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8" r:id="rId3"/>
    <p:sldId id="257" r:id="rId4"/>
    <p:sldId id="260" r:id="rId5"/>
    <p:sldId id="261" r:id="rId6"/>
    <p:sldId id="263" r:id="rId7"/>
    <p:sldId id="262" r:id="rId8"/>
    <p:sldId id="277" r:id="rId9"/>
    <p:sldId id="264" r:id="rId10"/>
    <p:sldId id="269" r:id="rId11"/>
    <p:sldId id="266" r:id="rId12"/>
    <p:sldId id="290" r:id="rId13"/>
    <p:sldId id="291" r:id="rId14"/>
    <p:sldId id="293" r:id="rId15"/>
    <p:sldId id="292" r:id="rId16"/>
    <p:sldId id="280" r:id="rId17"/>
    <p:sldId id="294" r:id="rId18"/>
    <p:sldId id="296" r:id="rId19"/>
    <p:sldId id="281" r:id="rId20"/>
    <p:sldId id="295" r:id="rId21"/>
    <p:sldId id="282" r:id="rId22"/>
    <p:sldId id="283" r:id="rId23"/>
    <p:sldId id="298" r:id="rId24"/>
    <p:sldId id="284" r:id="rId25"/>
    <p:sldId id="288" r:id="rId26"/>
    <p:sldId id="267" r:id="rId27"/>
    <p:sldId id="286" r:id="rId28"/>
    <p:sldId id="270" r:id="rId29"/>
    <p:sldId id="268" r:id="rId30"/>
    <p:sldId id="297" r:id="rId31"/>
  </p:sldIdLst>
  <p:sldSz cx="12192000" cy="6858000"/>
  <p:notesSz cx="6858000" cy="33623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57192" autoAdjust="0"/>
  </p:normalViewPr>
  <p:slideViewPr>
    <p:cSldViewPr snapToGrid="0" snapToObjects="1">
      <p:cViewPr varScale="1">
        <p:scale>
          <a:sx n="53" d="100"/>
          <a:sy n="53" d="100"/>
        </p:scale>
        <p:origin x="228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40B3BBA-07A8-47F4-9524-B20A880579D6}"/>
    <pc:docChg chg="modSld">
      <pc:chgData name="" userId="" providerId="" clId="Web-{F40B3BBA-07A8-47F4-9524-B20A880579D6}" dt="2018-12-05T00:49:43.923" v="183"/>
      <pc:docMkLst>
        <pc:docMk/>
      </pc:docMkLst>
      <pc:sldChg chg="modNotes">
        <pc:chgData name="" userId="" providerId="" clId="Web-{F40B3BBA-07A8-47F4-9524-B20A880579D6}" dt="2018-12-05T00:49:43.923" v="183"/>
        <pc:sldMkLst>
          <pc:docMk/>
          <pc:sldMk cId="2711978713"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EEFAC-ED66-044F-BC82-D760459FB15D}" type="datetimeFigureOut">
              <a:rPr lang="en-US" smtClean="0"/>
              <a:t>12/13/18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83973-C8F7-FA42-848B-4D25732E3CE5}" type="slidenum">
              <a:rPr lang="en-US" smtClean="0"/>
              <a:t>‹#›</a:t>
            </a:fld>
            <a:endParaRPr lang="en-US"/>
          </a:p>
        </p:txBody>
      </p:sp>
    </p:spTree>
    <p:extLst>
      <p:ext uri="{BB962C8B-B14F-4D97-AF65-F5344CB8AC3E}">
        <p14:creationId xmlns:p14="http://schemas.microsoft.com/office/powerpoint/2010/main" val="41033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83973-C8F7-FA42-848B-4D25732E3CE5}" type="slidenum">
              <a:rPr lang="en-US" smtClean="0"/>
              <a:t>1</a:t>
            </a:fld>
            <a:endParaRPr lang="en-US"/>
          </a:p>
        </p:txBody>
      </p:sp>
    </p:spTree>
    <p:extLst>
      <p:ext uri="{BB962C8B-B14F-4D97-AF65-F5344CB8AC3E}">
        <p14:creationId xmlns:p14="http://schemas.microsoft.com/office/powerpoint/2010/main" val="1902652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メッセージングによる非同期なアーキテクチャというもの</a:t>
            </a:r>
            <a:r>
              <a:rPr kumimoji="1" lang="ja-JP" altLang="en-US" dirty="0"/>
              <a:t>は具体的にどのように設計</a:t>
            </a:r>
            <a:r>
              <a:rPr kumimoji="1" lang="ja" altLang="en-US" dirty="0"/>
              <a:t>するのでしょうか？　</a:t>
            </a:r>
            <a:r>
              <a:rPr kumimoji="1" lang="ja-JP" altLang="en-US" dirty="0"/>
              <a:t>何が必要に</a:t>
            </a:r>
            <a:r>
              <a:rPr kumimoji="1" lang="ja" altLang="en-US" dirty="0"/>
              <a:t>なるのでしょう？</a:t>
            </a:r>
            <a:endParaRPr kumimoji="1" lang="en-US" altLang="ja-JP" dirty="0"/>
          </a:p>
          <a:p>
            <a:endParaRPr kumimoji="1" lang="en-US" altLang="ja-JP" dirty="0"/>
          </a:p>
          <a:p>
            <a:r>
              <a:rPr kumimoji="1" lang="en-US" altLang="ja-JP" dirty="0"/>
              <a:t>1. </a:t>
            </a:r>
            <a:r>
              <a:rPr kumimoji="1" lang="ja-JP" altLang="en-US" dirty="0"/>
              <a:t>まず、</a:t>
            </a:r>
            <a:r>
              <a:rPr kumimoji="1" lang="en-US" altLang="ja-JP" dirty="0"/>
              <a:t>Message</a:t>
            </a:r>
            <a:r>
              <a:rPr kumimoji="1" lang="ja-JP" altLang="en-US" dirty="0"/>
              <a:t>を送信する</a:t>
            </a:r>
            <a:r>
              <a:rPr kumimoji="1" lang="ja" altLang="en-US" dirty="0"/>
              <a:t>エンドポイント</a:t>
            </a:r>
            <a:r>
              <a:rPr kumimoji="1" lang="ja-JP" altLang="en-US" dirty="0"/>
              <a:t>とそれを受信する</a:t>
            </a:r>
            <a:r>
              <a:rPr kumimoji="1" lang="ja" altLang="en-US" dirty="0"/>
              <a:t>エンドポイント</a:t>
            </a:r>
            <a:r>
              <a:rPr kumimoji="1" lang="ja-JP" altLang="en-US" dirty="0"/>
              <a:t>があります。</a:t>
            </a:r>
            <a:endParaRPr kumimoji="1" lang="en-US" altLang="ja-JP" dirty="0"/>
          </a:p>
          <a:p>
            <a:endParaRPr kumimoji="1" lang="en-US" altLang="ja-JP" dirty="0"/>
          </a:p>
          <a:p>
            <a:r>
              <a:rPr kumimoji="1" lang="en-US" altLang="ja-JP" dirty="0"/>
              <a:t>2. </a:t>
            </a:r>
            <a:r>
              <a:rPr kumimoji="1" lang="ja-JP" altLang="en-US" dirty="0"/>
              <a:t>この２つの</a:t>
            </a:r>
            <a:r>
              <a:rPr kumimoji="1" lang="ja" altLang="en-US" dirty="0"/>
              <a:t>エンドポイント</a:t>
            </a:r>
            <a:r>
              <a:rPr kumimoji="1" lang="ja-JP" altLang="en-US" dirty="0"/>
              <a:t>の間に</a:t>
            </a:r>
            <a:r>
              <a:rPr kumimoji="1" lang="en-US" altLang="ja-JP" b="1" dirty="0"/>
              <a:t>Channel</a:t>
            </a:r>
            <a:r>
              <a:rPr kumimoji="1" lang="ja-JP" altLang="en-US" dirty="0"/>
              <a:t>があることで左の</a:t>
            </a:r>
            <a:r>
              <a:rPr kumimoji="1" lang="ja" altLang="en-US" dirty="0"/>
              <a:t>エンドポイント</a:t>
            </a:r>
            <a:r>
              <a:rPr kumimoji="1" lang="ja-JP" altLang="en-US" dirty="0"/>
              <a:t>が右の</a:t>
            </a:r>
            <a:r>
              <a:rPr kumimoji="1" lang="ja" altLang="en-US" dirty="0"/>
              <a:t>エンドポイントに</a:t>
            </a:r>
            <a:r>
              <a:rPr kumimoji="1" lang="en-US" altLang="ja" dirty="0"/>
              <a:t>Message</a:t>
            </a:r>
            <a:r>
              <a:rPr kumimoji="1" lang="ja-JP" altLang="en-US" dirty="0"/>
              <a:t>を届けることができます</a:t>
            </a:r>
            <a:r>
              <a:rPr kumimoji="1" lang="ja" altLang="en-US" dirty="0"/>
              <a:t>。</a:t>
            </a:r>
            <a:endParaRPr kumimoji="1" lang="en-US" altLang="ja" dirty="0"/>
          </a:p>
          <a:p>
            <a:endParaRPr kumimoji="1" lang="en-US" altLang="ja" dirty="0"/>
          </a:p>
          <a:p>
            <a:r>
              <a:rPr kumimoji="1" lang="en-US" altLang="ja" dirty="0"/>
              <a:t>3. Message</a:t>
            </a:r>
            <a:r>
              <a:rPr kumimoji="1" lang="ja-JP" altLang="en-US" dirty="0"/>
              <a:t>の構造はどうでしょう？</a:t>
            </a:r>
            <a:r>
              <a:rPr kumimoji="1" lang="ja" altLang="en-US" dirty="0"/>
              <a:t>スターバックス</a:t>
            </a:r>
            <a:r>
              <a:rPr kumimoji="1" lang="ja-JP" altLang="en-US" dirty="0"/>
              <a:t>のカップは注文されたドリンクのサイズを表し、カップ</a:t>
            </a:r>
            <a:r>
              <a:rPr kumimoji="1" lang="ja-JP" altLang="en-US"/>
              <a:t>のメモはドリンクの</a:t>
            </a:r>
            <a:r>
              <a:rPr kumimoji="1" lang="ja" altLang="en-US" dirty="0"/>
              <a:t>カスタマイズ</a:t>
            </a:r>
            <a:r>
              <a:rPr kumimoji="1" lang="ja-JP" altLang="en-US"/>
              <a:t>を</a:t>
            </a:r>
            <a:r>
              <a:rPr kumimoji="1" lang="ja" altLang="en-US" dirty="0"/>
              <a:t>表していました。</a:t>
            </a:r>
            <a:endParaRPr kumimoji="1" lang="en-US" altLang="ja-JP" dirty="0"/>
          </a:p>
          <a:p>
            <a:r>
              <a:rPr kumimoji="1" lang="ja-JP" altLang="en-US" dirty="0"/>
              <a:t>　　</a:t>
            </a:r>
            <a:endParaRPr kumimoji="1" lang="en-US" altLang="ja-JP" dirty="0"/>
          </a:p>
          <a:p>
            <a:r>
              <a:rPr kumimoji="1" lang="ja-JP" altLang="en-US"/>
              <a:t>　</a:t>
            </a:r>
            <a:r>
              <a:rPr kumimoji="1" lang="en-US" altLang="ja-JP" dirty="0"/>
              <a:t>Message</a:t>
            </a:r>
            <a:r>
              <a:rPr kumimoji="1" lang="ja-JP" altLang="en-US" dirty="0"/>
              <a:t>は何を</a:t>
            </a:r>
            <a:r>
              <a:rPr kumimoji="1" lang="ja" altLang="en-US" dirty="0"/>
              <a:t>表しますか？</a:t>
            </a:r>
            <a:r>
              <a:rPr kumimoji="1" lang="ja-JP" altLang="en-US" dirty="0"/>
              <a:t>　</a:t>
            </a:r>
            <a:r>
              <a:rPr kumimoji="1" lang="en-US" altLang="ja-JP" dirty="0"/>
              <a:t>Message</a:t>
            </a:r>
            <a:r>
              <a:rPr kumimoji="1" lang="ja-JP" altLang="en-US" dirty="0"/>
              <a:t>で何を送りますか？</a:t>
            </a:r>
            <a:endParaRPr kumimoji="1" lang="en-US" altLang="ja-JP" dirty="0"/>
          </a:p>
          <a:p>
            <a:endParaRPr kumimoji="1" lang="en-US" altLang="ja" dirty="0"/>
          </a:p>
          <a:p>
            <a:r>
              <a:rPr kumimoji="1" lang="en-US" altLang="ja" dirty="0"/>
              <a:t>4.</a:t>
            </a:r>
            <a:r>
              <a:rPr kumimoji="1" lang="ja-JP" altLang="en-US"/>
              <a:t> </a:t>
            </a:r>
            <a:r>
              <a:rPr kumimoji="1" lang="en-US" altLang="ja" dirty="0"/>
              <a:t>Message</a:t>
            </a:r>
            <a:r>
              <a:rPr kumimoji="1" lang="ja-JP" altLang="en-US" dirty="0"/>
              <a:t>が送られる</a:t>
            </a:r>
            <a:r>
              <a:rPr kumimoji="1" lang="ja" altLang="en-US" dirty="0"/>
              <a:t>エンドポイントは</a:t>
            </a:r>
            <a:r>
              <a:rPr kumimoji="1" lang="ja-JP" altLang="en-US" dirty="0"/>
              <a:t>１つでしょうか？</a:t>
            </a:r>
            <a:endParaRPr kumimoji="1" lang="en-US" altLang="ja-JP" dirty="0"/>
          </a:p>
          <a:p>
            <a:r>
              <a:rPr kumimoji="1" lang="ja-JP" altLang="en-US"/>
              <a:t>　複数</a:t>
            </a:r>
            <a:r>
              <a:rPr kumimoji="1" lang="ja-JP" altLang="en-US" dirty="0"/>
              <a:t>の届け先があれば、そのどれかに</a:t>
            </a:r>
            <a:r>
              <a:rPr kumimoji="1" lang="en-US" altLang="ja-JP" dirty="0"/>
              <a:t>Message</a:t>
            </a:r>
            <a:r>
              <a:rPr kumimoji="1" lang="ja-JP" altLang="en-US" dirty="0"/>
              <a:t>を</a:t>
            </a:r>
            <a:r>
              <a:rPr kumimoji="1" lang="ja" altLang="en-US" dirty="0"/>
              <a:t>ルーティング</a:t>
            </a:r>
            <a:r>
              <a:rPr kumimoji="1" lang="ja-JP" altLang="en-US" dirty="0"/>
              <a:t>する</a:t>
            </a:r>
            <a:r>
              <a:rPr kumimoji="1" lang="ja" altLang="en-US" dirty="0"/>
              <a:t>必要があります。</a:t>
            </a:r>
            <a:endParaRPr kumimoji="1" lang="en-US" altLang="ja-JP" dirty="0"/>
          </a:p>
          <a:p>
            <a:endParaRPr kumimoji="1" lang="en-US" altLang="ja" dirty="0"/>
          </a:p>
          <a:p>
            <a:pPr algn="just"/>
            <a:r>
              <a:rPr kumimoji="1" lang="en-US" altLang="ja" dirty="0"/>
              <a:t>5. </a:t>
            </a:r>
            <a:r>
              <a:rPr kumimoji="1" lang="ja" altLang="en-US" dirty="0"/>
              <a:t>場合によって</a:t>
            </a:r>
            <a:r>
              <a:rPr kumimoji="1" lang="en-US" altLang="ja" dirty="0"/>
              <a:t>Message</a:t>
            </a:r>
            <a:r>
              <a:rPr kumimoji="1" lang="ja-JP" altLang="en-US" dirty="0"/>
              <a:t>を変換する</a:t>
            </a:r>
            <a:r>
              <a:rPr kumimoji="1" lang="ja" altLang="en-US" dirty="0"/>
              <a:t>必要</a:t>
            </a:r>
            <a:r>
              <a:rPr kumimoji="1" lang="ja-JP" altLang="en-US" dirty="0"/>
              <a:t>があります。レガシーなシステムとの統合する場合、</a:t>
            </a:r>
            <a:r>
              <a:rPr kumimoji="1" lang="ja" altLang="en-US" dirty="0"/>
              <a:t>メッセージを</a:t>
            </a:r>
            <a:r>
              <a:rPr kumimoji="1" lang="en-US" altLang="ja-JP" dirty="0"/>
              <a:t>JSON</a:t>
            </a:r>
            <a:r>
              <a:rPr kumimoji="1" lang="ja-JP" altLang="en-US" dirty="0"/>
              <a:t>から</a:t>
            </a:r>
            <a:r>
              <a:rPr kumimoji="1" lang="en-US" altLang="ja-JP" dirty="0"/>
              <a:t>XML</a:t>
            </a:r>
            <a:r>
              <a:rPr kumimoji="1" lang="ja-JP" altLang="en-US" dirty="0"/>
              <a:t>に変換することもあります。</a:t>
            </a:r>
            <a:endParaRPr kumimoji="1" lang="en-US" altLang="ja"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6. </a:t>
            </a:r>
            <a:r>
              <a:rPr kumimoji="1" lang="ja-JP" altLang="en-US"/>
              <a:t>カップに書かれたメモが意味</a:t>
            </a:r>
            <a:r>
              <a:rPr kumimoji="1" lang="ja-JP" altLang="en-US" dirty="0"/>
              <a:t>を持つのは、お店の従業員の間だけの</a:t>
            </a:r>
            <a:r>
              <a:rPr kumimoji="1" lang="ja-JP" altLang="en-US"/>
              <a:t>ように、</a:t>
            </a:r>
            <a:r>
              <a:rPr kumimoji="1" lang="en-US" altLang="ja-JP" b="1" dirty="0"/>
              <a:t>Message</a:t>
            </a:r>
            <a:r>
              <a:rPr kumimoji="1" lang="ja-JP" altLang="en-US" dirty="0"/>
              <a:t>を使ったコミュニケーションが行われる</a:t>
            </a:r>
            <a:r>
              <a:rPr kumimoji="1" lang="ja" altLang="en-US" dirty="0"/>
              <a:t>アーキテクチャ</a:t>
            </a:r>
            <a:r>
              <a:rPr kumimoji="1" lang="ja-JP" altLang="en-US" dirty="0"/>
              <a:t>の範囲だけです。</a:t>
            </a:r>
            <a:endParaRPr kumimoji="1" lang="en-US" altLang="ja-JP" dirty="0"/>
          </a:p>
          <a:p>
            <a:r>
              <a:rPr kumimoji="1" lang="ja-JP" altLang="en-US"/>
              <a:t>　アーキテクチャ</a:t>
            </a:r>
            <a:r>
              <a:rPr kumimoji="1" lang="ja-JP" altLang="en-US" dirty="0"/>
              <a:t>の外側の世界とコミュニケーションするにはインターフェイスが必要です。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10</a:t>
            </a:fld>
            <a:endParaRPr lang="en-US"/>
          </a:p>
        </p:txBody>
      </p:sp>
    </p:spTree>
    <p:extLst>
      <p:ext uri="{BB962C8B-B14F-4D97-AF65-F5344CB8AC3E}">
        <p14:creationId xmlns:p14="http://schemas.microsoft.com/office/powerpoint/2010/main" val="324889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メッセージングによる非同期なアーキテクチャ</a:t>
            </a:r>
            <a:r>
              <a:rPr kumimoji="1" lang="ja-JP" altLang="en-US" baseline="0" dirty="0"/>
              <a:t>の実装を</a:t>
            </a:r>
            <a:r>
              <a:rPr kumimoji="1" lang="ja" altLang="en-US" baseline="0" dirty="0"/>
              <a:t>サポートするアプリケーションフレームワーク</a:t>
            </a:r>
            <a:r>
              <a:rPr kumimoji="1" lang="ja-JP" altLang="en-US" baseline="0" dirty="0"/>
              <a:t>には、</a:t>
            </a:r>
            <a:endParaRPr kumimoji="1" lang="en-US" altLang="ja-JP" baseline="0" dirty="0"/>
          </a:p>
          <a:p>
            <a:r>
              <a:rPr lang="ja-JP" altLang="en-US" dirty="0"/>
              <a:t>　</a:t>
            </a:r>
            <a:endParaRPr lang="en-US" altLang="ja-JP" dirty="0"/>
          </a:p>
          <a:p>
            <a:r>
              <a:rPr lang="ja-JP" altLang="en-US" dirty="0"/>
              <a:t>　</a:t>
            </a:r>
            <a:r>
              <a:rPr lang="en-US" altLang="ja-JP" dirty="0"/>
              <a:t>Apache Camel</a:t>
            </a:r>
          </a:p>
          <a:p>
            <a:r>
              <a:rPr lang="ja-JP" altLang="en-US" dirty="0"/>
              <a:t>　</a:t>
            </a:r>
            <a:r>
              <a:rPr lang="en-US" altLang="ja-JP" dirty="0"/>
              <a:t>Mule ESB</a:t>
            </a:r>
          </a:p>
          <a:p>
            <a:r>
              <a:rPr lang="ja-JP" altLang="en-US" dirty="0"/>
              <a:t>　</a:t>
            </a:r>
            <a:r>
              <a:rPr lang="en-US" altLang="ja-JP" dirty="0"/>
              <a:t>Spring Integration</a:t>
            </a:r>
          </a:p>
          <a:p>
            <a:endParaRPr lang="en-US" altLang="ja-JP" dirty="0"/>
          </a:p>
          <a:p>
            <a:r>
              <a:rPr lang="ja-JP" altLang="en-US" dirty="0"/>
              <a:t>といったものが古くからあります。</a:t>
            </a:r>
            <a:endParaRPr kumimoji="1" lang="en-US" altLang="ja-JP" baseline="0" dirty="0"/>
          </a:p>
          <a:p>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Spring Integration</a:t>
            </a:r>
            <a:r>
              <a:rPr lang="ja-JP" altLang="en-US"/>
              <a:t>は</a:t>
            </a:r>
            <a:r>
              <a:rPr lang="en-US" altLang="ja-JP" dirty="0"/>
              <a:t>Mark Fisher</a:t>
            </a:r>
            <a:r>
              <a:rPr lang="ja-JP" altLang="en-US"/>
              <a:t>氏や</a:t>
            </a:r>
            <a:r>
              <a:rPr lang="en-US" altLang="ja-JP" sz="1200" b="0" i="0" kern="1200" dirty="0">
                <a:solidFill>
                  <a:schemeClr val="tx1"/>
                </a:solidFill>
                <a:effectLst/>
                <a:latin typeface="+mn-lt"/>
                <a:ea typeface="+mn-ea"/>
                <a:cs typeface="+mn-cs"/>
              </a:rPr>
              <a:t>Dave </a:t>
            </a:r>
            <a:r>
              <a:rPr lang="en-US" altLang="ja-JP" sz="1200" b="0" i="0" kern="1200" dirty="0" err="1">
                <a:solidFill>
                  <a:schemeClr val="tx1"/>
                </a:solidFill>
                <a:effectLst/>
                <a:latin typeface="+mn-lt"/>
                <a:ea typeface="+mn-ea"/>
                <a:cs typeface="+mn-cs"/>
              </a:rPr>
              <a:t>Syer</a:t>
            </a:r>
            <a:r>
              <a:rPr lang="ja-JP" altLang="en-US" sz="1200" b="0" i="0" kern="1200">
                <a:solidFill>
                  <a:schemeClr val="tx1"/>
                </a:solidFill>
                <a:effectLst/>
                <a:latin typeface="+mn-lt"/>
                <a:ea typeface="+mn-ea"/>
                <a:cs typeface="+mn-cs"/>
              </a:rPr>
              <a:t>氏</a:t>
            </a:r>
            <a:r>
              <a:rPr lang="ja-JP" altLang="en-US"/>
              <a:t>が</a:t>
            </a:r>
            <a:r>
              <a:rPr lang="en-US" altLang="ja-JP" dirty="0"/>
              <a:t>EIP</a:t>
            </a:r>
            <a:r>
              <a:rPr lang="ja-JP" altLang="en-US"/>
              <a:t>にインスパイアされて</a:t>
            </a:r>
            <a:r>
              <a:rPr lang="en-US" altLang="ja-JP" dirty="0"/>
              <a:t>2008</a:t>
            </a:r>
            <a:r>
              <a:rPr lang="ja-JP" altLang="en-US"/>
              <a:t>年にスタートしたプロジェクトで、</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Apache Camel</a:t>
            </a:r>
            <a:r>
              <a:rPr lang="ja-JP" altLang="en-US"/>
              <a:t>や</a:t>
            </a:r>
            <a:r>
              <a:rPr lang="en-US" altLang="ja-JP" dirty="0"/>
              <a:t>Mule ESB</a:t>
            </a:r>
            <a:r>
              <a:rPr lang="ja-JP" altLang="en-US"/>
              <a:t>よりも後発なのですが、</a:t>
            </a:r>
            <a:r>
              <a:rPr kumimoji="1" lang="en-US" altLang="ja-JP" baseline="0" dirty="0"/>
              <a:t>EIP</a:t>
            </a:r>
            <a:r>
              <a:rPr kumimoji="1" lang="ja-JP" altLang="en-US" baseline="0"/>
              <a:t>の</a:t>
            </a:r>
            <a:r>
              <a:rPr kumimoji="1" lang="ja" altLang="en-US" baseline="0" dirty="0"/>
              <a:t>パターン</a:t>
            </a:r>
            <a:r>
              <a:rPr kumimoji="1" lang="ja-JP" altLang="en-US" baseline="0"/>
              <a:t>・</a:t>
            </a:r>
            <a:r>
              <a:rPr kumimoji="1" lang="ja" altLang="en-US" baseline="0" dirty="0"/>
              <a:t>ランゲージ</a:t>
            </a:r>
            <a:r>
              <a:rPr kumimoji="1" lang="ja-JP" altLang="en-US" baseline="0"/>
              <a:t>が忠実に表現</a:t>
            </a:r>
            <a:r>
              <a:rPr kumimoji="1" lang="ja" altLang="en-US" baseline="0" dirty="0"/>
              <a:t>されていると</a:t>
            </a:r>
            <a:r>
              <a:rPr kumimoji="1" lang="ja-JP" altLang="en-US" baseline="0"/>
              <a:t>思います。</a:t>
            </a:r>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 baseline="0" dirty="0"/>
          </a:p>
          <a:p>
            <a:r>
              <a:rPr kumimoji="1" lang="en-US" altLang="ja" baseline="0" dirty="0"/>
              <a:t>Spring Integration</a:t>
            </a:r>
            <a:r>
              <a:rPr kumimoji="1" lang="ja-JP" altLang="en-US" baseline="0" dirty="0"/>
              <a:t>は大きく２つの部分で</a:t>
            </a:r>
            <a:r>
              <a:rPr kumimoji="1" lang="ja" altLang="en-US" baseline="0" dirty="0"/>
              <a:t>構成されています。</a:t>
            </a:r>
            <a:endParaRPr kumimoji="1" lang="en-US" altLang="ja" baseline="0" dirty="0"/>
          </a:p>
          <a:p>
            <a:endParaRPr kumimoji="1" lang="en-US" altLang="ja-JP" baseline="0" dirty="0"/>
          </a:p>
          <a:p>
            <a:r>
              <a:rPr kumimoji="1" lang="en-US" altLang="ja" baseline="0" dirty="0"/>
              <a:t>1</a:t>
            </a:r>
            <a:r>
              <a:rPr kumimoji="1" lang="ja" altLang="en-US" baseline="0" dirty="0"/>
              <a:t>つは</a:t>
            </a:r>
            <a:r>
              <a:rPr kumimoji="1" lang="en-US" altLang="ja" b="1" baseline="0" dirty="0"/>
              <a:t>Message</a:t>
            </a:r>
            <a:r>
              <a:rPr kumimoji="1" lang="ja-JP" altLang="en-US" baseline="0" dirty="0"/>
              <a:t>や</a:t>
            </a:r>
            <a:r>
              <a:rPr kumimoji="1" lang="en-US" altLang="ja-JP" b="1" baseline="0" dirty="0"/>
              <a:t>Channel</a:t>
            </a:r>
            <a:r>
              <a:rPr kumimoji="1" lang="ja-JP" altLang="en-US" baseline="0" dirty="0"/>
              <a:t>を含む</a:t>
            </a:r>
            <a:r>
              <a:rPr kumimoji="1" lang="en-US" altLang="ja-JP" baseline="0" dirty="0"/>
              <a:t>EIP</a:t>
            </a:r>
            <a:r>
              <a:rPr kumimoji="1" lang="ja-JP" altLang="en-US" baseline="0" dirty="0"/>
              <a:t>の</a:t>
            </a:r>
            <a:r>
              <a:rPr kumimoji="1" lang="ja" altLang="en-US" baseline="0" dirty="0"/>
              <a:t>パターン・ランゲージ</a:t>
            </a:r>
            <a:r>
              <a:rPr kumimoji="1" lang="ja-JP" altLang="en-US" baseline="0" dirty="0"/>
              <a:t>で体系化されたものを具現化した</a:t>
            </a:r>
            <a:r>
              <a:rPr kumimoji="1" lang="en-US" altLang="ja-JP" b="1" baseline="0" dirty="0"/>
              <a:t>Core Messaging</a:t>
            </a:r>
            <a:r>
              <a:rPr kumimoji="1" lang="ja-JP" altLang="en-US" baseline="0" dirty="0"/>
              <a:t>部分で、</a:t>
            </a:r>
            <a:endParaRPr kumimoji="1" lang="en-US" altLang="ja-JP" baseline="0" dirty="0"/>
          </a:p>
          <a:p>
            <a:endParaRPr kumimoji="1" lang="en-US" altLang="ja-JP" baseline="0" dirty="0"/>
          </a:p>
          <a:p>
            <a:r>
              <a:rPr kumimoji="1" lang="ja-JP" altLang="en-US" baseline="0" dirty="0"/>
              <a:t>もう</a:t>
            </a:r>
            <a:r>
              <a:rPr kumimoji="1" lang="ja" altLang="en-US" baseline="0" dirty="0"/>
              <a:t>一つ</a:t>
            </a:r>
            <a:r>
              <a:rPr kumimoji="1" lang="ja-JP" altLang="en-US" baseline="0" dirty="0"/>
              <a:t>は、外部の</a:t>
            </a:r>
            <a:r>
              <a:rPr kumimoji="1" lang="ja" altLang="en-US" baseline="0" dirty="0"/>
              <a:t>アプリケーション</a:t>
            </a:r>
            <a:r>
              <a:rPr kumimoji="1" lang="ja-JP" altLang="en-US" baseline="0" dirty="0"/>
              <a:t>との連携を</a:t>
            </a:r>
            <a:r>
              <a:rPr kumimoji="1" lang="ja" altLang="en-US" baseline="0" dirty="0"/>
              <a:t>サポートする</a:t>
            </a:r>
            <a:r>
              <a:rPr kumimoji="1" lang="ja-JP" altLang="en-US" baseline="0" dirty="0"/>
              <a:t>ための</a:t>
            </a:r>
            <a:r>
              <a:rPr kumimoji="1" lang="en-US" altLang="ja-JP" b="1" baseline="0" dirty="0"/>
              <a:t>Integration Endpoints</a:t>
            </a:r>
            <a:r>
              <a:rPr kumimoji="1" lang="ja-JP" altLang="en-US" baseline="0" dirty="0"/>
              <a:t>の実装です。</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11</a:t>
            </a:fld>
            <a:endParaRPr lang="en-US"/>
          </a:p>
        </p:txBody>
      </p:sp>
    </p:spTree>
    <p:extLst>
      <p:ext uri="{BB962C8B-B14F-4D97-AF65-F5344CB8AC3E}">
        <p14:creationId xmlns:p14="http://schemas.microsoft.com/office/powerpoint/2010/main" val="59643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Integration Endpoints</a:t>
            </a:r>
            <a:r>
              <a:rPr lang="ja-JP" altLang="en-US" sz="1200" b="0" i="0" kern="1200" dirty="0">
                <a:solidFill>
                  <a:schemeClr val="tx1"/>
                </a:solidFill>
                <a:effectLst/>
                <a:latin typeface="+mn-lt"/>
                <a:ea typeface="+mn-ea"/>
                <a:cs typeface="+mn-cs"/>
              </a:rPr>
              <a:t>はメッセージングアーキテクチャと外部のシステムのコミュニケーションが行われる部分で、</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Spring</a:t>
            </a:r>
            <a:r>
              <a:rPr lang="ja-JP" altLang="en-US" sz="1200" b="0" i="0" kern="1200">
                <a:solidFill>
                  <a:schemeClr val="tx1"/>
                </a:solidFill>
                <a:effectLst/>
                <a:latin typeface="+mn-lt"/>
                <a:ea typeface="+mn-ea"/>
                <a:cs typeface="+mn-cs"/>
              </a:rPr>
              <a:t> </a:t>
            </a:r>
            <a:r>
              <a:rPr lang="en-US" altLang="ja-JP" sz="1200" b="0" i="0" kern="1200" dirty="0">
                <a:solidFill>
                  <a:schemeClr val="tx1"/>
                </a:solidFill>
                <a:effectLst/>
                <a:latin typeface="+mn-lt"/>
                <a:ea typeface="+mn-ea"/>
                <a:cs typeface="+mn-cs"/>
              </a:rPr>
              <a:t>Integration</a:t>
            </a:r>
            <a:r>
              <a:rPr lang="ja-JP" altLang="en-US" sz="1200" b="0" i="0" kern="1200" dirty="0">
                <a:solidFill>
                  <a:schemeClr val="tx1"/>
                </a:solidFill>
                <a:effectLst/>
                <a:latin typeface="+mn-lt"/>
                <a:ea typeface="+mn-ea"/>
                <a:cs typeface="+mn-cs"/>
              </a:rPr>
              <a:t>で対応しているアプリケーションプロトコルと</a:t>
            </a:r>
            <a:r>
              <a:rPr lang="en-US" altLang="ja-JP" sz="1200" b="1" i="0" kern="1200" dirty="0">
                <a:solidFill>
                  <a:schemeClr val="tx1"/>
                </a:solidFill>
                <a:effectLst/>
                <a:latin typeface="+mn-lt"/>
                <a:ea typeface="+mn-ea"/>
                <a:cs typeface="+mn-cs"/>
              </a:rPr>
              <a:t>Message</a:t>
            </a:r>
            <a:r>
              <a:rPr lang="ja-JP" altLang="en-US" sz="1200" b="0" i="0" kern="1200" dirty="0">
                <a:solidFill>
                  <a:schemeClr val="tx1"/>
                </a:solidFill>
                <a:effectLst/>
                <a:latin typeface="+mn-lt"/>
                <a:ea typeface="+mn-ea"/>
                <a:cs typeface="+mn-cs"/>
              </a:rPr>
              <a:t>の変換を行う</a:t>
            </a:r>
            <a:r>
              <a:rPr lang="en-US" altLang="ja-JP" sz="1200" b="1" i="0" kern="1200" dirty="0">
                <a:solidFill>
                  <a:schemeClr val="tx1"/>
                </a:solidFill>
                <a:effectLst/>
                <a:latin typeface="+mn-lt"/>
                <a:ea typeface="+mn-ea"/>
                <a:cs typeface="+mn-cs"/>
              </a:rPr>
              <a:t>Channel Adapter</a:t>
            </a:r>
            <a:r>
              <a:rPr lang="ja-JP" altLang="en-US" sz="1200" b="0" i="0" kern="1200" dirty="0">
                <a:solidFill>
                  <a:schemeClr val="tx1"/>
                </a:solidFill>
                <a:effectLst/>
                <a:latin typeface="+mn-lt"/>
                <a:ea typeface="+mn-ea"/>
                <a:cs typeface="+mn-cs"/>
              </a:rPr>
              <a:t>の総称です。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Channel Adapter</a:t>
            </a:r>
            <a:r>
              <a:rPr kumimoji="1" lang="ja-JP" altLang="en-US" sz="1200" b="0" i="0" kern="1200" baseline="0">
                <a:solidFill>
                  <a:schemeClr val="tx1"/>
                </a:solidFill>
                <a:effectLst/>
                <a:latin typeface="+mn-lt"/>
                <a:ea typeface="+mn-ea"/>
                <a:cs typeface="+mn-cs"/>
              </a:rPr>
              <a:t>には、</a:t>
            </a:r>
            <a:r>
              <a:rPr kumimoji="1" lang="ja" altLang="en-US" baseline="0" dirty="0"/>
              <a:t>メッセージングアーキテクチャに</a:t>
            </a:r>
            <a:r>
              <a:rPr kumimoji="1" lang="ja-JP" altLang="en-US" baseline="0" dirty="0"/>
              <a:t>対して</a:t>
            </a:r>
            <a:r>
              <a:rPr kumimoji="1" lang="ja" altLang="en-US" baseline="0" dirty="0"/>
              <a:t>インバウンド</a:t>
            </a:r>
            <a:r>
              <a:rPr kumimoji="1" lang="ja-JP" altLang="en-US" baseline="0" dirty="0"/>
              <a:t>なものとアウトバウンド</a:t>
            </a:r>
            <a:r>
              <a:rPr kumimoji="1" lang="ja" altLang="en-US" baseline="0" dirty="0"/>
              <a:t>なものがあり</a:t>
            </a:r>
            <a:r>
              <a:rPr kumimoji="1" lang="ja-JP" altLang="en-US" baseline="0" dirty="0"/>
              <a:t>ます。</a:t>
            </a:r>
            <a:endParaRPr kumimoji="1" lang="en-US" altLang="ja-JP" baseline="0" dirty="0"/>
          </a:p>
          <a:p>
            <a:r>
              <a:rPr kumimoji="1" lang="ja-JP" altLang="en-US" baseline="0" dirty="0"/>
              <a:t>インバウンドな</a:t>
            </a:r>
            <a:r>
              <a:rPr lang="en-US" sz="1200" b="1" i="0" kern="1200" dirty="0">
                <a:solidFill>
                  <a:schemeClr val="tx1"/>
                </a:solidFill>
                <a:effectLst/>
                <a:latin typeface="+mn-lt"/>
                <a:ea typeface="+mn-ea"/>
                <a:cs typeface="+mn-cs"/>
              </a:rPr>
              <a:t>Channel Adapter</a:t>
            </a:r>
            <a:r>
              <a:rPr kumimoji="1" lang="ja-JP" altLang="en-US" baseline="0" dirty="0"/>
              <a:t>は</a:t>
            </a:r>
            <a:r>
              <a:rPr kumimoji="1" lang="en-US" altLang="ja-JP" b="1" baseline="0" dirty="0"/>
              <a:t>Channel</a:t>
            </a:r>
            <a:r>
              <a:rPr kumimoji="1" lang="ja-JP" altLang="en-US" baseline="0" dirty="0"/>
              <a:t>の入り口に、アウトバウンドな</a:t>
            </a:r>
            <a:r>
              <a:rPr lang="en-US" sz="1200" b="1" i="0" kern="1200" dirty="0">
                <a:solidFill>
                  <a:schemeClr val="tx1"/>
                </a:solidFill>
                <a:effectLst/>
                <a:latin typeface="+mn-lt"/>
                <a:ea typeface="+mn-ea"/>
                <a:cs typeface="+mn-cs"/>
              </a:rPr>
              <a:t>Channel Adapter</a:t>
            </a:r>
            <a:r>
              <a:rPr kumimoji="1" lang="ja-JP" altLang="en-US" baseline="0" dirty="0"/>
              <a:t>は</a:t>
            </a:r>
            <a:r>
              <a:rPr kumimoji="1" lang="en-US" altLang="ja-JP" b="1" baseline="0" dirty="0"/>
              <a:t>Channel</a:t>
            </a:r>
            <a:r>
              <a:rPr kumimoji="1" lang="ja-JP" altLang="en-US" baseline="0" dirty="0"/>
              <a:t>の出口に接続</a:t>
            </a:r>
            <a:r>
              <a:rPr kumimoji="1" lang="ja" altLang="en-US" baseline="0" dirty="0"/>
              <a:t>されています。</a:t>
            </a:r>
            <a:endParaRPr kumimoji="1" lang="en-US" altLang="ja" baseline="0" dirty="0"/>
          </a:p>
          <a:p>
            <a:endParaRPr kumimoji="1" lang="en-US" altLang="ja-JP" baseline="0" dirty="0"/>
          </a:p>
          <a:p>
            <a:r>
              <a:rPr kumimoji="1" lang="ja" altLang="en-US" baseline="0" dirty="0"/>
              <a:t>メッセージングアーキテクチャに</a:t>
            </a:r>
            <a:r>
              <a:rPr kumimoji="1" lang="ja-JP" altLang="en-US" baseline="0"/>
              <a:t>対して</a:t>
            </a:r>
            <a:r>
              <a:rPr kumimoji="1" lang="ja" altLang="en-US" baseline="0" dirty="0"/>
              <a:t>インバウンド</a:t>
            </a:r>
            <a:r>
              <a:rPr kumimoji="1" lang="ja-JP" altLang="en-US" baseline="0"/>
              <a:t>なものは外部</a:t>
            </a:r>
            <a:r>
              <a:rPr kumimoji="1" lang="ja-JP" altLang="en-US" baseline="0" dirty="0"/>
              <a:t>から連携されたデータを</a:t>
            </a:r>
            <a:r>
              <a:rPr kumimoji="1" lang="en-US" altLang="ja-JP" b="1" baseline="0" dirty="0"/>
              <a:t>Message</a:t>
            </a:r>
            <a:r>
              <a:rPr kumimoji="1" lang="ja-JP" altLang="en-US" baseline="0" dirty="0"/>
              <a:t>に変換します。</a:t>
            </a:r>
            <a:endParaRPr kumimoji="1" lang="en-US" altLang="ja-JP" baseline="0" dirty="0"/>
          </a:p>
          <a:p>
            <a:r>
              <a:rPr kumimoji="1" lang="en-US" altLang="ja-JP" b="1" baseline="0" dirty="0"/>
              <a:t>Message</a:t>
            </a:r>
            <a:r>
              <a:rPr kumimoji="1" lang="ja-JP" altLang="en-US" baseline="0" dirty="0"/>
              <a:t>は</a:t>
            </a:r>
            <a:r>
              <a:rPr kumimoji="1" lang="en-US" altLang="ja-JP" b="1" baseline="0" dirty="0"/>
              <a:t>Channel</a:t>
            </a:r>
            <a:r>
              <a:rPr kumimoji="1" lang="ja-JP" altLang="en-US" baseline="0" dirty="0"/>
              <a:t>を経由して</a:t>
            </a:r>
            <a:r>
              <a:rPr kumimoji="1" lang="ja" altLang="en-US" baseline="0" dirty="0"/>
              <a:t>アーキテクチャの</a:t>
            </a:r>
            <a:r>
              <a:rPr kumimoji="1" lang="ja-JP" altLang="en-US" baseline="0" dirty="0"/>
              <a:t>内部に送られます。</a:t>
            </a:r>
            <a:endParaRPr kumimoji="1" lang="en-US" altLang="ja-JP" baseline="0" dirty="0"/>
          </a:p>
          <a:p>
            <a:endParaRPr kumimoji="1" lang="en-US" altLang="ja-JP" baseline="0" dirty="0"/>
          </a:p>
          <a:p>
            <a:r>
              <a:rPr kumimoji="1" lang="ja-JP" altLang="en-US" baseline="0" dirty="0"/>
              <a:t>逆</a:t>
            </a:r>
            <a:r>
              <a:rPr kumimoji="1" lang="ja-JP" altLang="en-US" baseline="0"/>
              <a:t>に、</a:t>
            </a:r>
            <a:r>
              <a:rPr kumimoji="1" lang="en-US" altLang="ja-JP" b="1" baseline="0" dirty="0"/>
              <a:t>Message</a:t>
            </a:r>
            <a:r>
              <a:rPr kumimoji="1" lang="ja-JP" altLang="en-US" baseline="0" dirty="0"/>
              <a:t>を</a:t>
            </a:r>
            <a:r>
              <a:rPr kumimoji="1" lang="ja" altLang="en-US" baseline="0" dirty="0"/>
              <a:t>アウトバウンド</a:t>
            </a:r>
            <a:r>
              <a:rPr kumimoji="1" lang="ja-JP" altLang="en-US" baseline="0" dirty="0"/>
              <a:t>の</a:t>
            </a:r>
            <a:r>
              <a:rPr lang="en-US" sz="1200" b="1" i="0" kern="1200" dirty="0">
                <a:solidFill>
                  <a:schemeClr val="tx1"/>
                </a:solidFill>
                <a:effectLst/>
                <a:latin typeface="+mn-lt"/>
                <a:ea typeface="+mn-ea"/>
                <a:cs typeface="+mn-cs"/>
              </a:rPr>
              <a:t>Channel Adapter</a:t>
            </a:r>
            <a:r>
              <a:rPr kumimoji="1" lang="ja-JP" altLang="en-US" b="0" baseline="0" dirty="0"/>
              <a:t>の</a:t>
            </a:r>
            <a:r>
              <a:rPr kumimoji="1" lang="en-US" altLang="ja-JP" b="1" baseline="0" dirty="0"/>
              <a:t>Channel</a:t>
            </a:r>
            <a:r>
              <a:rPr kumimoji="1" lang="ja-JP" altLang="en-US" baseline="0" dirty="0"/>
              <a:t>の入り口に送信する</a:t>
            </a:r>
            <a:r>
              <a:rPr kumimoji="1" lang="ja-JP" altLang="en-US" baseline="0"/>
              <a:t>ことで</a:t>
            </a:r>
            <a:r>
              <a:rPr kumimoji="1" lang="en-US" altLang="ja-JP" b="1" baseline="0" dirty="0"/>
              <a:t>Message</a:t>
            </a:r>
            <a:r>
              <a:rPr kumimoji="1" lang="ja-JP" altLang="en-US" baseline="0"/>
              <a:t>は外部</a:t>
            </a:r>
            <a:r>
              <a:rPr kumimoji="1" lang="ja-JP" altLang="en-US" baseline="0" dirty="0"/>
              <a:t>との連携に適した形に変換されます。</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12</a:t>
            </a:fld>
            <a:endParaRPr lang="en-US"/>
          </a:p>
        </p:txBody>
      </p:sp>
    </p:spTree>
    <p:extLst>
      <p:ext uri="{BB962C8B-B14F-4D97-AF65-F5344CB8AC3E}">
        <p14:creationId xmlns:p14="http://schemas.microsoft.com/office/powerpoint/2010/main" val="223510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a:t>この他にも、多様な</a:t>
            </a:r>
            <a:r>
              <a:rPr kumimoji="1" lang="ja" altLang="en-US" baseline="0" dirty="0"/>
              <a:t>アプリケーションプロトコル</a:t>
            </a:r>
            <a:r>
              <a:rPr kumimoji="1" lang="ja-JP" altLang="en-US" baseline="0"/>
              <a:t>の</a:t>
            </a:r>
            <a:r>
              <a:rPr kumimoji="1" lang="en-US" altLang="ja-JP" b="1" baseline="0" dirty="0"/>
              <a:t>Channel Adapter</a:t>
            </a:r>
            <a:r>
              <a:rPr kumimoji="1" lang="ja-JP" altLang="en-US" baseline="0"/>
              <a:t>が</a:t>
            </a:r>
            <a:r>
              <a:rPr kumimoji="1" lang="en-US" altLang="ja-JP" baseline="0" dirty="0"/>
              <a:t>Spring Integration</a:t>
            </a:r>
            <a:r>
              <a:rPr kumimoji="1" lang="ja-JP" altLang="en-US" baseline="0"/>
              <a:t>にはあります。</a:t>
            </a:r>
            <a:endParaRPr kumimoji="1" lang="en-US" altLang="ja-JP" baseline="0" dirty="0"/>
          </a:p>
          <a:p>
            <a:r>
              <a:rPr kumimoji="1" lang="ja-JP" altLang="en-US" baseline="0"/>
              <a:t>・</a:t>
            </a:r>
            <a:r>
              <a:rPr kumimoji="1" lang="en-US" altLang="ja-JP" baseline="0" dirty="0"/>
              <a:t> Twitter</a:t>
            </a:r>
            <a:r>
              <a:rPr kumimoji="1" lang="ja-JP" altLang="en-US" baseline="0"/>
              <a:t>は</a:t>
            </a:r>
            <a:r>
              <a:rPr kumimoji="1" lang="en-US" altLang="ja-JP" baseline="0" dirty="0"/>
              <a:t>Spring Social</a:t>
            </a:r>
            <a:r>
              <a:rPr kumimoji="1" lang="ja-JP" altLang="en-US" baseline="0"/>
              <a:t>のものを</a:t>
            </a:r>
            <a:r>
              <a:rPr kumimoji="1" lang="ja" altLang="en-US" baseline="0" dirty="0"/>
              <a:t>使っています。</a:t>
            </a:r>
            <a:r>
              <a:rPr kumimoji="1" lang="en-US" altLang="ja" baseline="0" dirty="0"/>
              <a:t>Spring Social</a:t>
            </a:r>
            <a:r>
              <a:rPr kumimoji="1" lang="ja-JP" altLang="en-US" baseline="0"/>
              <a:t>は残念ながら</a:t>
            </a:r>
            <a:r>
              <a:rPr kumimoji="1" lang="en-US" altLang="ja-JP" baseline="0" dirty="0"/>
              <a:t>EOL(End Of Life)</a:t>
            </a:r>
            <a:r>
              <a:rPr kumimoji="1" lang="ja-JP" altLang="en-US" baseline="0"/>
              <a:t>の</a:t>
            </a:r>
            <a:r>
              <a:rPr kumimoji="1" lang="en-US" altLang="ja-JP" baseline="0" dirty="0"/>
              <a:t>7</a:t>
            </a:r>
            <a:r>
              <a:rPr kumimoji="1" lang="ja-JP" altLang="en-US" baseline="0"/>
              <a:t>月に</a:t>
            </a:r>
            <a:r>
              <a:rPr kumimoji="1" lang="en-US" altLang="ja-JP" baseline="0" dirty="0"/>
              <a:t>Project Lead</a:t>
            </a:r>
            <a:r>
              <a:rPr kumimoji="1" lang="ja-JP" altLang="en-US" baseline="0"/>
              <a:t>の</a:t>
            </a:r>
            <a:r>
              <a:rPr kumimoji="1" lang="en-US" altLang="ja-JP" baseline="0" dirty="0"/>
              <a:t>Craig</a:t>
            </a:r>
            <a:r>
              <a:rPr kumimoji="1" lang="ja-JP" altLang="en-US" baseline="0"/>
              <a:t>氏から</a:t>
            </a:r>
            <a:r>
              <a:rPr kumimoji="1" lang="ja" altLang="en-US" baseline="0" dirty="0"/>
              <a:t>アナウンスがありました。</a:t>
            </a:r>
            <a:endParaRPr kumimoji="1" lang="en-US" altLang="ja" baseline="0" dirty="0"/>
          </a:p>
          <a:p>
            <a:r>
              <a:rPr kumimoji="1" lang="en-US" altLang="ja" baseline="0" dirty="0"/>
              <a:t>    </a:t>
            </a:r>
            <a:r>
              <a:rPr kumimoji="1" lang="ja-JP" altLang="en-US" baseline="0"/>
              <a:t>メイン</a:t>
            </a:r>
            <a:r>
              <a:rPr kumimoji="1" lang="ja" altLang="en-US" baseline="0" dirty="0"/>
              <a:t>プロジェクト</a:t>
            </a:r>
            <a:r>
              <a:rPr kumimoji="1" lang="ja-JP" altLang="en-US" baseline="0"/>
              <a:t>からは外れました。</a:t>
            </a:r>
            <a:endParaRPr kumimoji="1" lang="en-US" altLang="ja"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13</a:t>
            </a:fld>
            <a:endParaRPr lang="en-US"/>
          </a:p>
        </p:txBody>
      </p:sp>
    </p:spTree>
    <p:extLst>
      <p:ext uri="{BB962C8B-B14F-4D97-AF65-F5344CB8AC3E}">
        <p14:creationId xmlns:p14="http://schemas.microsoft.com/office/powerpoint/2010/main" val="142569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aseline="0" dirty="0"/>
              <a:t>例えば、</a:t>
            </a:r>
            <a:r>
              <a:rPr kumimoji="1" lang="en-US" altLang="ja-JP" baseline="0" dirty="0"/>
              <a:t>Spring Integration</a:t>
            </a:r>
            <a:r>
              <a:rPr kumimoji="1" lang="ja-JP" altLang="en-US" baseline="0" dirty="0"/>
              <a:t>を使って</a:t>
            </a:r>
            <a:r>
              <a:rPr kumimoji="1" lang="en-US" altLang="ja-JP" baseline="0" dirty="0"/>
              <a:t>RESTful</a:t>
            </a:r>
            <a:r>
              <a:rPr kumimoji="1" lang="ja-JP" altLang="en-US" baseline="0" dirty="0"/>
              <a:t>な</a:t>
            </a:r>
            <a:r>
              <a:rPr kumimoji="1" lang="en-US" altLang="ja-JP" baseline="0" dirty="0"/>
              <a:t>Microservice</a:t>
            </a:r>
            <a:r>
              <a:rPr kumimoji="1" lang="ja-JP" altLang="en-US" baseline="0" dirty="0"/>
              <a:t>を実装するのであれば、</a:t>
            </a:r>
            <a:endParaRPr kumimoji="1" lang="en-US" altLang="ja-JP" baseline="0" dirty="0"/>
          </a:p>
          <a:p>
            <a:endParaRPr kumimoji="1" lang="en-US" altLang="ja-JP" baseline="0" dirty="0"/>
          </a:p>
          <a:p>
            <a:r>
              <a:rPr kumimoji="1" lang="ja-JP" altLang="en-US" baseline="0" dirty="0"/>
              <a:t>インバウンドの</a:t>
            </a:r>
            <a:r>
              <a:rPr lang="en-US" sz="1200" b="1" i="0" kern="1200" dirty="0">
                <a:solidFill>
                  <a:schemeClr val="tx1"/>
                </a:solidFill>
                <a:effectLst/>
                <a:latin typeface="+mn-lt"/>
                <a:ea typeface="+mn-ea"/>
                <a:cs typeface="+mn-cs"/>
              </a:rPr>
              <a:t>Channel Adapter</a:t>
            </a:r>
            <a:r>
              <a:rPr kumimoji="1" lang="ja-JP" altLang="en-US" baseline="0" dirty="0"/>
              <a:t>に</a:t>
            </a:r>
            <a:r>
              <a:rPr kumimoji="1" lang="en-US" altLang="ja-JP" baseline="0" dirty="0"/>
              <a:t>HTTP</a:t>
            </a:r>
            <a:r>
              <a:rPr kumimoji="1" lang="ja-JP" altLang="en-US" baseline="0" dirty="0"/>
              <a:t>サーバの性質</a:t>
            </a:r>
            <a:r>
              <a:rPr kumimoji="1" lang="ja-JP" altLang="en-US" baseline="0"/>
              <a:t>をもったものを使って</a:t>
            </a:r>
            <a:r>
              <a:rPr kumimoji="1" lang="en-US" altLang="ja-JP" baseline="0" dirty="0"/>
              <a:t>Web API</a:t>
            </a:r>
            <a:r>
              <a:rPr kumimoji="1" lang="ja-JP" altLang="en-US" baseline="0" dirty="0"/>
              <a:t>を公開し、</a:t>
            </a:r>
            <a:endParaRPr kumimoji="1" lang="en-US" altLang="ja-JP" baseline="0" dirty="0"/>
          </a:p>
          <a:p>
            <a:r>
              <a:rPr kumimoji="1" lang="ja-JP" altLang="en-US" baseline="0" dirty="0"/>
              <a:t>アウトバウンドの</a:t>
            </a:r>
            <a:r>
              <a:rPr lang="en-US" sz="1200" b="1" i="0" kern="1200" dirty="0">
                <a:solidFill>
                  <a:schemeClr val="tx1"/>
                </a:solidFill>
                <a:effectLst/>
                <a:latin typeface="+mn-lt"/>
                <a:ea typeface="+mn-ea"/>
                <a:cs typeface="+mn-cs"/>
              </a:rPr>
              <a:t>Channel Adapter</a:t>
            </a:r>
            <a:r>
              <a:rPr kumimoji="1" lang="ja-JP" altLang="en-US" baseline="0" dirty="0"/>
              <a:t>に</a:t>
            </a:r>
            <a:r>
              <a:rPr kumimoji="1" lang="en-US" altLang="ja-JP" baseline="0" dirty="0"/>
              <a:t>HTTP</a:t>
            </a:r>
            <a:r>
              <a:rPr kumimoji="1" lang="ja-JP" altLang="en-US" baseline="0" dirty="0"/>
              <a:t>クライアントの</a:t>
            </a:r>
            <a:r>
              <a:rPr kumimoji="1" lang="ja-JP" altLang="en-US" baseline="0"/>
              <a:t>性質をったものを</a:t>
            </a:r>
            <a:r>
              <a:rPr kumimoji="1" lang="ja-JP" altLang="en-US" baseline="0" dirty="0"/>
              <a:t>使って</a:t>
            </a:r>
            <a:r>
              <a:rPr kumimoji="1" lang="ja-JP" altLang="en-US" baseline="0"/>
              <a:t>外部の</a:t>
            </a:r>
            <a:r>
              <a:rPr kumimoji="1" lang="en-US" altLang="ja-JP" baseline="0" dirty="0"/>
              <a:t>API</a:t>
            </a:r>
            <a:r>
              <a:rPr kumimoji="1" lang="ja-JP" altLang="en-US" baseline="0"/>
              <a:t>を</a:t>
            </a:r>
            <a:r>
              <a:rPr kumimoji="1" lang="ja-JP" altLang="en-US" baseline="0" dirty="0"/>
              <a:t>利用します。</a:t>
            </a:r>
            <a:endParaRPr kumimoji="1" lang="en-US" altLang="ja-JP" baseline="0" dirty="0"/>
          </a:p>
          <a:p>
            <a:endParaRPr kumimoji="1" lang="en-US" altLang="ja-JP" baseline="0" dirty="0"/>
          </a:p>
          <a:p>
            <a:r>
              <a:rPr kumimoji="1" lang="ja-JP" altLang="en-US" baseline="0" dirty="0"/>
              <a:t>・　</a:t>
            </a:r>
            <a:r>
              <a:rPr kumimoji="1" lang="en-US" altLang="ja-JP" baseline="0" dirty="0"/>
              <a:t>Http Inbound Channel Adapter</a:t>
            </a:r>
            <a:r>
              <a:rPr kumimoji="1" lang="ja-JP" altLang="en-US" baseline="0" dirty="0"/>
              <a:t>の応答は固定です。 </a:t>
            </a:r>
            <a:r>
              <a:rPr kumimoji="1" lang="en-US" altLang="ja-JP" baseline="0" dirty="0"/>
              <a:t>HTTP Status 201</a:t>
            </a:r>
            <a:r>
              <a:rPr kumimoji="1" lang="ja-JP" altLang="en-US" baseline="0" dirty="0"/>
              <a:t>などを返すように設定しておきます。</a:t>
            </a:r>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　</a:t>
            </a:r>
            <a:r>
              <a:rPr kumimoji="1" lang="en-US" altLang="ja-JP" baseline="0" dirty="0"/>
              <a:t>Http Outbound Channel Adapter</a:t>
            </a:r>
            <a:r>
              <a:rPr kumimoji="1" lang="ja-JP" altLang="en-US" baseline="0" dirty="0"/>
              <a:t>に</a:t>
            </a:r>
            <a:r>
              <a:rPr kumimoji="1" lang="en-US" altLang="ja-JP" baseline="0" dirty="0"/>
              <a:t>2xx</a:t>
            </a:r>
            <a:r>
              <a:rPr kumimoji="1" lang="ja-JP" altLang="en-US" baseline="0" dirty="0"/>
              <a:t>以外の応答が返ってきた場合は</a:t>
            </a:r>
            <a:r>
              <a:rPr kumimoji="1" lang="en-US" altLang="ja-JP" baseline="0" dirty="0"/>
              <a:t>Exception</a:t>
            </a:r>
            <a:r>
              <a:rPr kumimoji="1" lang="ja-JP" altLang="en-US" baseline="0" dirty="0"/>
              <a:t>が</a:t>
            </a:r>
            <a:r>
              <a:rPr kumimoji="1" lang="en-US" altLang="ja-JP" baseline="0" dirty="0"/>
              <a:t>throw</a:t>
            </a:r>
            <a:r>
              <a:rPr kumimoji="1" lang="ja-JP" altLang="en-US" baseline="0" dirty="0"/>
              <a:t>されます。</a:t>
            </a:r>
            <a:endParaRPr kumimoji="1" lang="en-US" altLang="ja-JP" baseline="0" dirty="0"/>
          </a:p>
          <a:p>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14</a:t>
            </a:fld>
            <a:endParaRPr lang="en-US"/>
          </a:p>
        </p:txBody>
      </p:sp>
    </p:spTree>
    <p:extLst>
      <p:ext uri="{BB962C8B-B14F-4D97-AF65-F5344CB8AC3E}">
        <p14:creationId xmlns:p14="http://schemas.microsoft.com/office/powerpoint/2010/main" val="96912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aseline="0"/>
              <a:t>外からのメッセージ</a:t>
            </a:r>
            <a:r>
              <a:rPr kumimoji="1" lang="ja" altLang="en-US" baseline="0" dirty="0"/>
              <a:t>アーキテクチャの</a:t>
            </a:r>
            <a:r>
              <a:rPr kumimoji="1" lang="ja-JP" altLang="en-US" baseline="0"/>
              <a:t>要求</a:t>
            </a:r>
            <a:r>
              <a:rPr kumimoji="1" lang="ja-JP" altLang="en-US" baseline="0" dirty="0"/>
              <a:t>に対して</a:t>
            </a:r>
            <a:r>
              <a:rPr kumimoji="1" lang="en-US" altLang="ja-JP" b="1" baseline="0" dirty="0"/>
              <a:t>Message</a:t>
            </a:r>
            <a:r>
              <a:rPr kumimoji="1" lang="ja-JP" altLang="en-US" b="0" baseline="0" dirty="0"/>
              <a:t>で応答</a:t>
            </a:r>
            <a:r>
              <a:rPr kumimoji="1" lang="ja-JP" altLang="en-US" b="0" baseline="0"/>
              <a:t>したり</a:t>
            </a:r>
            <a:r>
              <a:rPr kumimoji="1" lang="ja-JP" altLang="en-US" baseline="0"/>
              <a:t>、</a:t>
            </a:r>
            <a:r>
              <a:rPr kumimoji="1" lang="ja" altLang="en-US" baseline="0" dirty="0"/>
              <a:t>メッセージアーキテクチャ</a:t>
            </a:r>
            <a:r>
              <a:rPr kumimoji="1" lang="ja-JP" altLang="en-US" baseline="0"/>
              <a:t>から外への要求の結果</a:t>
            </a:r>
            <a:r>
              <a:rPr kumimoji="1" lang="ja-JP" altLang="en-US" baseline="0" dirty="0"/>
              <a:t>を</a:t>
            </a:r>
            <a:r>
              <a:rPr kumimoji="1" lang="en-US" altLang="ja-JP" b="1" baseline="0" dirty="0"/>
              <a:t>Message</a:t>
            </a:r>
            <a:r>
              <a:rPr kumimoji="1" lang="ja-JP" altLang="en-US" baseline="0" dirty="0"/>
              <a:t>で受け取る場合は</a:t>
            </a:r>
            <a:r>
              <a:rPr kumimoji="1" lang="en-US" altLang="ja-JP" sz="1200" b="1" i="0" kern="1200" baseline="0" dirty="0">
                <a:solidFill>
                  <a:schemeClr val="tx1"/>
                </a:solidFill>
                <a:effectLst/>
                <a:latin typeface="+mn-lt"/>
                <a:ea typeface="+mn-ea"/>
                <a:cs typeface="+mn-cs"/>
              </a:rPr>
              <a:t>Reply Channel</a:t>
            </a:r>
            <a:r>
              <a:rPr kumimoji="1" lang="ja-JP" altLang="en-US" sz="1200" b="0" i="0" kern="1200" baseline="0" dirty="0">
                <a:solidFill>
                  <a:schemeClr val="tx1"/>
                </a:solidFill>
                <a:effectLst/>
                <a:latin typeface="+mn-lt"/>
                <a:ea typeface="+mn-ea"/>
                <a:cs typeface="+mn-cs"/>
              </a:rPr>
              <a:t>をもつ</a:t>
            </a:r>
            <a:r>
              <a:rPr kumimoji="1" lang="en-US" altLang="ja-JP" sz="1200" b="1" i="0" kern="1200" baseline="0" dirty="0">
                <a:solidFill>
                  <a:schemeClr val="tx1"/>
                </a:solidFill>
                <a:effectLst/>
                <a:latin typeface="+mn-lt"/>
                <a:ea typeface="+mn-ea"/>
                <a:cs typeface="+mn-cs"/>
              </a:rPr>
              <a:t>Gateway</a:t>
            </a:r>
            <a:r>
              <a:rPr kumimoji="1" lang="ja-JP" altLang="en-US" sz="1200" b="0" i="0" kern="1200" baseline="0" dirty="0">
                <a:solidFill>
                  <a:schemeClr val="tx1"/>
                </a:solidFill>
                <a:effectLst/>
                <a:latin typeface="+mn-lt"/>
                <a:ea typeface="+mn-ea"/>
                <a:cs typeface="+mn-cs"/>
              </a:rPr>
              <a:t>を</a:t>
            </a:r>
            <a:r>
              <a:rPr kumimoji="1" lang="ja-JP" altLang="en-US" sz="1200" b="0" i="0" kern="1200" baseline="0">
                <a:solidFill>
                  <a:schemeClr val="tx1"/>
                </a:solidFill>
                <a:effectLst/>
                <a:latin typeface="+mn-lt"/>
                <a:ea typeface="+mn-ea"/>
                <a:cs typeface="+mn-cs"/>
              </a:rPr>
              <a:t>使います。</a:t>
            </a:r>
            <a:endParaRPr kumimoji="1" lang="en-US" altLang="ja-JP"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aseline="0"/>
              <a:t>メッセージ</a:t>
            </a:r>
            <a:r>
              <a:rPr kumimoji="1" lang="ja" altLang="en-US" baseline="0" dirty="0"/>
              <a:t>アーキテクチャ</a:t>
            </a:r>
            <a:r>
              <a:rPr kumimoji="1" lang="ja-JP" altLang="en-US" baseline="0" dirty="0"/>
              <a:t>では、</a:t>
            </a:r>
            <a:r>
              <a:rPr kumimoji="1" lang="en-US" altLang="ja-JP" b="1" baseline="0" dirty="0"/>
              <a:t>Message</a:t>
            </a:r>
            <a:r>
              <a:rPr kumimoji="1" lang="ja-JP" altLang="en-US" baseline="0" dirty="0"/>
              <a:t>を</a:t>
            </a:r>
            <a:r>
              <a:rPr kumimoji="1" lang="en-US" altLang="ja-JP" b="1" baseline="0" dirty="0"/>
              <a:t>Channel</a:t>
            </a:r>
            <a:r>
              <a:rPr kumimoji="1" lang="ja-JP" altLang="en-US" baseline="0" dirty="0"/>
              <a:t>に送り、外から送られたデータは</a:t>
            </a:r>
            <a:r>
              <a:rPr kumimoji="1" lang="en-US" altLang="ja-JP" b="1" baseline="0" dirty="0"/>
              <a:t>Message</a:t>
            </a:r>
            <a:r>
              <a:rPr kumimoji="1" lang="ja-JP" altLang="en-US" baseline="0" dirty="0"/>
              <a:t>の形で</a:t>
            </a:r>
            <a:r>
              <a:rPr kumimoji="1" lang="en-US" altLang="ja-JP" b="1" baseline="0" dirty="0"/>
              <a:t>Channel</a:t>
            </a:r>
            <a:r>
              <a:rPr kumimoji="1" lang="ja-JP" altLang="en-US" baseline="0"/>
              <a:t>から</a:t>
            </a:r>
            <a:r>
              <a:rPr kumimoji="1" lang="ja" altLang="en-US" baseline="0" dirty="0"/>
              <a:t>受け取ります。</a:t>
            </a:r>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aseline="0"/>
              <a:t>送受信</a:t>
            </a:r>
            <a:r>
              <a:rPr kumimoji="1" lang="ja-JP" altLang="en-US" baseline="0" dirty="0"/>
              <a:t>の両方をするには、</a:t>
            </a:r>
            <a:r>
              <a:rPr kumimoji="1" lang="en-US" altLang="ja-JP" baseline="0" dirty="0"/>
              <a:t>2</a:t>
            </a:r>
            <a:r>
              <a:rPr kumimoji="1" lang="ja-JP" altLang="en-US" baseline="0"/>
              <a:t>つ</a:t>
            </a:r>
            <a:r>
              <a:rPr kumimoji="1" lang="en-US" altLang="ja-JP" b="1" baseline="0" dirty="0"/>
              <a:t>Channel</a:t>
            </a:r>
            <a:r>
              <a:rPr kumimoji="1" lang="ja-JP" altLang="en-US" baseline="0"/>
              <a:t>が</a:t>
            </a:r>
            <a:r>
              <a:rPr kumimoji="1" lang="ja-JP" altLang="en-US" baseline="0" dirty="0"/>
              <a:t>必要になります。</a:t>
            </a:r>
            <a:endParaRPr kumimoji="1" lang="en-US" altLang="ja-JP"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 b="0" baseline="0" dirty="0"/>
          </a:p>
          <a:p>
            <a:endParaRPr kumimoji="1" lang="en-US" altLang="ja-JP" b="0"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15</a:t>
            </a:fld>
            <a:endParaRPr lang="en-US"/>
          </a:p>
        </p:txBody>
      </p:sp>
    </p:spTree>
    <p:extLst>
      <p:ext uri="{BB962C8B-B14F-4D97-AF65-F5344CB8AC3E}">
        <p14:creationId xmlns:p14="http://schemas.microsoft.com/office/powerpoint/2010/main" val="351038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200" b="1" i="0" kern="1200" dirty="0">
                <a:solidFill>
                  <a:schemeClr val="tx1"/>
                </a:solidFill>
                <a:effectLst/>
                <a:latin typeface="+mn-lt"/>
                <a:ea typeface="+mn-ea"/>
                <a:cs typeface="+mn-cs"/>
              </a:rPr>
              <a:t>Channel Adapter</a:t>
            </a:r>
            <a:r>
              <a:rPr kumimoji="1" lang="ja-JP" altLang="en-US" b="0" baseline="0"/>
              <a:t>が</a:t>
            </a:r>
            <a:r>
              <a:rPr kumimoji="1" lang="ja-JP" altLang="en-US" baseline="0"/>
              <a:t>外部からのデータ</a:t>
            </a:r>
            <a:r>
              <a:rPr kumimoji="1" lang="ja-JP" altLang="en-US" baseline="0" dirty="0"/>
              <a:t>を</a:t>
            </a:r>
            <a:r>
              <a:rPr kumimoji="1" lang="en-US" altLang="ja-JP" b="1" baseline="0" dirty="0"/>
              <a:t>Message</a:t>
            </a:r>
            <a:r>
              <a:rPr kumimoji="1" lang="ja-JP" altLang="en-US" baseline="0" dirty="0"/>
              <a:t>という形式にする</a:t>
            </a:r>
            <a:r>
              <a:rPr kumimoji="1" lang="ja-JP" altLang="en-US" baseline="0"/>
              <a:t>のは、処理</a:t>
            </a:r>
            <a:r>
              <a:rPr kumimoji="1" lang="ja-JP" altLang="en-US" baseline="0" dirty="0"/>
              <a:t>の対象をメッセージングアーキテクチャ全体で扱いやすくするためです。</a:t>
            </a:r>
            <a:endParaRPr kumimoji="1" lang="en-US" altLang="ja-JP" baseline="0" dirty="0"/>
          </a:p>
          <a:p>
            <a:endParaRPr kumimoji="1" lang="en-US" altLang="ja-JP" b="1" baseline="0" dirty="0"/>
          </a:p>
          <a:p>
            <a:r>
              <a:rPr kumimoji="1" lang="en-US" altLang="ja-JP" b="1" baseline="0" dirty="0"/>
              <a:t>Message</a:t>
            </a:r>
            <a:r>
              <a:rPr kumimoji="1" lang="ja-JP" altLang="en-US" baseline="0" dirty="0"/>
              <a:t>は</a:t>
            </a:r>
            <a:r>
              <a:rPr kumimoji="1" lang="ja-JP" altLang="en-US" b="1" baseline="0" dirty="0"/>
              <a:t>ヘッダー</a:t>
            </a:r>
            <a:r>
              <a:rPr kumimoji="1" lang="ja-JP" altLang="en-US" baseline="0" dirty="0"/>
              <a:t>部分と</a:t>
            </a:r>
            <a:r>
              <a:rPr kumimoji="1" lang="ja-JP" altLang="en-US" b="1" baseline="0" dirty="0"/>
              <a:t>ペイロード</a:t>
            </a:r>
            <a:r>
              <a:rPr kumimoji="1" lang="ja-JP" altLang="en-US" baseline="0" dirty="0"/>
              <a:t>部分で構成されています。</a:t>
            </a:r>
            <a:endParaRPr kumimoji="1" lang="en-US" altLang="ja" baseline="0" dirty="0"/>
          </a:p>
          <a:p>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baseline="0" dirty="0"/>
              <a:t>ヘッダー</a:t>
            </a:r>
            <a:r>
              <a:rPr kumimoji="1" lang="ja-JP" altLang="en-US" baseline="0" dirty="0"/>
              <a:t>は空港のチェックインカウンターで預けた荷物に付けられる、手荷物タグのようなものです。</a:t>
            </a:r>
            <a:endParaRPr kumimoji="1" lang="en-US" altLang="ja-JP" baseline="0" dirty="0"/>
          </a:p>
          <a:p>
            <a:endParaRPr kumimoji="1" lang="en-US" altLang="ja-JP" baseline="0" dirty="0"/>
          </a:p>
          <a:p>
            <a:r>
              <a:rPr kumimoji="1" lang="ja-JP" altLang="en-US" b="1" baseline="0" dirty="0"/>
              <a:t>ヘッダー</a:t>
            </a:r>
            <a:r>
              <a:rPr kumimoji="1" lang="ja-JP" altLang="en-US" baseline="0" dirty="0"/>
              <a:t>には、</a:t>
            </a:r>
            <a:r>
              <a:rPr kumimoji="1" lang="ja-JP" altLang="en-US" b="1" baseline="0" dirty="0"/>
              <a:t>ペイロード</a:t>
            </a:r>
            <a:r>
              <a:rPr kumimoji="1" lang="ja-JP" altLang="en-US" baseline="0" dirty="0"/>
              <a:t>に関する情報</a:t>
            </a:r>
            <a:r>
              <a:rPr kumimoji="1" lang="ja-JP" altLang="en-US" baseline="0"/>
              <a:t>や、</a:t>
            </a:r>
            <a:r>
              <a:rPr kumimoji="1" lang="ja" altLang="en-US" baseline="0" dirty="0"/>
              <a:t>アーキテクチャ内で</a:t>
            </a:r>
            <a:r>
              <a:rPr kumimoji="1" lang="en-US" altLang="ja-JP" b="1" baseline="0" dirty="0"/>
              <a:t>Message</a:t>
            </a:r>
            <a:r>
              <a:rPr kumimoji="1" lang="ja-JP" altLang="en-US" baseline="0"/>
              <a:t>のルートを</a:t>
            </a:r>
            <a:r>
              <a:rPr kumimoji="1" lang="ja-JP" altLang="en-US" baseline="0" dirty="0"/>
              <a:t>決めるための情報などが格納されています。</a:t>
            </a:r>
            <a:endParaRPr kumimoji="1" lang="en-US" altLang="ja-JP" baseline="0" dirty="0"/>
          </a:p>
          <a:p>
            <a:endParaRPr kumimoji="1" lang="en-US" altLang="ja-JP" b="1" baseline="0" dirty="0"/>
          </a:p>
          <a:p>
            <a:r>
              <a:rPr kumimoji="1" lang="en-US" altLang="ja-JP" b="1" baseline="0" dirty="0"/>
              <a:t>Message</a:t>
            </a:r>
            <a:r>
              <a:rPr kumimoji="1" lang="ja-JP" altLang="en-US" baseline="0" dirty="0"/>
              <a:t>のヘッダーは</a:t>
            </a:r>
            <a:r>
              <a:rPr kumimoji="1" lang="en-US" altLang="ja-JP" baseline="0" dirty="0"/>
              <a:t>Key=Value</a:t>
            </a:r>
            <a:r>
              <a:rPr kumimoji="1" lang="ja-JP" altLang="en-US" baseline="0" dirty="0"/>
              <a:t>形式の</a:t>
            </a:r>
            <a:r>
              <a:rPr kumimoji="1" lang="en-US" altLang="ja-JP" baseline="0" dirty="0"/>
              <a:t>Map</a:t>
            </a:r>
            <a:r>
              <a:rPr kumimoji="1" lang="ja-JP" altLang="en-US" baseline="0"/>
              <a:t>です。</a:t>
            </a:r>
            <a:endParaRPr kumimoji="1" lang="en-US" altLang="ja-JP" baseline="0" dirty="0"/>
          </a:p>
          <a:p>
            <a:endParaRPr kumimoji="1" lang="en-US" altLang="ja-JP" b="1" baseline="0" dirty="0"/>
          </a:p>
          <a:p>
            <a:r>
              <a:rPr kumimoji="1" lang="ja-JP" altLang="en-US" b="1" baseline="0"/>
              <a:t>ヘッダー</a:t>
            </a:r>
            <a:r>
              <a:rPr kumimoji="1" lang="ja-JP" altLang="en-US" baseline="0" dirty="0"/>
              <a:t>が必要なくなれば、任意に削除することができます。</a:t>
            </a:r>
            <a:endParaRPr kumimoji="1" lang="en-US" altLang="ja-JP" baseline="0" dirty="0"/>
          </a:p>
          <a:p>
            <a:endParaRPr kumimoji="1" lang="en-US" altLang="ja-JP" baseline="0" dirty="0"/>
          </a:p>
          <a:p>
            <a:r>
              <a:rPr kumimoji="1" lang="ja-JP" altLang="en-US" b="1" baseline="0" dirty="0"/>
              <a:t>ペイロード</a:t>
            </a:r>
            <a:r>
              <a:rPr kumimoji="1" lang="ja-JP" altLang="en-US" baseline="0" dirty="0"/>
              <a:t>は、</a:t>
            </a:r>
            <a:r>
              <a:rPr kumimoji="1" lang="en-US" altLang="ja-JP" baseline="0" dirty="0"/>
              <a:t>Java</a:t>
            </a:r>
            <a:r>
              <a:rPr kumimoji="1" lang="ja-JP" altLang="en-US" baseline="0" dirty="0"/>
              <a:t>のプリミティブ型のデータや</a:t>
            </a:r>
            <a:r>
              <a:rPr kumimoji="1" lang="en-US" altLang="ja-JP" baseline="0" dirty="0" err="1"/>
              <a:t>JsonNode</a:t>
            </a:r>
            <a:r>
              <a:rPr kumimoji="1" lang="ja-JP" altLang="en-US" baseline="0" dirty="0"/>
              <a:t>といった</a:t>
            </a:r>
            <a:r>
              <a:rPr kumimoji="1" lang="ja" altLang="en-US" baseline="0" dirty="0"/>
              <a:t>オブジェクト</a:t>
            </a:r>
            <a:r>
              <a:rPr kumimoji="1" lang="ja-JP" altLang="en-US" baseline="0" dirty="0"/>
              <a:t>です。</a:t>
            </a:r>
            <a:endParaRPr kumimoji="1" lang="en-US" altLang="ja-JP" baseline="0" dirty="0"/>
          </a:p>
          <a:p>
            <a:endParaRPr kumimoji="1" lang="en-US" altLang="ja-JP" baseline="0" dirty="0"/>
          </a:p>
          <a:p>
            <a:r>
              <a:rPr kumimoji="1" lang="ja-JP" altLang="en-US" baseline="0" dirty="0"/>
              <a:t>インバウンドの</a:t>
            </a:r>
            <a:r>
              <a:rPr lang="en-US" sz="1200" b="1" i="0" kern="1200" dirty="0">
                <a:solidFill>
                  <a:schemeClr val="tx1"/>
                </a:solidFill>
                <a:effectLst/>
                <a:latin typeface="+mn-lt"/>
                <a:ea typeface="+mn-ea"/>
                <a:cs typeface="+mn-cs"/>
              </a:rPr>
              <a:t>Channel Adapter</a:t>
            </a:r>
            <a:r>
              <a:rPr kumimoji="1" lang="ja-JP" altLang="en-US" baseline="0" dirty="0"/>
              <a:t>が</a:t>
            </a:r>
            <a:r>
              <a:rPr kumimoji="1" lang="en-US" altLang="ja-JP" baseline="0" dirty="0"/>
              <a:t>HTTP</a:t>
            </a:r>
            <a:r>
              <a:rPr kumimoji="1" lang="ja-JP" altLang="en-US" baseline="0" dirty="0"/>
              <a:t>であった場合には、</a:t>
            </a:r>
            <a:r>
              <a:rPr kumimoji="1" lang="ja-JP" altLang="en-US" b="1" baseline="0" dirty="0"/>
              <a:t>ヘッダー</a:t>
            </a:r>
            <a:r>
              <a:rPr kumimoji="1" lang="ja-JP" altLang="en-US" baseline="0" dirty="0"/>
              <a:t>には</a:t>
            </a:r>
            <a:r>
              <a:rPr kumimoji="1" lang="en-US" altLang="ja-JP" baseline="0" dirty="0"/>
              <a:t>HTTP</a:t>
            </a:r>
            <a:r>
              <a:rPr kumimoji="1" lang="ja-JP" altLang="en-US" baseline="0" dirty="0"/>
              <a:t>のリクエストパスなどの情報、</a:t>
            </a:r>
            <a:r>
              <a:rPr kumimoji="1" lang="ja-JP" altLang="en-US" b="1" baseline="0" dirty="0"/>
              <a:t>ペイロード</a:t>
            </a:r>
            <a:r>
              <a:rPr kumimoji="1" lang="ja-JP" altLang="en-US" baseline="0" dirty="0"/>
              <a:t>には</a:t>
            </a:r>
            <a:r>
              <a:rPr kumimoji="1" lang="en-US" altLang="ja-JP" baseline="0" dirty="0"/>
              <a:t>HTTP</a:t>
            </a:r>
            <a:r>
              <a:rPr kumimoji="1" lang="ja-JP" altLang="en-US" baseline="0" dirty="0"/>
              <a:t>の</a:t>
            </a:r>
            <a:r>
              <a:rPr kumimoji="1" lang="en-US" altLang="ja-JP" baseline="0" dirty="0"/>
              <a:t>POST</a:t>
            </a:r>
            <a:r>
              <a:rPr kumimoji="1" lang="ja-JP" altLang="en-US" baseline="0" dirty="0"/>
              <a:t>で受け取ったデータが格納されます。</a:t>
            </a:r>
            <a:endParaRPr kumimoji="1" lang="en-US" altLang="ja-JP" baseline="0" dirty="0"/>
          </a:p>
          <a:p>
            <a:endParaRPr kumimoji="1" lang="en-US" altLang="ja-JP" baseline="0" dirty="0"/>
          </a:p>
          <a:p>
            <a:r>
              <a:rPr kumimoji="1" lang="ja-JP" altLang="en-US" baseline="0" dirty="0"/>
              <a:t>（</a:t>
            </a:r>
            <a:r>
              <a:rPr kumimoji="1" lang="en-US" altLang="ja-JP" baseline="0" dirty="0"/>
              <a:t>GET</a:t>
            </a:r>
            <a:r>
              <a:rPr kumimoji="1" lang="ja-JP" altLang="en-US" baseline="0" dirty="0"/>
              <a:t>の場合は</a:t>
            </a:r>
            <a:r>
              <a:rPr kumimoji="1" lang="ja-JP" altLang="en-US" b="0" baseline="0" dirty="0"/>
              <a:t>リクエストパラメータ</a:t>
            </a:r>
            <a:r>
              <a:rPr kumimoji="1" lang="ja-JP" altLang="en-US" baseline="0" dirty="0"/>
              <a:t>が</a:t>
            </a:r>
            <a:r>
              <a:rPr kumimoji="1" lang="ja-JP" altLang="en-US" b="1" baseline="0" dirty="0"/>
              <a:t>ペイロード</a:t>
            </a:r>
            <a:r>
              <a:rPr kumimoji="1" lang="ja-JP" altLang="en-US" baseline="0" dirty="0"/>
              <a:t>に</a:t>
            </a:r>
            <a:r>
              <a:rPr kumimoji="1" lang="ja-JP" altLang="en-US" baseline="0"/>
              <a:t>なります）</a:t>
            </a: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16</a:t>
            </a:fld>
            <a:endParaRPr lang="en-US"/>
          </a:p>
        </p:txBody>
      </p:sp>
    </p:spTree>
    <p:extLst>
      <p:ext uri="{BB962C8B-B14F-4D97-AF65-F5344CB8AC3E}">
        <p14:creationId xmlns:p14="http://schemas.microsoft.com/office/powerpoint/2010/main" val="340440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1200" b="1" i="0" kern="1200" dirty="0">
                <a:solidFill>
                  <a:schemeClr val="tx1"/>
                </a:solidFill>
                <a:effectLst/>
                <a:latin typeface="+mn-lt"/>
                <a:ea typeface="+mn-ea"/>
                <a:cs typeface="+mn-cs"/>
              </a:rPr>
              <a:t>Channel Adapter</a:t>
            </a:r>
            <a:r>
              <a:rPr kumimoji="1" lang="ja-JP" altLang="en-US" baseline="0" dirty="0"/>
              <a:t>で変換された</a:t>
            </a:r>
            <a:r>
              <a:rPr kumimoji="1" lang="en-US" altLang="ja-JP" b="1" baseline="0" dirty="0"/>
              <a:t>Message</a:t>
            </a:r>
            <a:r>
              <a:rPr kumimoji="1" lang="ja-JP" altLang="en-US" baseline="0" dirty="0"/>
              <a:t>は</a:t>
            </a:r>
            <a:r>
              <a:rPr kumimoji="1" lang="en-US" altLang="ja-JP" b="1" baseline="0" dirty="0"/>
              <a:t>Channel</a:t>
            </a:r>
            <a:r>
              <a:rPr kumimoji="1" lang="ja-JP" altLang="en-US" baseline="0" dirty="0"/>
              <a:t>を経由して</a:t>
            </a:r>
            <a:r>
              <a:rPr kumimoji="1" lang="ja" altLang="en-US" baseline="0" dirty="0"/>
              <a:t>メッセージングアーキテクチャ</a:t>
            </a:r>
            <a:r>
              <a:rPr kumimoji="1" lang="ja-JP" altLang="en-US" baseline="0" dirty="0"/>
              <a:t>に送られます。</a:t>
            </a:r>
            <a:endParaRPr kumimoji="1" lang="en-US" altLang="ja-JP" baseline="0" dirty="0"/>
          </a:p>
          <a:p>
            <a:endParaRPr kumimoji="1" lang="en-US" altLang="ja-JP" baseline="0" dirty="0"/>
          </a:p>
          <a:p>
            <a:r>
              <a:rPr kumimoji="1" lang="en-US" altLang="ja-JP" b="1" baseline="0" dirty="0"/>
              <a:t>Channel</a:t>
            </a:r>
            <a:r>
              <a:rPr kumimoji="1" lang="ja-JP" altLang="en-US" b="0" baseline="0"/>
              <a:t>を</a:t>
            </a:r>
            <a:r>
              <a:rPr kumimoji="1" lang="ja-JP" altLang="en-US" baseline="0"/>
              <a:t>概念的</a:t>
            </a:r>
            <a:r>
              <a:rPr kumimoji="1" lang="ja-JP" altLang="en-US" baseline="0" dirty="0"/>
              <a:t>なものとして紹介したのは、その</a:t>
            </a:r>
            <a:r>
              <a:rPr kumimoji="1" lang="ja-JP" altLang="en-US" baseline="0"/>
              <a:t>実態が</a:t>
            </a:r>
            <a:r>
              <a:rPr kumimoji="1" lang="ja" altLang="en-US" baseline="0" dirty="0"/>
              <a:t>スレッド間で</a:t>
            </a:r>
            <a:r>
              <a:rPr kumimoji="1" lang="en-US" altLang="ja-JP" b="1" baseline="0" dirty="0"/>
              <a:t>Message</a:t>
            </a:r>
            <a:r>
              <a:rPr kumimoji="1" lang="ja-JP" altLang="en-US" baseline="0" dirty="0"/>
              <a:t>の受け渡しが行われる仕組み</a:t>
            </a:r>
            <a:r>
              <a:rPr kumimoji="1" lang="ja-JP" altLang="en-US" baseline="0"/>
              <a:t>で、スレッドの並列処理やスレッドの同期が行われる部分で、</a:t>
            </a:r>
            <a:endParaRPr kumimoji="1" lang="en-US" altLang="ja-JP" baseline="0" dirty="0"/>
          </a:p>
          <a:p>
            <a:r>
              <a:rPr kumimoji="1" lang="ja-JP" altLang="en-US" baseline="0"/>
              <a:t>全ての</a:t>
            </a:r>
            <a:r>
              <a:rPr kumimoji="1" lang="en-US" altLang="ja-JP" baseline="0" dirty="0"/>
              <a:t>Channel</a:t>
            </a:r>
            <a:r>
              <a:rPr kumimoji="1" lang="ja-JP" altLang="en-US" baseline="0"/>
              <a:t>がキューの仕組みを提供</a:t>
            </a:r>
            <a:r>
              <a:rPr kumimoji="1" lang="ja" altLang="en-US" baseline="0" dirty="0"/>
              <a:t>してい</a:t>
            </a:r>
            <a:r>
              <a:rPr kumimoji="1" lang="ja-JP" altLang="en-US" baseline="0"/>
              <a:t>る</a:t>
            </a:r>
            <a:r>
              <a:rPr kumimoji="1" lang="ja" altLang="en-US" baseline="0" dirty="0"/>
              <a:t>訳で</a:t>
            </a:r>
            <a:r>
              <a:rPr kumimoji="1" lang="ja-JP" altLang="en-US" baseline="0"/>
              <a:t>は</a:t>
            </a:r>
            <a:r>
              <a:rPr kumimoji="1" lang="ja" altLang="en-US" baseline="0" dirty="0"/>
              <a:t>ないです</a:t>
            </a:r>
            <a:r>
              <a:rPr kumimoji="1" lang="ja-JP" altLang="en-US" baseline="0"/>
              <a:t>。</a:t>
            </a:r>
            <a:endParaRPr kumimoji="1" lang="en-US" altLang="ja-JP" baseline="0" dirty="0"/>
          </a:p>
          <a:p>
            <a:endParaRPr kumimoji="1" lang="en-US" altLang="j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 baseline="0" dirty="0"/>
              <a:t>Spring Integration</a:t>
            </a:r>
            <a:r>
              <a:rPr kumimoji="1" lang="ja-JP" altLang="en-US" baseline="0" dirty="0"/>
              <a:t>の</a:t>
            </a:r>
            <a:r>
              <a:rPr kumimoji="1" lang="en-US" altLang="ja-JP" b="1" baseline="0" dirty="0"/>
              <a:t>Channel</a:t>
            </a:r>
            <a:r>
              <a:rPr kumimoji="1" lang="ja-JP" altLang="en-US" baseline="0" dirty="0"/>
              <a:t>は大きく</a:t>
            </a:r>
            <a:r>
              <a:rPr lang="en-US" sz="1200" b="1" i="0" kern="1200" dirty="0" err="1">
                <a:solidFill>
                  <a:schemeClr val="tx1"/>
                </a:solidFill>
                <a:effectLst/>
                <a:latin typeface="+mn-lt"/>
                <a:ea typeface="+mn-ea"/>
                <a:cs typeface="+mn-cs"/>
              </a:rPr>
              <a:t>PollableChannel</a:t>
            </a:r>
            <a:r>
              <a:rPr kumimoji="1" lang="ja-JP" altLang="en-US" b="0" baseline="0" dirty="0"/>
              <a:t>と</a:t>
            </a:r>
            <a:r>
              <a:rPr lang="en-US" sz="1200" b="1" i="0" kern="1200" dirty="0" err="1">
                <a:solidFill>
                  <a:schemeClr val="tx1"/>
                </a:solidFill>
                <a:effectLst/>
                <a:latin typeface="+mn-lt"/>
                <a:ea typeface="+mn-ea"/>
                <a:cs typeface="+mn-cs"/>
              </a:rPr>
              <a:t>SubscribableChannel</a:t>
            </a:r>
            <a:r>
              <a:rPr kumimoji="0" lang="ja-JP" altLang="en-US" sz="1200" b="0" i="0" kern="1200" baseline="0">
                <a:solidFill>
                  <a:schemeClr val="tx1"/>
                </a:solidFill>
                <a:effectLst/>
                <a:latin typeface="+mn-lt"/>
                <a:ea typeface="+mn-ea"/>
                <a:cs typeface="+mn-cs"/>
              </a:rPr>
              <a:t>の２</a:t>
            </a:r>
            <a:r>
              <a:rPr kumimoji="1" lang="ja-JP" altLang="en-US" sz="1200" b="0" i="0" kern="1200" baseline="0">
                <a:solidFill>
                  <a:schemeClr val="tx1"/>
                </a:solidFill>
                <a:effectLst/>
                <a:latin typeface="+mn-lt"/>
                <a:ea typeface="+mn-ea"/>
                <a:cs typeface="+mn-cs"/>
              </a:rPr>
              <a:t>つに分類されます</a:t>
            </a:r>
            <a:r>
              <a:rPr kumimoji="1" lang="ja" altLang="en-US" b="0" baseline="0" dirty="0"/>
              <a:t>。</a:t>
            </a:r>
            <a:endParaRPr kumimoji="1" lang="en-US" altLang="ja-JP" baseline="0" dirty="0"/>
          </a:p>
          <a:p>
            <a:endParaRPr kumimoji="1" lang="en-US" altLang="ja-JP" baseline="0" dirty="0"/>
          </a:p>
          <a:p>
            <a:r>
              <a:rPr kumimoji="1" lang="ja" altLang="en-US" baseline="0" dirty="0"/>
              <a:t>スターバックス</a:t>
            </a:r>
            <a:r>
              <a:rPr kumimoji="1" lang="ja-JP" altLang="en-US" baseline="0" dirty="0"/>
              <a:t>で例えると、「</a:t>
            </a:r>
            <a:r>
              <a:rPr kumimoji="1" lang="en-US" altLang="ja-JP" b="1" baseline="0" dirty="0"/>
              <a:t>Channel</a:t>
            </a:r>
            <a:r>
              <a:rPr kumimoji="1" lang="ja-JP" altLang="en-US" baseline="0" dirty="0"/>
              <a:t>はバリスタの動き方」</a:t>
            </a:r>
            <a:r>
              <a:rPr kumimoji="1" lang="ja-JP" altLang="en-US" baseline="0"/>
              <a:t>です。</a:t>
            </a:r>
            <a:endParaRPr kumimoji="1" lang="en-US" altLang="ja-JP" baseline="0" dirty="0"/>
          </a:p>
          <a:p>
            <a:endParaRPr kumimoji="1" lang="en-US" altLang="ja-JP" baseline="0" dirty="0"/>
          </a:p>
          <a:p>
            <a:r>
              <a:rPr kumimoji="1" lang="ja-JP" altLang="en-US" baseline="0" dirty="0"/>
              <a:t>バリスタがドリンクのカップを列の先頭から</a:t>
            </a:r>
            <a:r>
              <a:rPr kumimoji="1" lang="ja" altLang="en-US" baseline="0" dirty="0"/>
              <a:t>取っていく</a:t>
            </a:r>
            <a:r>
              <a:rPr kumimoji="1" lang="ja-JP" altLang="en-US" baseline="0" dirty="0"/>
              <a:t>ように、スレッドが</a:t>
            </a:r>
            <a:r>
              <a:rPr kumimoji="1" lang="en-US" altLang="ja-JP" baseline="0" dirty="0"/>
              <a:t>Message</a:t>
            </a:r>
            <a:r>
              <a:rPr kumimoji="1" lang="ja" altLang="en-US" baseline="0" dirty="0"/>
              <a:t>を</a:t>
            </a:r>
            <a:r>
              <a:rPr kumimoji="1" lang="ja-JP" altLang="en-US" baseline="0" dirty="0"/>
              <a:t>キューから取得するのが</a:t>
            </a:r>
            <a:r>
              <a:rPr lang="en-US" sz="1200" b="1" i="0" kern="1200" dirty="0" err="1">
                <a:solidFill>
                  <a:schemeClr val="tx1"/>
                </a:solidFill>
                <a:effectLst/>
                <a:latin typeface="+mn-lt"/>
                <a:ea typeface="+mn-ea"/>
                <a:cs typeface="+mn-cs"/>
              </a:rPr>
              <a:t>PollableChannel</a:t>
            </a:r>
            <a:r>
              <a:rPr lang="ja-JP" altLang="en-US" sz="1200" b="0" i="0" kern="1200">
                <a:solidFill>
                  <a:schemeClr val="tx1"/>
                </a:solidFill>
                <a:effectLst/>
                <a:latin typeface="+mn-lt"/>
                <a:ea typeface="+mn-ea"/>
                <a:cs typeface="+mn-cs"/>
              </a:rPr>
              <a:t>です。</a:t>
            </a:r>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Spring Integration</a:t>
            </a:r>
            <a:r>
              <a:rPr lang="ja-JP" altLang="en-US" sz="1200" b="0" i="0" kern="1200">
                <a:solidFill>
                  <a:schemeClr val="tx1"/>
                </a:solidFill>
                <a:effectLst/>
                <a:latin typeface="+mn-lt"/>
                <a:ea typeface="+mn-ea"/>
                <a:cs typeface="+mn-cs"/>
              </a:rPr>
              <a:t>の実装では、</a:t>
            </a:r>
            <a:r>
              <a:rPr lang="en-US" altLang="ja-JP" sz="1200" b="0" i="0" kern="1200" dirty="0">
                <a:solidFill>
                  <a:schemeClr val="tx1"/>
                </a:solidFill>
                <a:effectLst/>
                <a:latin typeface="+mn-lt"/>
                <a:ea typeface="+mn-ea"/>
                <a:cs typeface="+mn-cs"/>
              </a:rPr>
              <a:t>Barista</a:t>
            </a:r>
            <a:r>
              <a:rPr lang="ja-JP" altLang="en-US" sz="1200" b="0" i="0" kern="1200">
                <a:solidFill>
                  <a:schemeClr val="tx1"/>
                </a:solidFill>
                <a:effectLst/>
                <a:latin typeface="+mn-lt"/>
                <a:ea typeface="+mn-ea"/>
                <a:cs typeface="+mn-cs"/>
              </a:rPr>
              <a:t>側のスレッドがキューを定期的に</a:t>
            </a:r>
            <a:r>
              <a:rPr lang="ja" altLang="en-US" sz="1200" b="0" i="0" kern="1200" dirty="0">
                <a:solidFill>
                  <a:schemeClr val="tx1"/>
                </a:solidFill>
                <a:effectLst/>
                <a:latin typeface="+mn-lt"/>
                <a:ea typeface="+mn-ea"/>
                <a:cs typeface="+mn-cs"/>
              </a:rPr>
              <a:t>ポーリングして</a:t>
            </a:r>
            <a:r>
              <a:rPr lang="en-US" altLang="ja" sz="1200" b="0" i="0" kern="1200" dirty="0">
                <a:solidFill>
                  <a:schemeClr val="tx1"/>
                </a:solidFill>
                <a:effectLst/>
                <a:latin typeface="+mn-lt"/>
                <a:ea typeface="+mn-ea"/>
                <a:cs typeface="+mn-cs"/>
              </a:rPr>
              <a:t>Message</a:t>
            </a:r>
            <a:r>
              <a:rPr lang="ja-JP" altLang="en-US" sz="1200" b="0" i="0" kern="1200">
                <a:solidFill>
                  <a:schemeClr val="tx1"/>
                </a:solidFill>
                <a:effectLst/>
                <a:latin typeface="+mn-lt"/>
                <a:ea typeface="+mn-ea"/>
                <a:cs typeface="+mn-cs"/>
              </a:rPr>
              <a:t>取得します。</a:t>
            </a:r>
            <a:endParaRPr lang="en-US" altLang="ja-JP" sz="1200" b="0" i="0" kern="1200" dirty="0">
              <a:solidFill>
                <a:schemeClr val="tx1"/>
              </a:solidFill>
              <a:effectLst/>
              <a:latin typeface="+mn-lt"/>
              <a:ea typeface="+mn-ea"/>
              <a:cs typeface="+mn-cs"/>
            </a:endParaRPr>
          </a:p>
          <a:p>
            <a:endParaRPr kumimoji="1" lang="en-US" altLang="ja-JP" baseline="0" dirty="0"/>
          </a:p>
          <a:p>
            <a:r>
              <a:rPr kumimoji="1" lang="ja-JP" altLang="en-US" baseline="0" dirty="0"/>
              <a:t>手が空いているバリスタに</a:t>
            </a:r>
            <a:r>
              <a:rPr kumimoji="1" lang="ja-JP" altLang="en-US" baseline="0"/>
              <a:t>、</a:t>
            </a:r>
            <a:r>
              <a:rPr kumimoji="1" lang="ja" altLang="en-US" baseline="0" dirty="0"/>
              <a:t>レジ</a:t>
            </a:r>
            <a:r>
              <a:rPr kumimoji="1" lang="ja-JP" altLang="en-US" baseline="0"/>
              <a:t>の担当</a:t>
            </a:r>
            <a:r>
              <a:rPr kumimoji="1" lang="ja-JP" altLang="en-US" baseline="0" dirty="0"/>
              <a:t>がドリンクのカップを直接渡すこともあります。これに似た動作</a:t>
            </a:r>
            <a:r>
              <a:rPr kumimoji="1" lang="ja-JP" altLang="en-US" b="0" baseline="0" dirty="0"/>
              <a:t>になるのが</a:t>
            </a:r>
            <a:r>
              <a:rPr lang="en-US" sz="1200" b="1" i="0" kern="1200" dirty="0" err="1">
                <a:solidFill>
                  <a:schemeClr val="tx1"/>
                </a:solidFill>
                <a:effectLst/>
                <a:latin typeface="+mn-lt"/>
                <a:ea typeface="+mn-ea"/>
                <a:cs typeface="+mn-cs"/>
              </a:rPr>
              <a:t>SubscribableChannel</a:t>
            </a:r>
            <a:r>
              <a:rPr lang="ja-JP" altLang="en-US" sz="1200" b="0" i="0" kern="1200" dirty="0">
                <a:solidFill>
                  <a:schemeClr val="tx1"/>
                </a:solidFill>
                <a:effectLst/>
                <a:latin typeface="+mn-lt"/>
                <a:ea typeface="+mn-ea"/>
                <a:cs typeface="+mn-cs"/>
              </a:rPr>
              <a:t>です。</a:t>
            </a:r>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ja-JP" altLang="en-US" sz="1200" b="0" i="0" kern="1200" dirty="0">
                <a:solidFill>
                  <a:schemeClr val="tx1"/>
                </a:solidFill>
                <a:effectLst/>
                <a:latin typeface="+mn-lt"/>
                <a:ea typeface="+mn-ea"/>
                <a:cs typeface="+mn-cs"/>
              </a:rPr>
              <a:t>どちらも</a:t>
            </a:r>
            <a:r>
              <a:rPr lang="en-US" altLang="ja-JP" sz="1200" b="1" i="0" kern="1200" dirty="0">
                <a:solidFill>
                  <a:schemeClr val="tx1"/>
                </a:solidFill>
                <a:effectLst/>
                <a:latin typeface="+mn-lt"/>
                <a:ea typeface="+mn-ea"/>
                <a:cs typeface="+mn-cs"/>
              </a:rPr>
              <a:t>Interface</a:t>
            </a:r>
            <a:r>
              <a:rPr lang="ja-JP" altLang="en-US" sz="1200" b="0" i="0" kern="1200" dirty="0">
                <a:solidFill>
                  <a:schemeClr val="tx1"/>
                </a:solidFill>
                <a:effectLst/>
                <a:latin typeface="+mn-lt"/>
                <a:ea typeface="+mn-ea"/>
                <a:cs typeface="+mn-cs"/>
              </a:rPr>
              <a:t>で、実際にはどちらかの</a:t>
            </a:r>
            <a:r>
              <a:rPr lang="en-US" altLang="ja-JP" sz="1200" b="1" i="0" kern="1200" dirty="0">
                <a:solidFill>
                  <a:schemeClr val="tx1"/>
                </a:solidFill>
                <a:effectLst/>
                <a:latin typeface="+mn-lt"/>
                <a:ea typeface="+mn-ea"/>
                <a:cs typeface="+mn-cs"/>
              </a:rPr>
              <a:t>Interface</a:t>
            </a:r>
            <a:r>
              <a:rPr lang="ja-JP" altLang="en-US" sz="1200" b="0" i="0" kern="1200" dirty="0">
                <a:solidFill>
                  <a:schemeClr val="tx1"/>
                </a:solidFill>
                <a:effectLst/>
                <a:latin typeface="+mn-lt"/>
                <a:ea typeface="+mn-ea"/>
                <a:cs typeface="+mn-cs"/>
              </a:rPr>
              <a:t>を実装した</a:t>
            </a:r>
            <a:r>
              <a:rPr lang="en-US" altLang="ja-JP" sz="1200" b="1" i="0" kern="1200" dirty="0">
                <a:solidFill>
                  <a:schemeClr val="tx1"/>
                </a:solidFill>
                <a:effectLst/>
                <a:latin typeface="+mn-lt"/>
                <a:ea typeface="+mn-ea"/>
                <a:cs typeface="+mn-cs"/>
              </a:rPr>
              <a:t>Channel</a:t>
            </a:r>
            <a:r>
              <a:rPr lang="ja-JP" altLang="en-US" sz="1200" b="0" i="0" kern="1200" dirty="0">
                <a:solidFill>
                  <a:schemeClr val="tx1"/>
                </a:solidFill>
                <a:effectLst/>
                <a:latin typeface="+mn-lt"/>
                <a:ea typeface="+mn-ea"/>
                <a:cs typeface="+mn-cs"/>
              </a:rPr>
              <a:t>の実装を使うことになります。</a:t>
            </a:r>
            <a:endParaRPr lang="en-US" altLang="ja-JP" sz="1200" b="0" i="0" kern="1200" dirty="0">
              <a:solidFill>
                <a:schemeClr val="tx1"/>
              </a:solidFill>
              <a:effectLst/>
              <a:latin typeface="+mn-lt"/>
              <a:ea typeface="+mn-ea"/>
              <a:cs typeface="+mn-cs"/>
            </a:endParaRPr>
          </a:p>
          <a:p>
            <a:endParaRPr kumimoji="1" lang="en-US" altLang="ja-JP" baseline="0" dirty="0"/>
          </a:p>
          <a:p>
            <a:r>
              <a:rPr kumimoji="1" lang="en-US" altLang="ja-JP" baseline="0" dirty="0"/>
              <a:t>Sender</a:t>
            </a:r>
            <a:r>
              <a:rPr kumimoji="1" lang="ja-JP" altLang="en-US" baseline="0"/>
              <a:t>と</a:t>
            </a:r>
            <a:r>
              <a:rPr kumimoji="1" lang="en-US" altLang="ja-JP" baseline="0" dirty="0"/>
              <a:t>Receiver</a:t>
            </a:r>
            <a:r>
              <a:rPr kumimoji="1" lang="ja-JP" altLang="en-US" baseline="0"/>
              <a:t>の間にどちらのタイプの</a:t>
            </a:r>
            <a:r>
              <a:rPr kumimoji="1" lang="en-US" altLang="ja-JP" baseline="0" dirty="0"/>
              <a:t>Channel</a:t>
            </a:r>
            <a:r>
              <a:rPr kumimoji="1" lang="ja-JP" altLang="en-US" baseline="0"/>
              <a:t>を使うのか？</a:t>
            </a:r>
            <a:r>
              <a:rPr kumimoji="1" lang="ja" altLang="en-US" baseline="0" dirty="0"/>
              <a:t>メッセージングアーキテクチャ</a:t>
            </a:r>
            <a:r>
              <a:rPr kumimoji="1" lang="ja-JP" altLang="en-US" baseline="0"/>
              <a:t>全を見渡して考える</a:t>
            </a:r>
            <a:r>
              <a:rPr kumimoji="1" lang="ja" altLang="en-US" baseline="0" dirty="0"/>
              <a:t>必要があります。</a:t>
            </a:r>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17</a:t>
            </a:fld>
            <a:endParaRPr lang="en-US"/>
          </a:p>
        </p:txBody>
      </p:sp>
    </p:spTree>
    <p:extLst>
      <p:ext uri="{BB962C8B-B14F-4D97-AF65-F5344CB8AC3E}">
        <p14:creationId xmlns:p14="http://schemas.microsoft.com/office/powerpoint/2010/main" val="149543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a:solidFill>
                  <a:schemeClr val="tx1"/>
                </a:solidFill>
                <a:effectLst/>
                <a:latin typeface="+mn-lt"/>
                <a:ea typeface="+mn-ea"/>
                <a:cs typeface="+mn-cs"/>
              </a:rPr>
              <a:t>冒頭では、</a:t>
            </a:r>
            <a:r>
              <a:rPr lang="ja" altLang="en-US" sz="1200" b="0" i="0" kern="1200" dirty="0">
                <a:solidFill>
                  <a:schemeClr val="tx1"/>
                </a:solidFill>
                <a:effectLst/>
                <a:latin typeface="+mn-lt"/>
                <a:ea typeface="+mn-ea"/>
                <a:cs typeface="+mn-cs"/>
              </a:rPr>
              <a:t>メッセージングアーキテクチャ</a:t>
            </a:r>
            <a:r>
              <a:rPr lang="ja-JP" altLang="en-US" sz="1200" b="0" i="0" kern="1200">
                <a:solidFill>
                  <a:schemeClr val="tx1"/>
                </a:solidFill>
                <a:effectLst/>
                <a:latin typeface="+mn-lt"/>
                <a:ea typeface="+mn-ea"/>
                <a:cs typeface="+mn-cs"/>
              </a:rPr>
              <a:t>は、</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と</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のそれぞれが</a:t>
            </a:r>
            <a:r>
              <a:rPr lang="en-US" altLang="ja-JP" sz="1200" b="1" i="0" kern="1200" dirty="0">
                <a:solidFill>
                  <a:schemeClr val="tx1"/>
                </a:solidFill>
                <a:effectLst/>
                <a:latin typeface="+mn-lt"/>
                <a:ea typeface="+mn-ea"/>
                <a:cs typeface="+mn-cs"/>
              </a:rPr>
              <a:t>Channel</a:t>
            </a:r>
            <a:r>
              <a:rPr lang="ja-JP" altLang="en-US" sz="1200" b="0" i="0" kern="1200">
                <a:solidFill>
                  <a:schemeClr val="tx1"/>
                </a:solidFill>
                <a:effectLst/>
                <a:latin typeface="+mn-lt"/>
                <a:ea typeface="+mn-ea"/>
                <a:cs typeface="+mn-cs"/>
              </a:rPr>
              <a:t>によって分離</a:t>
            </a:r>
            <a:r>
              <a:rPr lang="ja" altLang="en-US" sz="1200" b="0" i="0" kern="1200" dirty="0">
                <a:solidFill>
                  <a:schemeClr val="tx1"/>
                </a:solidFill>
                <a:effectLst/>
                <a:latin typeface="+mn-lt"/>
                <a:ea typeface="+mn-ea"/>
                <a:cs typeface="+mn-cs"/>
              </a:rPr>
              <a:t>され</a:t>
            </a:r>
            <a:r>
              <a:rPr lang="ja-JP" altLang="en-US" sz="1200" b="0" i="0" kern="1200">
                <a:solidFill>
                  <a:schemeClr val="tx1"/>
                </a:solidFill>
                <a:effectLst/>
                <a:latin typeface="+mn-lt"/>
                <a:ea typeface="+mn-ea"/>
                <a:cs typeface="+mn-cs"/>
              </a:rPr>
              <a:t>ることで、</a:t>
            </a:r>
            <a:endParaRPr lang="en-US" altLang="ja-JP"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お互いの性能を影響し合わないメリットがあると</a:t>
            </a:r>
            <a:r>
              <a:rPr lang="ja" altLang="en-US" sz="1200" b="0" i="0" kern="1200" dirty="0">
                <a:solidFill>
                  <a:schemeClr val="tx1"/>
                </a:solidFill>
                <a:effectLst/>
                <a:latin typeface="+mn-lt"/>
                <a:ea typeface="+mn-ea"/>
                <a:cs typeface="+mn-cs"/>
              </a:rPr>
              <a:t>話し</a:t>
            </a:r>
            <a:r>
              <a:rPr lang="ja-JP" altLang="en-US" sz="1200" b="0" i="0" kern="1200">
                <a:solidFill>
                  <a:schemeClr val="tx1"/>
                </a:solidFill>
                <a:effectLst/>
                <a:latin typeface="+mn-lt"/>
                <a:ea typeface="+mn-ea"/>
                <a:cs typeface="+mn-cs"/>
              </a:rPr>
              <a:t>たのですが、</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の処理が</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を影響するケースがあります。</a:t>
            </a:r>
            <a:endParaRPr lang="en-US" altLang="ja-JP" sz="1200" b="0" i="0" kern="1200" dirty="0">
              <a:solidFill>
                <a:schemeClr val="tx1"/>
              </a:solidFill>
              <a:effectLst/>
              <a:latin typeface="+mn-lt"/>
              <a:ea typeface="+mn-ea"/>
              <a:cs typeface="+mn-cs"/>
            </a:endParaRPr>
          </a:p>
          <a:p>
            <a:endParaRPr lang="en-US" altLang="ja" sz="1200" b="0" i="0" kern="1200" dirty="0">
              <a:solidFill>
                <a:schemeClr val="tx1"/>
              </a:solidFill>
              <a:effectLst/>
              <a:latin typeface="+mn-lt"/>
              <a:ea typeface="+mn-ea"/>
              <a:cs typeface="+mn-cs"/>
            </a:endParaRPr>
          </a:p>
          <a:p>
            <a:r>
              <a:rPr lang="en-US" altLang="ja" sz="1200" b="0" i="0" kern="1200" dirty="0">
                <a:solidFill>
                  <a:schemeClr val="tx1"/>
                </a:solidFill>
                <a:effectLst/>
                <a:latin typeface="+mn-lt"/>
                <a:ea typeface="+mn-ea"/>
                <a:cs typeface="+mn-cs"/>
              </a:rPr>
              <a:t>Spring Integration</a:t>
            </a:r>
            <a:r>
              <a:rPr lang="ja-JP" altLang="en-US" sz="1200" b="0" i="0" kern="1200">
                <a:solidFill>
                  <a:schemeClr val="tx1"/>
                </a:solidFill>
                <a:effectLst/>
                <a:latin typeface="+mn-lt"/>
                <a:ea typeface="+mn-ea"/>
                <a:cs typeface="+mn-cs"/>
              </a:rPr>
              <a:t>では、</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と</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の処理が同一スレッドによって実行</a:t>
            </a:r>
            <a:r>
              <a:rPr lang="ja" altLang="en-US" sz="1200" b="0" i="0" kern="1200" dirty="0">
                <a:solidFill>
                  <a:schemeClr val="tx1"/>
                </a:solidFill>
                <a:effectLst/>
                <a:latin typeface="+mn-lt"/>
                <a:ea typeface="+mn-ea"/>
                <a:cs typeface="+mn-cs"/>
              </a:rPr>
              <a:t>されることが</a:t>
            </a:r>
            <a:r>
              <a:rPr lang="ja-JP" altLang="en-US" sz="1200" b="0" i="0" kern="1200">
                <a:solidFill>
                  <a:schemeClr val="tx1"/>
                </a:solidFill>
                <a:effectLst/>
                <a:latin typeface="+mn-lt"/>
                <a:ea typeface="+mn-ea"/>
                <a:cs typeface="+mn-cs"/>
              </a:rPr>
              <a:t>あります。</a:t>
            </a:r>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例えば</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の処理中にエラーが発生した場合、</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の処理で開始された</a:t>
            </a:r>
            <a:r>
              <a:rPr lang="ja" altLang="en-US" sz="1200" b="0" i="0" kern="1200" dirty="0">
                <a:solidFill>
                  <a:schemeClr val="tx1"/>
                </a:solidFill>
                <a:effectLst/>
                <a:latin typeface="+mn-lt"/>
                <a:ea typeface="+mn-ea"/>
                <a:cs typeface="+mn-cs"/>
              </a:rPr>
              <a:t>トランザクションをロールバック</a:t>
            </a:r>
            <a:r>
              <a:rPr lang="ja-JP" altLang="en-US" sz="1200" b="0" i="0" kern="1200">
                <a:solidFill>
                  <a:schemeClr val="tx1"/>
                </a:solidFill>
                <a:effectLst/>
                <a:latin typeface="+mn-lt"/>
                <a:ea typeface="+mn-ea"/>
                <a:cs typeface="+mn-cs"/>
              </a:rPr>
              <a:t>したい</a:t>
            </a:r>
            <a:r>
              <a:rPr lang="ja" altLang="en-US" sz="1200" b="0" i="0" kern="1200" dirty="0">
                <a:solidFill>
                  <a:schemeClr val="tx1"/>
                </a:solidFill>
                <a:effectLst/>
                <a:latin typeface="+mn-lt"/>
                <a:ea typeface="+mn-ea"/>
                <a:cs typeface="+mn-cs"/>
              </a:rPr>
              <a:t>といったような</a:t>
            </a:r>
            <a:r>
              <a:rPr lang="ja-JP" altLang="en-US" sz="1200" b="0" i="0" kern="1200">
                <a:solidFill>
                  <a:schemeClr val="tx1"/>
                </a:solidFill>
                <a:effectLst/>
                <a:latin typeface="+mn-lt"/>
                <a:ea typeface="+mn-ea"/>
                <a:cs typeface="+mn-cs"/>
              </a:rPr>
              <a:t>ケースでは、</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先ほどの図のように、</a:t>
            </a:r>
            <a:r>
              <a:rPr lang="en-US" altLang="ja-JP" sz="1200" b="1" i="0" kern="1200" dirty="0">
                <a:solidFill>
                  <a:schemeClr val="tx1"/>
                </a:solidFill>
                <a:effectLst/>
                <a:latin typeface="+mn-lt"/>
                <a:ea typeface="+mn-ea"/>
                <a:cs typeface="+mn-cs"/>
              </a:rPr>
              <a:t>Cashier</a:t>
            </a:r>
            <a:r>
              <a:rPr lang="ja-JP" altLang="en-US" sz="1200" b="0" i="0" kern="1200">
                <a:solidFill>
                  <a:schemeClr val="tx1"/>
                </a:solidFill>
                <a:effectLst/>
                <a:latin typeface="+mn-lt"/>
                <a:ea typeface="+mn-ea"/>
                <a:cs typeface="+mn-cs"/>
              </a:rPr>
              <a:t>側のスレッドから</a:t>
            </a:r>
            <a:r>
              <a:rPr lang="en-US" altLang="ja-JP" sz="1200" b="1" i="0" kern="1200" dirty="0">
                <a:solidFill>
                  <a:schemeClr val="tx1"/>
                </a:solidFill>
                <a:effectLst/>
                <a:latin typeface="+mn-lt"/>
                <a:ea typeface="+mn-ea"/>
                <a:cs typeface="+mn-cs"/>
              </a:rPr>
              <a:t>Barista</a:t>
            </a:r>
            <a:r>
              <a:rPr lang="ja-JP" altLang="en-US" sz="1200" b="0" i="0" kern="1200">
                <a:solidFill>
                  <a:schemeClr val="tx1"/>
                </a:solidFill>
                <a:effectLst/>
                <a:latin typeface="+mn-lt"/>
                <a:ea typeface="+mn-ea"/>
                <a:cs typeface="+mn-cs"/>
              </a:rPr>
              <a:t>側のスレッドに</a:t>
            </a:r>
            <a:r>
              <a:rPr lang="en-US" altLang="ja-JP" sz="1200" b="1" i="0" kern="1200" dirty="0">
                <a:solidFill>
                  <a:schemeClr val="tx1"/>
                </a:solidFill>
                <a:effectLst/>
                <a:latin typeface="+mn-lt"/>
                <a:ea typeface="+mn-ea"/>
                <a:cs typeface="+mn-cs"/>
              </a:rPr>
              <a:t>Message</a:t>
            </a:r>
            <a:r>
              <a:rPr lang="ja-JP" altLang="en-US" sz="1200" b="0" i="0" kern="1200">
                <a:solidFill>
                  <a:schemeClr val="tx1"/>
                </a:solidFill>
                <a:effectLst/>
                <a:latin typeface="+mn-lt"/>
                <a:ea typeface="+mn-ea"/>
                <a:cs typeface="+mn-cs"/>
              </a:rPr>
              <a:t>が</a:t>
            </a:r>
            <a:r>
              <a:rPr lang="ja" altLang="en-US" sz="1200" b="0" i="0" kern="1200" dirty="0">
                <a:solidFill>
                  <a:schemeClr val="tx1"/>
                </a:solidFill>
                <a:effectLst/>
                <a:latin typeface="+mn-lt"/>
                <a:ea typeface="+mn-ea"/>
                <a:cs typeface="+mn-cs"/>
              </a:rPr>
              <a:t>渡される</a:t>
            </a:r>
            <a:r>
              <a:rPr lang="ja-JP" altLang="en-US" sz="1200" b="0" i="0" kern="1200">
                <a:solidFill>
                  <a:schemeClr val="tx1"/>
                </a:solidFill>
                <a:effectLst/>
                <a:latin typeface="+mn-lt"/>
                <a:ea typeface="+mn-ea"/>
                <a:cs typeface="+mn-cs"/>
              </a:rPr>
              <a:t>ことはありません。</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r>
              <a:rPr lang="ja" altLang="en-US" sz="1200" b="0" i="0" kern="1200" dirty="0">
                <a:solidFill>
                  <a:schemeClr val="tx1"/>
                </a:solidFill>
                <a:effectLst/>
                <a:latin typeface="+mn-lt"/>
                <a:ea typeface="+mn-ea"/>
                <a:cs typeface="+mn-cs"/>
              </a:rPr>
              <a:t>トランザクション</a:t>
            </a:r>
            <a:r>
              <a:rPr lang="ja-JP" altLang="en-US" sz="1200" b="0" i="0" kern="1200">
                <a:solidFill>
                  <a:schemeClr val="tx1"/>
                </a:solidFill>
                <a:effectLst/>
                <a:latin typeface="+mn-lt"/>
                <a:ea typeface="+mn-ea"/>
                <a:cs typeface="+mn-cs"/>
              </a:rPr>
              <a:t>が開始されるような場合において、その</a:t>
            </a:r>
            <a:r>
              <a:rPr lang="ja" altLang="en-US" sz="1200" b="0" i="0" kern="1200" dirty="0">
                <a:solidFill>
                  <a:schemeClr val="tx1"/>
                </a:solidFill>
                <a:effectLst/>
                <a:latin typeface="+mn-lt"/>
                <a:ea typeface="+mn-ea"/>
                <a:cs typeface="+mn-cs"/>
              </a:rPr>
              <a:t>コンテキスト</a:t>
            </a:r>
            <a:r>
              <a:rPr lang="ja-JP" altLang="en-US" sz="1200" b="0" i="0" kern="1200">
                <a:solidFill>
                  <a:schemeClr val="tx1"/>
                </a:solidFill>
                <a:effectLst/>
                <a:latin typeface="+mn-lt"/>
                <a:ea typeface="+mn-ea"/>
                <a:cs typeface="+mn-cs"/>
              </a:rPr>
              <a:t>は</a:t>
            </a:r>
            <a:r>
              <a:rPr lang="en-US" altLang="ja-JP" sz="1200" b="1" i="0" kern="1200" dirty="0" err="1">
                <a:solidFill>
                  <a:schemeClr val="tx1"/>
                </a:solidFill>
                <a:effectLst/>
                <a:latin typeface="+mn-lt"/>
                <a:ea typeface="+mn-ea"/>
                <a:cs typeface="+mn-cs"/>
              </a:rPr>
              <a:t>ThreadLocal</a:t>
            </a:r>
            <a:r>
              <a:rPr lang="ja-JP" altLang="en-US" sz="1200" b="0" i="0" kern="1200">
                <a:solidFill>
                  <a:schemeClr val="tx1"/>
                </a:solidFill>
                <a:effectLst/>
                <a:latin typeface="+mn-lt"/>
                <a:ea typeface="+mn-ea"/>
                <a:cs typeface="+mn-cs"/>
              </a:rPr>
              <a:t>変数によって共有されてい</a:t>
            </a:r>
            <a:r>
              <a:rPr lang="ja" altLang="en-US" sz="1200" b="0" i="0" kern="1200" dirty="0">
                <a:solidFill>
                  <a:schemeClr val="tx1"/>
                </a:solidFill>
                <a:effectLst/>
                <a:latin typeface="+mn-lt"/>
                <a:ea typeface="+mn-ea"/>
                <a:cs typeface="+mn-cs"/>
              </a:rPr>
              <a:t>ることがあります</a:t>
            </a:r>
            <a:r>
              <a:rPr lang="ja-JP" altLang="en-US" sz="1200" b="0" i="0" kern="1200">
                <a:solidFill>
                  <a:schemeClr val="tx1"/>
                </a:solidFill>
                <a:effectLst/>
                <a:latin typeface="+mn-lt"/>
                <a:ea typeface="+mn-ea"/>
                <a:cs typeface="+mn-cs"/>
              </a:rPr>
              <a:t>。</a:t>
            </a:r>
            <a:endParaRPr lang="en-US" altLang="ja-JP"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それは</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の処理と</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の処理を同一</a:t>
            </a:r>
            <a:r>
              <a:rPr lang="ja" altLang="en-US" sz="1200" b="0" i="0" kern="1200" dirty="0">
                <a:solidFill>
                  <a:schemeClr val="tx1"/>
                </a:solidFill>
                <a:effectLst/>
                <a:latin typeface="+mn-lt"/>
                <a:ea typeface="+mn-ea"/>
                <a:cs typeface="+mn-cs"/>
              </a:rPr>
              <a:t>スレッド</a:t>
            </a:r>
            <a:r>
              <a:rPr lang="ja-JP" altLang="en-US" sz="1200" b="0" i="0" kern="1200">
                <a:solidFill>
                  <a:schemeClr val="tx1"/>
                </a:solidFill>
                <a:effectLst/>
                <a:latin typeface="+mn-lt"/>
                <a:ea typeface="+mn-ea"/>
                <a:cs typeface="+mn-cs"/>
              </a:rPr>
              <a:t>が実行</a:t>
            </a:r>
            <a:r>
              <a:rPr lang="ja" altLang="en-US" sz="1200" b="0" i="0" kern="1200" dirty="0">
                <a:solidFill>
                  <a:schemeClr val="tx1"/>
                </a:solidFill>
                <a:effectLst/>
                <a:latin typeface="+mn-lt"/>
                <a:ea typeface="+mn-ea"/>
                <a:cs typeface="+mn-cs"/>
              </a:rPr>
              <a:t>しなければならない</a:t>
            </a:r>
            <a:r>
              <a:rPr lang="ja-JP" altLang="en-US" sz="1200" b="0" i="0" kern="1200">
                <a:solidFill>
                  <a:schemeClr val="tx1"/>
                </a:solidFill>
                <a:effectLst/>
                <a:latin typeface="+mn-lt"/>
                <a:ea typeface="+mn-ea"/>
                <a:cs typeface="+mn-cs"/>
              </a:rPr>
              <a:t>ことを意味します。</a:t>
            </a:r>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SubscribableChannel</a:t>
            </a:r>
            <a:r>
              <a:rPr lang="ja-JP" altLang="en-US" sz="1200" b="0" i="0" kern="1200">
                <a:solidFill>
                  <a:schemeClr val="tx1"/>
                </a:solidFill>
                <a:effectLst/>
                <a:latin typeface="+mn-lt"/>
                <a:ea typeface="+mn-ea"/>
                <a:cs typeface="+mn-cs"/>
              </a:rPr>
              <a:t>の実装には、</a:t>
            </a:r>
            <a:r>
              <a:rPr lang="en-US" altLang="ja-JP" sz="1200" b="1" i="0" kern="1200" dirty="0">
                <a:solidFill>
                  <a:schemeClr val="tx1"/>
                </a:solidFill>
                <a:effectLst/>
                <a:latin typeface="+mn-lt"/>
                <a:ea typeface="+mn-ea"/>
                <a:cs typeface="+mn-cs"/>
              </a:rPr>
              <a:t>Sender</a:t>
            </a:r>
            <a:r>
              <a:rPr lang="ja-JP" altLang="en-US" sz="1200" b="0" i="0" kern="1200">
                <a:solidFill>
                  <a:schemeClr val="tx1"/>
                </a:solidFill>
                <a:effectLst/>
                <a:latin typeface="+mn-lt"/>
                <a:ea typeface="+mn-ea"/>
                <a:cs typeface="+mn-cs"/>
              </a:rPr>
              <a:t>の処理と</a:t>
            </a:r>
            <a:r>
              <a:rPr lang="en-US" altLang="ja-JP" sz="1200" b="1" i="0" kern="1200" dirty="0">
                <a:solidFill>
                  <a:schemeClr val="tx1"/>
                </a:solidFill>
                <a:effectLst/>
                <a:latin typeface="+mn-lt"/>
                <a:ea typeface="+mn-ea"/>
                <a:cs typeface="+mn-cs"/>
              </a:rPr>
              <a:t>Receiver</a:t>
            </a:r>
            <a:r>
              <a:rPr lang="ja-JP" altLang="en-US" sz="1200" b="0" i="0" kern="1200">
                <a:solidFill>
                  <a:schemeClr val="tx1"/>
                </a:solidFill>
                <a:effectLst/>
                <a:latin typeface="+mn-lt"/>
                <a:ea typeface="+mn-ea"/>
                <a:cs typeface="+mn-cs"/>
              </a:rPr>
              <a:t>の処理を同一スレッドが実行する</a:t>
            </a:r>
            <a:r>
              <a:rPr lang="en-US" altLang="ja-JP" sz="1200" b="1" i="0" kern="1200" dirty="0" err="1">
                <a:solidFill>
                  <a:schemeClr val="tx1"/>
                </a:solidFill>
                <a:effectLst/>
                <a:latin typeface="+mn-lt"/>
                <a:ea typeface="+mn-ea"/>
                <a:cs typeface="+mn-cs"/>
              </a:rPr>
              <a:t>DirectChannel</a:t>
            </a:r>
            <a:r>
              <a:rPr lang="ja-JP" altLang="en-US" sz="1200" b="0" i="0" kern="1200">
                <a:solidFill>
                  <a:schemeClr val="tx1"/>
                </a:solidFill>
                <a:effectLst/>
                <a:latin typeface="+mn-lt"/>
                <a:ea typeface="+mn-ea"/>
                <a:cs typeface="+mn-cs"/>
              </a:rPr>
              <a:t>があります。</a:t>
            </a:r>
            <a:endParaRPr lang="en-US" altLang="ja-JP"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PollableChannel</a:t>
            </a:r>
            <a:r>
              <a:rPr kumimoji="1" lang="ja-JP" altLang="en-US" b="0" baseline="0"/>
              <a:t>と</a:t>
            </a:r>
            <a:r>
              <a:rPr lang="en-US" sz="1200" b="1" i="0" kern="1200" dirty="0" err="1">
                <a:solidFill>
                  <a:schemeClr val="tx1"/>
                </a:solidFill>
                <a:effectLst/>
                <a:latin typeface="+mn-lt"/>
                <a:ea typeface="+mn-ea"/>
                <a:cs typeface="+mn-cs"/>
              </a:rPr>
              <a:t>SubscribableChannel</a:t>
            </a:r>
            <a:r>
              <a:rPr kumimoji="0" lang="ja-JP" altLang="en-US" sz="1200" b="0" i="0" kern="1200" baseline="0">
                <a:solidFill>
                  <a:schemeClr val="tx1"/>
                </a:solidFill>
                <a:effectLst/>
                <a:latin typeface="+mn-lt"/>
                <a:ea typeface="+mn-ea"/>
                <a:cs typeface="+mn-cs"/>
              </a:rPr>
              <a:t>の</a:t>
            </a:r>
            <a:r>
              <a:rPr kumimoji="0" lang="ja" altLang="en-US" sz="1200" b="0" i="0" kern="1200" baseline="0" dirty="0">
                <a:solidFill>
                  <a:schemeClr val="tx1"/>
                </a:solidFill>
                <a:effectLst/>
                <a:latin typeface="+mn-lt"/>
                <a:ea typeface="+mn-ea"/>
                <a:cs typeface="+mn-cs"/>
              </a:rPr>
              <a:t>どちらを使う</a:t>
            </a:r>
            <a:r>
              <a:rPr kumimoji="0" lang="ja-JP" altLang="en-US" sz="1200" b="0" i="0" kern="1200" baseline="0">
                <a:solidFill>
                  <a:schemeClr val="tx1"/>
                </a:solidFill>
                <a:effectLst/>
                <a:latin typeface="+mn-lt"/>
                <a:ea typeface="+mn-ea"/>
                <a:cs typeface="+mn-cs"/>
              </a:rPr>
              <a:t>べきなのかを考える前に、</a:t>
            </a:r>
            <a:r>
              <a:rPr lang="en-US" altLang="ja-JP" sz="1200" b="1" i="0" kern="1200" dirty="0" err="1">
                <a:solidFill>
                  <a:schemeClr val="tx1"/>
                </a:solidFill>
                <a:effectLst/>
                <a:latin typeface="+mn-lt"/>
                <a:ea typeface="+mn-ea"/>
                <a:cs typeface="+mn-cs"/>
              </a:rPr>
              <a:t>DirectChannel</a:t>
            </a:r>
            <a:r>
              <a:rPr lang="ja-JP" altLang="en-US" sz="1200" b="0" i="0" kern="1200">
                <a:solidFill>
                  <a:schemeClr val="tx1"/>
                </a:solidFill>
                <a:effectLst/>
                <a:latin typeface="+mn-lt"/>
                <a:ea typeface="+mn-ea"/>
                <a:cs typeface="+mn-cs"/>
              </a:rPr>
              <a:t>が必須になるケースがあります。</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18</a:t>
            </a:fld>
            <a:endParaRPr lang="en-US"/>
          </a:p>
        </p:txBody>
      </p:sp>
    </p:spTree>
    <p:extLst>
      <p:ext uri="{BB962C8B-B14F-4D97-AF65-F5344CB8AC3E}">
        <p14:creationId xmlns:p14="http://schemas.microsoft.com/office/powerpoint/2010/main" val="3309066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a:solidFill>
                  <a:schemeClr val="tx1"/>
                </a:solidFill>
                <a:effectLst/>
                <a:latin typeface="+mn-lt"/>
                <a:ea typeface="+mn-ea"/>
                <a:cs typeface="+mn-cs"/>
              </a:rPr>
              <a:t>ここから、</a:t>
            </a:r>
            <a:r>
              <a:rPr lang="ja" altLang="en-US" sz="1200" b="0" i="0" kern="1200" dirty="0">
                <a:solidFill>
                  <a:schemeClr val="tx1"/>
                </a:solidFill>
                <a:effectLst/>
                <a:latin typeface="+mn-lt"/>
                <a:ea typeface="+mn-ea"/>
                <a:cs typeface="+mn-cs"/>
              </a:rPr>
              <a:t>メッセージングアーキテクチャ</a:t>
            </a:r>
            <a:r>
              <a:rPr lang="ja-JP" altLang="en-US" sz="1200" b="0" i="0" kern="1200">
                <a:solidFill>
                  <a:schemeClr val="tx1"/>
                </a:solidFill>
                <a:effectLst/>
                <a:latin typeface="+mn-lt"/>
                <a:ea typeface="+mn-ea"/>
                <a:cs typeface="+mn-cs"/>
              </a:rPr>
              <a:t>で使われる</a:t>
            </a:r>
            <a:r>
              <a:rPr lang="ja" altLang="en-US" sz="1200" b="0" i="0" kern="1200" dirty="0">
                <a:solidFill>
                  <a:schemeClr val="tx1"/>
                </a:solidFill>
                <a:effectLst/>
                <a:latin typeface="+mn-lt"/>
                <a:ea typeface="+mn-ea"/>
                <a:cs typeface="+mn-cs"/>
              </a:rPr>
              <a:t>コンポーネントを</a:t>
            </a:r>
            <a:r>
              <a:rPr lang="ja-JP" altLang="en-US" sz="1200" b="0" i="0" kern="1200">
                <a:solidFill>
                  <a:schemeClr val="tx1"/>
                </a:solidFill>
                <a:effectLst/>
                <a:latin typeface="+mn-lt"/>
                <a:ea typeface="+mn-ea"/>
                <a:cs typeface="+mn-cs"/>
              </a:rPr>
              <a:t>いくつか紹介します</a:t>
            </a:r>
            <a:r>
              <a:rPr lang="ja" altLang="en-US" sz="1200" b="0" i="0" kern="1200" dirty="0">
                <a:solidFill>
                  <a:schemeClr val="tx1"/>
                </a:solidFill>
                <a:effectLst/>
                <a:latin typeface="+mn-lt"/>
                <a:ea typeface="+mn-ea"/>
                <a:cs typeface="+mn-cs"/>
              </a:rPr>
              <a:t>。</a:t>
            </a:r>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Content Enricher</a:t>
            </a:r>
          </a:p>
          <a:p>
            <a:endParaRPr kumimoji="1" lang="en-US" altLang="ja-JP" baseline="0" dirty="0"/>
          </a:p>
          <a:p>
            <a:r>
              <a:rPr kumimoji="1" lang="ja-JP" altLang="en-US" baseline="0" dirty="0"/>
              <a:t>Ｅコマースのシステムで、あるユーザの商品購入に</a:t>
            </a:r>
            <a:r>
              <a:rPr kumimoji="1" lang="ja-JP" altLang="en-US" baseline="0"/>
              <a:t>関する</a:t>
            </a:r>
            <a:r>
              <a:rPr kumimoji="1" lang="en-US" altLang="ja-JP" baseline="0" dirty="0"/>
              <a:t>JSON</a:t>
            </a:r>
            <a:r>
              <a:rPr kumimoji="1" lang="ja-JP" altLang="en-US" baseline="0"/>
              <a:t>データ</a:t>
            </a:r>
            <a:r>
              <a:rPr kumimoji="1" lang="ja-JP" altLang="en-US" baseline="0" dirty="0"/>
              <a:t>が</a:t>
            </a:r>
            <a:r>
              <a:rPr kumimoji="1" lang="en-US" altLang="ja-JP" baseline="0" dirty="0"/>
              <a:t>HTTP</a:t>
            </a:r>
            <a:r>
              <a:rPr kumimoji="1" lang="ja-JP" altLang="en-US" baseline="0" dirty="0"/>
              <a:t>の</a:t>
            </a:r>
            <a:r>
              <a:rPr kumimoji="1" lang="en-US" altLang="ja-JP" baseline="0" dirty="0"/>
              <a:t>POST</a:t>
            </a:r>
            <a:r>
              <a:rPr kumimoji="1" lang="ja-JP" altLang="en-US" baseline="0" dirty="0"/>
              <a:t>で送られてきたとします。</a:t>
            </a:r>
            <a:endParaRPr kumimoji="1" lang="en-US" altLang="ja-JP" baseline="0" dirty="0"/>
          </a:p>
          <a:p>
            <a:endParaRPr kumimoji="1" lang="en-US" altLang="ja-JP" baseline="0" dirty="0"/>
          </a:p>
          <a:p>
            <a:r>
              <a:rPr kumimoji="1" lang="ja-JP" altLang="en-US" baseline="0" dirty="0"/>
              <a:t>商品を購入したユーザを特定できる値は</a:t>
            </a:r>
            <a:r>
              <a:rPr kumimoji="1" lang="en-US" altLang="ja-JP" baseline="0" dirty="0"/>
              <a:t>JSON</a:t>
            </a:r>
            <a:r>
              <a:rPr kumimoji="1" lang="ja-JP" altLang="en-US" baseline="0" dirty="0"/>
              <a:t>のユーザ</a:t>
            </a:r>
            <a:r>
              <a:rPr kumimoji="1" lang="en-US" altLang="ja-JP" baseline="0" dirty="0"/>
              <a:t>ID</a:t>
            </a:r>
            <a:r>
              <a:rPr kumimoji="1" lang="ja-JP" altLang="en-US" baseline="0" dirty="0"/>
              <a:t>プロパティだけです。</a:t>
            </a:r>
            <a:endParaRPr kumimoji="1" lang="en-US" altLang="ja-JP" baseline="0" dirty="0"/>
          </a:p>
          <a:p>
            <a:endParaRPr kumimoji="1" lang="en-US" altLang="ja-JP" baseline="0" dirty="0"/>
          </a:p>
          <a:p>
            <a:r>
              <a:rPr kumimoji="1" lang="en-US" altLang="ja-JP" baseline="0" dirty="0"/>
              <a:t>HTTP</a:t>
            </a:r>
            <a:r>
              <a:rPr kumimoji="1" lang="ja-JP" altLang="en-US" baseline="0" dirty="0"/>
              <a:t>のインバウンドな</a:t>
            </a:r>
            <a:r>
              <a:rPr lang="en-US" altLang="ja-JP" sz="1200" b="1" i="0" kern="1200" dirty="0">
                <a:solidFill>
                  <a:schemeClr val="tx1"/>
                </a:solidFill>
                <a:effectLst/>
                <a:latin typeface="+mn-lt"/>
                <a:ea typeface="+mn-ea"/>
                <a:cs typeface="+mn-cs"/>
              </a:rPr>
              <a:t>Channel Adapter</a:t>
            </a:r>
            <a:r>
              <a:rPr kumimoji="1" lang="ja-JP" altLang="en-US" baseline="0" dirty="0"/>
              <a:t>はこの</a:t>
            </a:r>
            <a:r>
              <a:rPr kumimoji="1" lang="en-US" altLang="ja-JP" baseline="0" dirty="0"/>
              <a:t>JSON</a:t>
            </a:r>
            <a:r>
              <a:rPr kumimoji="1" lang="ja-JP" altLang="en-US" baseline="0" dirty="0"/>
              <a:t>データをペイロードとして</a:t>
            </a:r>
            <a:r>
              <a:rPr kumimoji="1" lang="en-US" altLang="ja-JP" baseline="0" dirty="0"/>
              <a:t>Message</a:t>
            </a:r>
            <a:r>
              <a:rPr kumimoji="1" lang="ja-JP" altLang="en-US" baseline="0" dirty="0"/>
              <a:t>に格納します</a:t>
            </a:r>
            <a:endParaRPr kumimoji="1" lang="en-US" altLang="ja-JP" baseline="0" dirty="0"/>
          </a:p>
          <a:p>
            <a:endParaRPr kumimoji="1" lang="en-US" altLang="ja-JP" b="0" baseline="0" dirty="0"/>
          </a:p>
          <a:p>
            <a:r>
              <a:rPr kumimoji="1" lang="ja-JP" altLang="en-US" b="0" baseline="0"/>
              <a:t>決済</a:t>
            </a:r>
            <a:r>
              <a:rPr kumimoji="1" lang="ja-JP" altLang="en-US" b="0" baseline="0" dirty="0"/>
              <a:t>システムが</a:t>
            </a:r>
            <a:r>
              <a:rPr kumimoji="1" lang="ja-JP" altLang="en-US" baseline="0" dirty="0"/>
              <a:t>連携するペイメントサービスの</a:t>
            </a:r>
            <a:r>
              <a:rPr kumimoji="1" lang="en-US" altLang="ja-JP" baseline="0" dirty="0"/>
              <a:t>API</a:t>
            </a:r>
            <a:r>
              <a:rPr kumimoji="1" lang="ja-JP" altLang="en-US" baseline="0" dirty="0"/>
              <a:t>を使って決済を実施するために</a:t>
            </a:r>
            <a:r>
              <a:rPr kumimoji="1" lang="ja-JP" altLang="en-US" baseline="0"/>
              <a:t>は、</a:t>
            </a:r>
            <a:endParaRPr kumimoji="1" lang="en-US" altLang="ja-JP" baseline="0" dirty="0"/>
          </a:p>
          <a:p>
            <a:endParaRPr kumimoji="1" lang="en-US" altLang="ja-JP" baseline="0" dirty="0"/>
          </a:p>
          <a:p>
            <a:r>
              <a:rPr kumimoji="1" lang="ja-JP" altLang="en-US" baseline="0" dirty="0"/>
              <a:t>ペイメントサービス側で管理されているユーザの</a:t>
            </a:r>
            <a:r>
              <a:rPr kumimoji="1" lang="en-US" altLang="ja-JP" baseline="0" dirty="0"/>
              <a:t>PAYMENT ID</a:t>
            </a:r>
            <a:r>
              <a:rPr kumimoji="1" lang="ja-JP" altLang="en-US" baseline="0" dirty="0"/>
              <a:t>が必要に</a:t>
            </a:r>
            <a:r>
              <a:rPr kumimoji="1" lang="ja-JP" altLang="en-US" baseline="0"/>
              <a:t>なります。</a:t>
            </a:r>
            <a:endParaRPr kumimoji="1" lang="en-US" altLang="ja-JP" baseline="0" dirty="0"/>
          </a:p>
          <a:p>
            <a:endParaRPr kumimoji="1" lang="en-US" altLang="ja-JP" baseline="0" dirty="0"/>
          </a:p>
          <a:p>
            <a:r>
              <a:rPr kumimoji="1" lang="en-US" altLang="ja-JP" b="1" baseline="0" dirty="0"/>
              <a:t>Message</a:t>
            </a:r>
            <a:r>
              <a:rPr kumimoji="1" lang="ja-JP" altLang="en-US" baseline="0" dirty="0"/>
              <a:t>のペイロードやヘッダーに情報を追加、またそれらを削除する、パターンに</a:t>
            </a:r>
            <a:r>
              <a:rPr kumimoji="1" lang="en-US" altLang="ja-JP" baseline="0" dirty="0"/>
              <a:t>Content Enricher</a:t>
            </a:r>
            <a:r>
              <a:rPr kumimoji="1" lang="ja-JP" altLang="en-US" baseline="0" dirty="0"/>
              <a:t>を使います。</a:t>
            </a:r>
            <a:endParaRPr kumimoji="1" lang="en-US" altLang="ja-JP" baseline="0" dirty="0"/>
          </a:p>
          <a:p>
            <a:endParaRPr kumimoji="1" lang="en-US" altLang="ja-JP" baseline="0" dirty="0"/>
          </a:p>
          <a:p>
            <a:r>
              <a:rPr kumimoji="1" lang="en-US" altLang="ja-JP" baseline="0" dirty="0"/>
              <a:t>Spring integration</a:t>
            </a:r>
            <a:r>
              <a:rPr kumimoji="1" lang="ja-JP" altLang="en-US" baseline="0" dirty="0"/>
              <a:t>でも</a:t>
            </a:r>
            <a:r>
              <a:rPr kumimoji="1" lang="en-US" altLang="ja-JP" baseline="0" dirty="0"/>
              <a:t>Content Enricher</a:t>
            </a:r>
            <a:r>
              <a:rPr kumimoji="1" lang="ja-JP" altLang="en-US" baseline="0" dirty="0"/>
              <a:t>を使うことで、</a:t>
            </a:r>
            <a:r>
              <a:rPr kumimoji="1" lang="en-US" altLang="ja-JP" b="1" baseline="0" dirty="0"/>
              <a:t>Message</a:t>
            </a:r>
            <a:r>
              <a:rPr kumimoji="1" lang="ja-JP" altLang="en-US" baseline="0" dirty="0"/>
              <a:t>の</a:t>
            </a:r>
            <a:r>
              <a:rPr kumimoji="1" lang="ja-JP" altLang="en-US" b="1" baseline="0" dirty="0"/>
              <a:t>ペイロード</a:t>
            </a:r>
            <a:r>
              <a:rPr kumimoji="1" lang="ja-JP" altLang="en-US" baseline="0" dirty="0"/>
              <a:t>に必要な情報を付け加えることが</a:t>
            </a:r>
            <a:r>
              <a:rPr kumimoji="1" lang="ja-JP" altLang="en-US" baseline="0"/>
              <a:t>できます。</a:t>
            </a: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19</a:t>
            </a:fld>
            <a:endParaRPr lang="en-US"/>
          </a:p>
        </p:txBody>
      </p:sp>
    </p:spTree>
    <p:extLst>
      <p:ext uri="{BB962C8B-B14F-4D97-AF65-F5344CB8AC3E}">
        <p14:creationId xmlns:p14="http://schemas.microsoft.com/office/powerpoint/2010/main" val="175412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a:t>
            </a:r>
            <a:r>
              <a:rPr lang="ja-JP" altLang="en-US"/>
              <a:t>はオプティカル・</a:t>
            </a:r>
            <a:r>
              <a:rPr lang="ja-JP" altLang="en-US" dirty="0"/>
              <a:t>アート</a:t>
            </a:r>
            <a:r>
              <a:rPr lang="ja" altLang="en-US" dirty="0"/>
              <a:t>と呼ばれるもので</a:t>
            </a:r>
            <a:r>
              <a:rPr lang="ja" altLang="en-US" sz="1200" b="0" i="0" kern="1200" dirty="0">
                <a:solidFill>
                  <a:schemeClr val="tx1"/>
                </a:solidFill>
                <a:effectLst/>
                <a:latin typeface="+mn-lt"/>
                <a:ea typeface="+mn-ea"/>
                <a:cs typeface="+mn-cs"/>
              </a:rPr>
              <a:t>視覚の原理を利用</a:t>
            </a:r>
            <a:r>
              <a:rPr lang="ja-JP" altLang="en-US" sz="1200" b="0" i="0" kern="1200" dirty="0">
                <a:solidFill>
                  <a:schemeClr val="tx1"/>
                </a:solidFill>
                <a:effectLst/>
                <a:latin typeface="+mn-lt"/>
                <a:ea typeface="+mn-ea"/>
                <a:cs typeface="+mn-cs"/>
              </a:rPr>
              <a:t>した</a:t>
            </a:r>
            <a:r>
              <a:rPr lang="ja" altLang="en-US" sz="1200" b="0" i="0" kern="1200" dirty="0">
                <a:solidFill>
                  <a:schemeClr val="tx1"/>
                </a:solidFill>
                <a:effectLst/>
                <a:latin typeface="+mn-lt"/>
                <a:ea typeface="+mn-ea"/>
                <a:cs typeface="+mn-cs"/>
              </a:rPr>
              <a:t>イリュージョン（</a:t>
            </a:r>
            <a:r>
              <a:rPr lang="ja-JP" altLang="en-US" sz="1200" b="0" i="0" kern="1200" dirty="0">
                <a:solidFill>
                  <a:schemeClr val="tx1"/>
                </a:solidFill>
                <a:effectLst/>
                <a:latin typeface="+mn-lt"/>
                <a:ea typeface="+mn-ea"/>
                <a:cs typeface="+mn-cs"/>
              </a:rPr>
              <a:t>幻想）です。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a:t>
            </a:r>
            <a:r>
              <a:rPr lang="ja" altLang="en-US" sz="1200" b="0" i="0" kern="1200" dirty="0">
                <a:solidFill>
                  <a:schemeClr val="tx1"/>
                </a:solidFill>
                <a:effectLst/>
                <a:latin typeface="+mn-lt"/>
                <a:ea typeface="+mn-ea"/>
                <a:cs typeface="+mn-cs"/>
              </a:rPr>
              <a:t>動いているように</a:t>
            </a:r>
            <a:r>
              <a:rPr lang="ja-JP" altLang="en-US" sz="1200" b="0" i="0" kern="1200" dirty="0">
                <a:solidFill>
                  <a:schemeClr val="tx1"/>
                </a:solidFill>
                <a:effectLst/>
                <a:latin typeface="+mn-lt"/>
                <a:ea typeface="+mn-ea"/>
                <a:cs typeface="+mn-cs"/>
              </a:rPr>
              <a:t>見えるだけ」で実際に</a:t>
            </a:r>
            <a:r>
              <a:rPr lang="ja" altLang="en-US" sz="1200" b="0" i="0" kern="1200" dirty="0">
                <a:solidFill>
                  <a:schemeClr val="tx1"/>
                </a:solidFill>
                <a:effectLst/>
                <a:latin typeface="+mn-lt"/>
                <a:ea typeface="+mn-ea"/>
                <a:cs typeface="+mn-cs"/>
              </a:rPr>
              <a:t>描かれたもの</a:t>
            </a:r>
            <a:r>
              <a:rPr lang="ja-JP" altLang="en-US" sz="1200" b="0" i="0" kern="1200" dirty="0">
                <a:solidFill>
                  <a:schemeClr val="tx1"/>
                </a:solidFill>
                <a:effectLst/>
                <a:latin typeface="+mn-lt"/>
                <a:ea typeface="+mn-ea"/>
                <a:cs typeface="+mn-cs"/>
              </a:rPr>
              <a:t>は動いてはいません</a:t>
            </a:r>
            <a:r>
              <a:rPr lang="ja" altLang="en-US" sz="1200" b="0" i="0" kern="1200" dirty="0">
                <a:solidFill>
                  <a:schemeClr val="tx1"/>
                </a:solidFill>
                <a:effectLst/>
                <a:latin typeface="+mn-lt"/>
                <a:ea typeface="+mn-ea"/>
                <a:cs typeface="+mn-cs"/>
              </a:rPr>
              <a:t>。</a:t>
            </a:r>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これと原理</a:t>
            </a:r>
            <a:r>
              <a:rPr lang="ja-JP" altLang="en-US" sz="1200" b="0" i="0" kern="1200" dirty="0">
                <a:solidFill>
                  <a:schemeClr val="tx1"/>
                </a:solidFill>
                <a:effectLst/>
                <a:latin typeface="+mn-lt"/>
                <a:ea typeface="+mn-ea"/>
                <a:cs typeface="+mn-cs"/>
              </a:rPr>
              <a:t>やその効果は違いますが、</a:t>
            </a:r>
            <a:r>
              <a:rPr lang="ja" altLang="en-US" sz="1200" b="0" i="0" kern="1200" dirty="0">
                <a:solidFill>
                  <a:schemeClr val="tx1"/>
                </a:solidFill>
                <a:effectLst/>
                <a:latin typeface="+mn-lt"/>
                <a:ea typeface="+mn-ea"/>
                <a:cs typeface="+mn-cs"/>
              </a:rPr>
              <a:t>プログラミングの</a:t>
            </a:r>
            <a:r>
              <a:rPr lang="ja-JP" altLang="en-US" sz="1200" b="0" i="0" kern="1200" dirty="0">
                <a:solidFill>
                  <a:schemeClr val="tx1"/>
                </a:solidFill>
                <a:effectLst/>
                <a:latin typeface="+mn-lt"/>
                <a:ea typeface="+mn-ea"/>
                <a:cs typeface="+mn-cs"/>
              </a:rPr>
              <a:t>世界</a:t>
            </a:r>
            <a:r>
              <a:rPr lang="ja-JP" altLang="en-US" sz="1200" b="0" i="0" kern="1200">
                <a:solidFill>
                  <a:schemeClr val="tx1"/>
                </a:solidFill>
                <a:effectLst/>
                <a:latin typeface="+mn-lt"/>
                <a:ea typeface="+mn-ea"/>
                <a:cs typeface="+mn-cs"/>
              </a:rPr>
              <a:t>にも</a:t>
            </a:r>
            <a:r>
              <a:rPr lang="ja" altLang="en-US" sz="1200" b="0" i="0" kern="1200" dirty="0">
                <a:solidFill>
                  <a:schemeClr val="tx1"/>
                </a:solidFill>
                <a:effectLst/>
                <a:latin typeface="+mn-lt"/>
                <a:ea typeface="+mn-ea"/>
                <a:cs typeface="+mn-cs"/>
              </a:rPr>
              <a:t>イリュージョン</a:t>
            </a:r>
            <a:r>
              <a:rPr lang="ja-JP" altLang="en-US" sz="1200" b="0" i="0" kern="1200">
                <a:solidFill>
                  <a:schemeClr val="tx1"/>
                </a:solidFill>
                <a:effectLst/>
                <a:latin typeface="+mn-lt"/>
                <a:ea typeface="+mn-ea"/>
                <a:cs typeface="+mn-cs"/>
              </a:rPr>
              <a:t>が</a:t>
            </a:r>
            <a:r>
              <a:rPr lang="ja-JP" altLang="en-US" sz="1200" b="0" i="0" kern="1200" dirty="0">
                <a:solidFill>
                  <a:schemeClr val="tx1"/>
                </a:solidFill>
                <a:effectLst/>
                <a:latin typeface="+mn-lt"/>
                <a:ea typeface="+mn-ea"/>
                <a:cs typeface="+mn-cs"/>
              </a:rPr>
              <a:t>存</a:t>
            </a:r>
            <a:r>
              <a:rPr lang="ja-JP" altLang="en-US" sz="1200" b="0" i="0" kern="1200">
                <a:solidFill>
                  <a:schemeClr val="tx1"/>
                </a:solidFill>
                <a:effectLst/>
                <a:latin typeface="+mn-lt"/>
                <a:ea typeface="+mn-ea"/>
                <a:cs typeface="+mn-cs"/>
              </a:rPr>
              <a:t>在します。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RPC</a:t>
            </a:r>
            <a:r>
              <a:rPr lang="ja-JP" altLang="en-US"/>
              <a:t>という仕組みは、「</a:t>
            </a:r>
            <a:r>
              <a:rPr lang="ja" altLang="en-US" dirty="0"/>
              <a:t>プログラミング」</a:t>
            </a:r>
            <a:r>
              <a:rPr lang="ja-JP" altLang="en-US"/>
              <a:t>の世界の</a:t>
            </a:r>
            <a:r>
              <a:rPr lang="ja" altLang="en-US" dirty="0"/>
              <a:t>イリュージョンと</a:t>
            </a:r>
            <a:r>
              <a:rPr lang="ja-JP" altLang="en-US"/>
              <a:t>もいえる</a:t>
            </a:r>
            <a:r>
              <a:rPr lang="ja" altLang="en-US" dirty="0"/>
              <a:t>かもしれません。</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映画</a:t>
            </a:r>
            <a:r>
              <a:rPr lang="ja" altLang="en-US" dirty="0"/>
              <a:t>チャーリーとチョコレート</a:t>
            </a:r>
            <a:r>
              <a:rPr lang="ja-JP" altLang="en-US" dirty="0"/>
              <a:t>工場で、</a:t>
            </a:r>
            <a:r>
              <a:rPr lang="ja" altLang="en-US" dirty="0"/>
              <a:t>テレポーテーションを</a:t>
            </a:r>
            <a:r>
              <a:rPr lang="ja-JP" altLang="en-US" dirty="0"/>
              <a:t>使って</a:t>
            </a:r>
            <a:r>
              <a:rPr lang="ja" altLang="en-US" dirty="0"/>
              <a:t>テレビの中に送り込まれたチョコレート</a:t>
            </a:r>
            <a:r>
              <a:rPr lang="ja-JP" altLang="en-US" dirty="0"/>
              <a:t>を主人公のチャーリーが</a:t>
            </a:r>
            <a:r>
              <a:rPr lang="ja" altLang="en-US" dirty="0"/>
              <a:t>手を伸ばして</a:t>
            </a:r>
            <a:r>
              <a:rPr lang="ja-JP" altLang="en-US" dirty="0"/>
              <a:t>取り出すシーン</a:t>
            </a:r>
            <a:r>
              <a:rPr lang="ja-JP" altLang="en-US"/>
              <a:t>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RPC(Remote Procedure Call)</a:t>
            </a:r>
            <a:r>
              <a:rPr lang="ja-JP" altLang="en-US" sz="1200" b="0" i="0" kern="1200">
                <a:solidFill>
                  <a:schemeClr val="tx1"/>
                </a:solidFill>
                <a:effectLst/>
                <a:latin typeface="+mn-lt"/>
                <a:ea typeface="+mn-ea"/>
                <a:cs typeface="+mn-cs"/>
              </a:rPr>
              <a:t>は</a:t>
            </a:r>
            <a:r>
              <a:rPr lang="ja-JP" altLang="en-US"/>
              <a:t>リモート</a:t>
            </a:r>
            <a:r>
              <a:rPr lang="ja" altLang="en-US" dirty="0"/>
              <a:t>アプリケーション</a:t>
            </a:r>
            <a:r>
              <a:rPr lang="ja-JP" altLang="en-US"/>
              <a:t>との通信があたかも</a:t>
            </a:r>
            <a:r>
              <a:rPr lang="ja-JP" dirty="0"/>
              <a:t>ローカル</a:t>
            </a:r>
            <a:r>
              <a:rPr lang="ja-JP" altLang="en-US" dirty="0"/>
              <a:t>で</a:t>
            </a:r>
            <a:r>
              <a:rPr lang="ja" altLang="en-US" dirty="0"/>
              <a:t>行われている</a:t>
            </a:r>
            <a:r>
              <a:rPr lang="ja-JP" altLang="en-US" dirty="0"/>
              <a:t>ように</a:t>
            </a:r>
            <a:r>
              <a:rPr lang="ja-JP" dirty="0"/>
              <a:t>見せ</a:t>
            </a:r>
            <a:r>
              <a:rPr lang="ja-JP" altLang="en-US" dirty="0"/>
              <a:t>かけている</a:t>
            </a:r>
            <a:r>
              <a:rPr lang="ja" altLang="en-US" dirty="0"/>
              <a:t>イリュージョンです。</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PRC</a:t>
            </a:r>
            <a:r>
              <a:rPr lang="ja-JP" altLang="en-US"/>
              <a:t>は</a:t>
            </a:r>
            <a:r>
              <a:rPr lang="ja" altLang="en-US" dirty="0"/>
              <a:t>良くも悪くも、</a:t>
            </a:r>
            <a:r>
              <a:rPr lang="ja-JP" altLang="en-US"/>
              <a:t>このシーンと同じで見せかではなくリモート</a:t>
            </a:r>
            <a:r>
              <a:rPr lang="ja" altLang="en-US" dirty="0"/>
              <a:t>アプリケーションと</a:t>
            </a:r>
            <a:r>
              <a:rPr lang="ja-JP" altLang="en-US"/>
              <a:t>通信</a:t>
            </a:r>
            <a:r>
              <a:rPr lang="ja" altLang="en-US" dirty="0"/>
              <a:t>できてしまいます。</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開発者</a:t>
            </a:r>
            <a:r>
              <a:rPr lang="ja-JP" altLang="en-US" dirty="0"/>
              <a:t>が</a:t>
            </a:r>
            <a:r>
              <a:rPr lang="ja" altLang="en-US" dirty="0"/>
              <a:t>プログラミング</a:t>
            </a:r>
            <a:r>
              <a:rPr lang="ja-JP" altLang="en-US" dirty="0"/>
              <a:t>する際に</a:t>
            </a:r>
            <a:r>
              <a:rPr lang="ja" altLang="en-US" dirty="0"/>
              <a:t>考慮しなければ</a:t>
            </a:r>
            <a:r>
              <a:rPr lang="ja-JP" altLang="en-US" dirty="0"/>
              <a:t>いけない対象が</a:t>
            </a:r>
            <a:r>
              <a:rPr lang="ja" altLang="en-US" dirty="0"/>
              <a:t>イリュージョンで</a:t>
            </a:r>
            <a:r>
              <a:rPr lang="ja-JP" altLang="en-US" dirty="0"/>
              <a:t>ある</a:t>
            </a:r>
            <a:r>
              <a:rPr lang="ja-JP" altLang="en-US"/>
              <a:t>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システム</a:t>
            </a:r>
            <a:r>
              <a:rPr lang="ja-JP" altLang="en-US" dirty="0"/>
              <a:t>の</a:t>
            </a:r>
            <a:r>
              <a:rPr lang="ja" altLang="en-US" dirty="0"/>
              <a:t>アーキテクチャを</a:t>
            </a:r>
            <a:r>
              <a:rPr lang="ja-JP" altLang="en-US" dirty="0"/>
              <a:t>設計する際にも現実ではない世界の思考力が必要になります。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複数</a:t>
            </a:r>
            <a:r>
              <a:rPr lang="ja-JP" altLang="en-US" dirty="0"/>
              <a:t>の</a:t>
            </a:r>
            <a:r>
              <a:rPr lang="ja" altLang="en-US" dirty="0"/>
              <a:t>アプリケーション</a:t>
            </a:r>
            <a:r>
              <a:rPr lang="ja-JP" altLang="en-US" dirty="0"/>
              <a:t>が混在する</a:t>
            </a:r>
            <a:r>
              <a:rPr lang="ja" altLang="en-US" dirty="0"/>
              <a:t>アーキテクチャ</a:t>
            </a:r>
            <a:r>
              <a:rPr lang="ja-JP" altLang="en-US" dirty="0"/>
              <a:t>では、ある</a:t>
            </a:r>
            <a:r>
              <a:rPr lang="ja" altLang="en-US" dirty="0"/>
              <a:t>アプリケーション</a:t>
            </a:r>
            <a:r>
              <a:rPr lang="ja-JP" altLang="en-US" dirty="0"/>
              <a:t>との通信は別の</a:t>
            </a:r>
            <a:r>
              <a:rPr lang="ja" altLang="en-US" dirty="0"/>
              <a:t>アプリケーション</a:t>
            </a:r>
            <a:r>
              <a:rPr lang="ja-JP" altLang="en-US" dirty="0"/>
              <a:t>との通信と比べて遅延が大きいといったような事実を考慮して設計しなければいけないことだってあります。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遅延</a:t>
            </a:r>
            <a:r>
              <a:rPr lang="ja" altLang="en-US" dirty="0"/>
              <a:t>というもの</a:t>
            </a:r>
            <a:r>
              <a:rPr lang="ja-JP" altLang="en-US" dirty="0"/>
              <a:t>は通信の世界</a:t>
            </a:r>
            <a:r>
              <a:rPr lang="ja" altLang="en-US" dirty="0"/>
              <a:t>だけのもので</a:t>
            </a:r>
            <a:r>
              <a:rPr lang="ja-JP" altLang="en-US" dirty="0"/>
              <a:t>はありません。それを</a:t>
            </a:r>
            <a:r>
              <a:rPr lang="ja" altLang="en-US" dirty="0"/>
              <a:t>軽減するための</a:t>
            </a:r>
            <a:r>
              <a:rPr lang="ja-JP" altLang="en-US" dirty="0"/>
              <a:t>工夫があらゆる場面されています。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スターバックスでドリンクを注文して、それを受け取るまでを想像してみてください？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スーパーが混む時間帯にレジの列に並ぶことを想像してみてください。そのスーパーのレジの列はいくつありますが？　どのレジの列に並びますか？それはなぜですか？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2</a:t>
            </a:fld>
            <a:endParaRPr lang="en-US"/>
          </a:p>
        </p:txBody>
      </p:sp>
    </p:spTree>
    <p:extLst>
      <p:ext uri="{BB962C8B-B14F-4D97-AF65-F5344CB8AC3E}">
        <p14:creationId xmlns:p14="http://schemas.microsoft.com/office/powerpoint/2010/main" val="2544038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E</a:t>
            </a:r>
            <a:r>
              <a:rPr kumimoji="1" lang="ja-JP" altLang="en-US" baseline="0"/>
              <a:t>コマースサイトには、決済サービスが</a:t>
            </a:r>
            <a:r>
              <a:rPr kumimoji="1" lang="en-US" altLang="ja-JP" baseline="0" dirty="0"/>
              <a:t>API</a:t>
            </a:r>
            <a:r>
              <a:rPr kumimoji="1" lang="ja-JP" altLang="en-US" baseline="0"/>
              <a:t>連携するペイメントサービスが２つある</a:t>
            </a:r>
            <a:r>
              <a:rPr kumimoji="1" lang="ja-JP" altLang="en-US" baseline="0" dirty="0"/>
              <a:t>としましょう。</a:t>
            </a:r>
            <a:endParaRPr kumimoji="1" lang="en-US" altLang="ja-JP" baseline="0" dirty="0"/>
          </a:p>
          <a:p>
            <a:endParaRPr kumimoji="1" lang="en-US" altLang="ja-JP" baseline="0" dirty="0"/>
          </a:p>
          <a:p>
            <a:r>
              <a:rPr kumimoji="1" lang="ja-JP" altLang="en-US" baseline="0" dirty="0"/>
              <a:t>ユーザがあらかじめ決済方法を設定していると</a:t>
            </a:r>
            <a:r>
              <a:rPr kumimoji="1" lang="ja-JP" altLang="en-US" baseline="0"/>
              <a:t>します。</a:t>
            </a:r>
            <a:endParaRPr kumimoji="1" lang="en-US" altLang="ja-JP" baseline="0" dirty="0"/>
          </a:p>
          <a:p>
            <a:endParaRPr kumimoji="1" lang="en-US" altLang="ja-JP" baseline="0" dirty="0"/>
          </a:p>
          <a:p>
            <a:r>
              <a:rPr kumimoji="1" lang="ja-JP" altLang="en-US" baseline="0"/>
              <a:t>決済</a:t>
            </a:r>
            <a:r>
              <a:rPr kumimoji="1" lang="ja-JP" altLang="en-US" baseline="0" dirty="0"/>
              <a:t>方法にはクレジットカード決済以外に、</a:t>
            </a:r>
            <a:r>
              <a:rPr kumimoji="1" lang="en-US" altLang="ja-JP" baseline="0" dirty="0"/>
              <a:t>PayPal</a:t>
            </a:r>
            <a:r>
              <a:rPr kumimoji="1" lang="ja-JP" altLang="en-US" baseline="0" dirty="0"/>
              <a:t>決済を選ぶことが出来ます。</a:t>
            </a:r>
            <a:endParaRPr kumimoji="1" lang="en-US" altLang="ja-JP" baseline="0" dirty="0"/>
          </a:p>
          <a:p>
            <a:endParaRPr kumimoji="1" lang="en-US" altLang="ja-JP" baseline="0" dirty="0"/>
          </a:p>
          <a:p>
            <a:r>
              <a:rPr kumimoji="1" lang="ja-JP" altLang="en-US" baseline="0" dirty="0"/>
              <a:t>クレジットカード決済と</a:t>
            </a:r>
            <a:r>
              <a:rPr kumimoji="1" lang="en-US" altLang="ja-JP" baseline="0" dirty="0"/>
              <a:t>PayPal</a:t>
            </a:r>
            <a:r>
              <a:rPr kumimoji="1" lang="ja-JP" altLang="en-US" baseline="0" dirty="0"/>
              <a:t>決済ではペイメントサービスも</a:t>
            </a:r>
            <a:r>
              <a:rPr kumimoji="1" lang="en-US" altLang="ja-JP" baseline="0" dirty="0"/>
              <a:t>API</a:t>
            </a:r>
            <a:r>
              <a:rPr kumimoji="1" lang="ja-JP" altLang="en-US" baseline="0" dirty="0"/>
              <a:t>のデータフォーマットも異なる</a:t>
            </a:r>
            <a:r>
              <a:rPr kumimoji="1" lang="ja-JP" altLang="en-US" baseline="0"/>
              <a:t>ため、</a:t>
            </a:r>
            <a:endParaRPr kumimoji="1" lang="en-US" altLang="ja-JP" baseline="0" dirty="0"/>
          </a:p>
          <a:p>
            <a:endParaRPr kumimoji="1" lang="en-US" altLang="ja-JP" baseline="0" dirty="0"/>
          </a:p>
          <a:p>
            <a:r>
              <a:rPr kumimoji="1" lang="ja-JP" altLang="en-US" baseline="0"/>
              <a:t>それぞれに対応した２つの決済システムが存在するとします。</a:t>
            </a:r>
            <a:endParaRPr kumimoji="1" lang="en-US" altLang="ja-JP" baseline="0" dirty="0"/>
          </a:p>
          <a:p>
            <a:endParaRPr kumimoji="1" lang="en-US" altLang="ja-JP" baseline="0" dirty="0"/>
          </a:p>
          <a:p>
            <a:r>
              <a:rPr kumimoji="1" lang="ja-JP" altLang="en-US" baseline="0"/>
              <a:t>２つの決済</a:t>
            </a:r>
            <a:r>
              <a:rPr kumimoji="1" lang="ja-JP" altLang="en-US" baseline="0" dirty="0"/>
              <a:t>システムの</a:t>
            </a:r>
            <a:r>
              <a:rPr kumimoji="1" lang="ja-JP" altLang="en-US" baseline="0"/>
              <a:t>中からどちらかを</a:t>
            </a:r>
            <a:r>
              <a:rPr kumimoji="1" lang="ja-JP" altLang="en-US" baseline="0" dirty="0"/>
              <a:t>選択するということは、具体的にどういうことでしょうか？</a:t>
            </a:r>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20</a:t>
            </a:fld>
            <a:endParaRPr lang="en-US"/>
          </a:p>
        </p:txBody>
      </p:sp>
    </p:spTree>
    <p:extLst>
      <p:ext uri="{BB962C8B-B14F-4D97-AF65-F5344CB8AC3E}">
        <p14:creationId xmlns:p14="http://schemas.microsoft.com/office/powerpoint/2010/main" val="223022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Message Router</a:t>
            </a:r>
          </a:p>
          <a:p>
            <a:endParaRPr kumimoji="1" lang="en-US" altLang="ja-JP" baseline="0" dirty="0"/>
          </a:p>
          <a:p>
            <a:r>
              <a:rPr kumimoji="1" lang="ja-JP" altLang="en-US" baseline="0"/>
              <a:t>２つある</a:t>
            </a:r>
            <a:r>
              <a:rPr kumimoji="1" lang="ja-JP" altLang="en-US" baseline="0" dirty="0"/>
              <a:t>決済</a:t>
            </a:r>
            <a:r>
              <a:rPr kumimoji="1" lang="ja-JP" altLang="en-US" baseline="0"/>
              <a:t>システムからどちらかを選択</a:t>
            </a:r>
            <a:r>
              <a:rPr kumimoji="1" lang="ja-JP" altLang="en-US" baseline="0" dirty="0"/>
              <a:t>する場合、条件分岐を思いつくのではないでしょうか？</a:t>
            </a:r>
            <a:endParaRPr kumimoji="1" lang="en-US" altLang="ja-JP" baseline="0" dirty="0"/>
          </a:p>
          <a:p>
            <a:endParaRPr kumimoji="1" lang="en-US" altLang="ja-JP" baseline="0" dirty="0"/>
          </a:p>
          <a:p>
            <a:r>
              <a:rPr kumimoji="1" lang="ja-JP" altLang="en-US" baseline="0" dirty="0"/>
              <a:t>メッセージングアーキテクチャでの条件分岐は</a:t>
            </a:r>
            <a:r>
              <a:rPr kumimoji="1" lang="en-US" altLang="ja-JP" b="1" baseline="0" dirty="0"/>
              <a:t>Message</a:t>
            </a:r>
            <a:r>
              <a:rPr kumimoji="1" lang="ja-JP" altLang="en-US" baseline="0" dirty="0"/>
              <a:t>のルーティング</a:t>
            </a:r>
            <a:r>
              <a:rPr kumimoji="1" lang="ja-JP" altLang="en-US" baseline="0"/>
              <a:t>です。</a:t>
            </a:r>
            <a:endParaRPr kumimoji="1" lang="en-US" altLang="ja-JP" baseline="0" dirty="0"/>
          </a:p>
          <a:p>
            <a:endParaRPr kumimoji="1" lang="en-US" altLang="ja-JP" baseline="0" dirty="0"/>
          </a:p>
          <a:p>
            <a:r>
              <a:rPr kumimoji="1" lang="ja-JP" altLang="en-US" baseline="0"/>
              <a:t>２つある決済の</a:t>
            </a:r>
            <a:r>
              <a:rPr kumimoji="1" lang="ja-JP" altLang="en-US" baseline="0" dirty="0"/>
              <a:t>うちの１つを選択して</a:t>
            </a:r>
            <a:r>
              <a:rPr kumimoji="1" lang="en-US" altLang="ja-JP" b="1" baseline="0" dirty="0"/>
              <a:t>Message</a:t>
            </a:r>
            <a:r>
              <a:rPr kumimoji="1" lang="ja-JP" altLang="en-US" baseline="0" dirty="0"/>
              <a:t>を送信するには、</a:t>
            </a:r>
            <a:r>
              <a:rPr kumimoji="1" lang="en-US" altLang="ja-JP" baseline="0" dirty="0"/>
              <a:t>Message Router</a:t>
            </a:r>
            <a:r>
              <a:rPr kumimoji="1" lang="ja-JP" altLang="en-US" baseline="0" dirty="0"/>
              <a:t>を</a:t>
            </a:r>
            <a:r>
              <a:rPr kumimoji="1" lang="ja-JP" altLang="en-US" baseline="0"/>
              <a:t>使います。</a:t>
            </a:r>
            <a:endParaRPr kumimoji="1" lang="en-US" altLang="ja-JP" baseline="0" dirty="0"/>
          </a:p>
          <a:p>
            <a:endParaRPr kumimoji="1" lang="en-US" altLang="ja-JP" baseline="0" dirty="0"/>
          </a:p>
          <a:p>
            <a:r>
              <a:rPr kumimoji="1" lang="ja" altLang="en-US" baseline="0" dirty="0"/>
              <a:t>決済システムを</a:t>
            </a:r>
            <a:r>
              <a:rPr kumimoji="1" lang="ja-JP" altLang="en-US" baseline="0"/>
              <a:t>選択</a:t>
            </a:r>
            <a:r>
              <a:rPr kumimoji="1" lang="ja" altLang="en-US" baseline="0" dirty="0"/>
              <a:t>するのではな</a:t>
            </a:r>
            <a:r>
              <a:rPr kumimoji="1" lang="ja-JP" altLang="en-US" baseline="0"/>
              <a:t>く、</a:t>
            </a:r>
            <a:r>
              <a:rPr kumimoji="1" lang="ja" altLang="en-US" baseline="0" dirty="0"/>
              <a:t>メッセージに</a:t>
            </a:r>
            <a:r>
              <a:rPr kumimoji="1" lang="ja-JP" altLang="en-US" baseline="0"/>
              <a:t>荷札をつけて、どちらかの</a:t>
            </a:r>
            <a:r>
              <a:rPr kumimoji="1" lang="ja" altLang="en-US" baseline="0" dirty="0"/>
              <a:t>決済システムに送られる</a:t>
            </a:r>
            <a:r>
              <a:rPr kumimoji="1" lang="ja-JP" altLang="en-US" baseline="0"/>
              <a:t>よう</a:t>
            </a:r>
            <a:r>
              <a:rPr kumimoji="1" lang="ja" altLang="en-US" baseline="0" dirty="0"/>
              <a:t>に</a:t>
            </a:r>
            <a:r>
              <a:rPr kumimoji="1" lang="ja-JP" altLang="en-US" baseline="0"/>
              <a:t>します。</a:t>
            </a:r>
            <a:endParaRPr kumimoji="1" lang="en-US" altLang="ja-JP" baseline="0" dirty="0"/>
          </a:p>
          <a:p>
            <a:endParaRPr kumimoji="1" lang="en-US" altLang="ja-JP" baseline="0" dirty="0"/>
          </a:p>
          <a:p>
            <a:r>
              <a:rPr kumimoji="1" lang="ja" altLang="en-US" baseline="0" dirty="0"/>
              <a:t>決済システムと</a:t>
            </a:r>
            <a:r>
              <a:rPr kumimoji="1" lang="ja-JP" altLang="en-US" baseline="0"/>
              <a:t>連携する役割を持った</a:t>
            </a:r>
            <a:r>
              <a:rPr kumimoji="1" lang="ja" altLang="en-US" baseline="0" dirty="0"/>
              <a:t>エンドポイント（</a:t>
            </a:r>
            <a:r>
              <a:rPr kumimoji="1" lang="ja-JP" altLang="en-US" baseline="0"/>
              <a:t>黄色・青）が</a:t>
            </a:r>
            <a:r>
              <a:rPr kumimoji="1" lang="ja" altLang="en-US" baseline="0" dirty="0"/>
              <a:t>送られてきた</a:t>
            </a:r>
            <a:r>
              <a:rPr kumimoji="1" lang="en-US" altLang="ja-JP" b="1" baseline="0" dirty="0"/>
              <a:t>Message</a:t>
            </a:r>
            <a:r>
              <a:rPr kumimoji="1" lang="ja-JP" altLang="en-US" baseline="0"/>
              <a:t>をただ</a:t>
            </a:r>
            <a:r>
              <a:rPr kumimoji="1" lang="ja" altLang="en-US" baseline="0" dirty="0"/>
              <a:t>決済システム</a:t>
            </a:r>
            <a:r>
              <a:rPr kumimoji="1" lang="ja-JP" altLang="en-US" baseline="0"/>
              <a:t>に連携する方法を</a:t>
            </a:r>
            <a:r>
              <a:rPr kumimoji="1" lang="ja" altLang="en-US" baseline="0" dirty="0"/>
              <a:t>知っていれば、</a:t>
            </a:r>
            <a:endParaRPr kumimoji="1" lang="en-US" altLang="ja" baseline="0" dirty="0"/>
          </a:p>
          <a:p>
            <a:r>
              <a:rPr kumimoji="1" lang="ja-JP" altLang="en-US" baseline="0"/>
              <a:t>他は、</a:t>
            </a:r>
            <a:r>
              <a:rPr kumimoji="1" lang="ja" altLang="en-US" baseline="0" dirty="0"/>
              <a:t>決済システムが存在することさえ知らなくてもいいんです。</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21</a:t>
            </a:fld>
            <a:endParaRPr lang="en-US"/>
          </a:p>
        </p:txBody>
      </p:sp>
    </p:spTree>
    <p:extLst>
      <p:ext uri="{BB962C8B-B14F-4D97-AF65-F5344CB8AC3E}">
        <p14:creationId xmlns:p14="http://schemas.microsoft.com/office/powerpoint/2010/main" val="235176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Splitter</a:t>
            </a:r>
          </a:p>
          <a:p>
            <a:endParaRPr kumimoji="1" lang="en-US" altLang="ja-JP" baseline="0" dirty="0"/>
          </a:p>
          <a:p>
            <a:r>
              <a:rPr kumimoji="1" lang="ja-JP" altLang="en-US" baseline="0" dirty="0"/>
              <a:t>決済をする前に</a:t>
            </a:r>
            <a:r>
              <a:rPr kumimoji="1" lang="ja-JP" altLang="en-US" baseline="0"/>
              <a:t>、ユーザが注文した商品の一つ一つを</a:t>
            </a:r>
            <a:r>
              <a:rPr kumimoji="1" lang="ja" altLang="en-US" baseline="0" dirty="0"/>
              <a:t>在庫引き当</a:t>
            </a:r>
            <a:r>
              <a:rPr kumimoji="1" lang="ja-JP" altLang="en-US" baseline="0"/>
              <a:t>てしなければ</a:t>
            </a:r>
            <a:r>
              <a:rPr kumimoji="1" lang="ja-JP" altLang="en-US" baseline="0" dirty="0"/>
              <a:t>なりません。</a:t>
            </a:r>
            <a:endParaRPr kumimoji="1" lang="en-US" altLang="ja-JP" baseline="0" dirty="0"/>
          </a:p>
          <a:p>
            <a:endParaRPr kumimoji="1" lang="ja-JP" altLang="en-US" baseline="0" dirty="0"/>
          </a:p>
          <a:p>
            <a:r>
              <a:rPr kumimoji="1" lang="en-US" altLang="ja-JP" b="1" baseline="0" dirty="0"/>
              <a:t>Message</a:t>
            </a:r>
            <a:r>
              <a:rPr kumimoji="1" lang="ja-JP" altLang="en-US" baseline="0"/>
              <a:t>の</a:t>
            </a:r>
            <a:r>
              <a:rPr kumimoji="1" lang="ja-JP" altLang="en-US" b="1" baseline="0"/>
              <a:t>ペイロード</a:t>
            </a:r>
            <a:r>
              <a:rPr kumimoji="1" lang="ja-JP" altLang="en-US" b="0" baseline="0"/>
              <a:t>が</a:t>
            </a:r>
            <a:r>
              <a:rPr kumimoji="1" lang="ja-JP" altLang="en-US" baseline="0"/>
              <a:t>ユーザが注文した商品のリストだとすると、</a:t>
            </a:r>
            <a:endParaRPr kumimoji="1" lang="en-US" altLang="ja-JP" baseline="0" dirty="0"/>
          </a:p>
          <a:p>
            <a:r>
              <a:rPr kumimoji="1" lang="ja-JP" altLang="en-US" baseline="0"/>
              <a:t>商品のリスト</a:t>
            </a:r>
            <a:r>
              <a:rPr kumimoji="1" lang="ja-JP" altLang="en-US" baseline="0" dirty="0"/>
              <a:t>のアイテム</a:t>
            </a:r>
            <a:r>
              <a:rPr kumimoji="1" lang="ja-JP" altLang="en-US" baseline="0"/>
              <a:t>の在庫引き当てを</a:t>
            </a:r>
            <a:r>
              <a:rPr kumimoji="1" lang="ja-JP" altLang="en-US" baseline="0" dirty="0"/>
              <a:t>効率よく行うにはどのようにすればよいでしょうか？</a:t>
            </a:r>
            <a:endParaRPr kumimoji="1" lang="en-US" altLang="ja-JP" baseline="0" dirty="0"/>
          </a:p>
          <a:p>
            <a:endParaRPr kumimoji="1" lang="en-US" altLang="ja-JP" b="0" baseline="0" dirty="0"/>
          </a:p>
          <a:p>
            <a:r>
              <a:rPr kumimoji="1" lang="en-US" altLang="ja-JP" b="1" baseline="0" dirty="0"/>
              <a:t>Splitter</a:t>
            </a:r>
            <a:r>
              <a:rPr kumimoji="1" lang="ja-JP" altLang="en-US" b="0" baseline="0"/>
              <a:t>で</a:t>
            </a:r>
            <a:r>
              <a:rPr kumimoji="1" lang="en-US" altLang="ja-JP" b="1" baseline="0" dirty="0"/>
              <a:t>Message</a:t>
            </a:r>
            <a:r>
              <a:rPr kumimoji="1" lang="ja-JP" altLang="en-US" baseline="0" dirty="0"/>
              <a:t>の</a:t>
            </a:r>
            <a:r>
              <a:rPr kumimoji="1" lang="ja-JP" altLang="en-US" b="1" baseline="0" dirty="0"/>
              <a:t>ペイロード</a:t>
            </a:r>
            <a:r>
              <a:rPr kumimoji="1" lang="ja-JP" altLang="en-US" b="0" baseline="0" dirty="0"/>
              <a:t>を複数の</a:t>
            </a:r>
            <a:r>
              <a:rPr kumimoji="1" lang="en-US" altLang="ja-JP" b="1" baseline="0" dirty="0"/>
              <a:t>Message</a:t>
            </a:r>
            <a:r>
              <a:rPr kumimoji="1" lang="ja-JP" altLang="en-US" baseline="0"/>
              <a:t>に分割して、それぞれ別々に処理する</a:t>
            </a:r>
            <a:r>
              <a:rPr kumimoji="1" lang="ja" altLang="en-US" baseline="0" dirty="0"/>
              <a:t>ようにしましょう</a:t>
            </a:r>
            <a:r>
              <a:rPr kumimoji="1" lang="ja-JP" altLang="en-US" baseline="0"/>
              <a:t>。</a:t>
            </a:r>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22</a:t>
            </a:fld>
            <a:endParaRPr lang="en-US"/>
          </a:p>
        </p:txBody>
      </p:sp>
    </p:spTree>
    <p:extLst>
      <p:ext uri="{BB962C8B-B14F-4D97-AF65-F5344CB8AC3E}">
        <p14:creationId xmlns:p14="http://schemas.microsoft.com/office/powerpoint/2010/main" val="546354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Service Activator</a:t>
            </a:r>
          </a:p>
          <a:p>
            <a:endParaRPr kumimoji="1" lang="en-US" altLang="ja-JP" baseline="0" dirty="0"/>
          </a:p>
          <a:p>
            <a:r>
              <a:rPr kumimoji="1" lang="en-US" altLang="ja-JP" baseline="0" dirty="0"/>
              <a:t>Splitter</a:t>
            </a:r>
            <a:r>
              <a:rPr kumimoji="1" lang="ja-JP" altLang="en-US" baseline="0"/>
              <a:t>で分割された注文のリストですが、商品の一つ一つを在庫引き当てする</a:t>
            </a:r>
            <a:r>
              <a:rPr kumimoji="1" lang="ja" altLang="en-US" baseline="0" dirty="0"/>
              <a:t>必要が</a:t>
            </a:r>
            <a:r>
              <a:rPr kumimoji="1" lang="ja-JP" altLang="en-US" baseline="0"/>
              <a:t>ありました。</a:t>
            </a:r>
            <a:endParaRPr kumimoji="1" lang="en-US" altLang="ja-JP" baseline="0" dirty="0"/>
          </a:p>
          <a:p>
            <a:r>
              <a:rPr kumimoji="1" lang="ja" altLang="en-US" baseline="0" dirty="0"/>
              <a:t>在庫引き当てには、</a:t>
            </a:r>
            <a:r>
              <a:rPr kumimoji="1" lang="ja-JP" altLang="en-US" baseline="0"/>
              <a:t>例えば在庫管理サービスを使います。そして、その結果で</a:t>
            </a:r>
            <a:r>
              <a:rPr kumimoji="1" lang="en-US" altLang="ja-JP" b="1" baseline="0" dirty="0"/>
              <a:t>Message</a:t>
            </a:r>
            <a:r>
              <a:rPr kumimoji="1" lang="ja-JP" altLang="en-US" baseline="0"/>
              <a:t>を</a:t>
            </a:r>
            <a:r>
              <a:rPr kumimoji="1" lang="ja" altLang="en-US" baseline="0" dirty="0"/>
              <a:t>アップデート</a:t>
            </a:r>
            <a:r>
              <a:rPr kumimoji="1" lang="ja-JP" altLang="en-US" baseline="0"/>
              <a:t>し（ヘッダーや</a:t>
            </a:r>
            <a:r>
              <a:rPr kumimoji="1" lang="ja" altLang="en-US" baseline="0" dirty="0"/>
              <a:t>ペイロードなど</a:t>
            </a:r>
            <a:r>
              <a:rPr kumimoji="1" lang="ja-JP" altLang="en-US" baseline="0"/>
              <a:t>に情報を追加します</a:t>
            </a:r>
            <a:r>
              <a:rPr kumimoji="1" lang="ja" altLang="en-US" baseline="0" dirty="0"/>
              <a:t>）</a:t>
            </a:r>
            <a:r>
              <a:rPr kumimoji="1" lang="ja-JP" altLang="en-US" baseline="0"/>
              <a:t>、その</a:t>
            </a:r>
            <a:r>
              <a:rPr kumimoji="1" lang="en-US" altLang="ja-JP" b="1" baseline="0" dirty="0"/>
              <a:t>Message</a:t>
            </a:r>
            <a:r>
              <a:rPr kumimoji="1" lang="ja-JP" altLang="en-US" baseline="0"/>
              <a:t>をフローに戻します。</a:t>
            </a:r>
            <a:endParaRPr kumimoji="1" lang="en-US" altLang="ja-JP" baseline="0" dirty="0"/>
          </a:p>
          <a:p>
            <a:endParaRPr kumimoji="1" lang="en-US" altLang="ja-JP" baseline="0" dirty="0"/>
          </a:p>
          <a:p>
            <a:r>
              <a:rPr kumimoji="1" lang="ja-JP" altLang="en-US" baseline="0"/>
              <a:t>このように、</a:t>
            </a:r>
            <a:r>
              <a:rPr kumimoji="1" lang="ja" altLang="en-US" baseline="0" dirty="0"/>
              <a:t>メッセージフローの</a:t>
            </a:r>
            <a:r>
              <a:rPr kumimoji="1" lang="ja-JP" altLang="en-US" baseline="0"/>
              <a:t>途中で</a:t>
            </a:r>
            <a:r>
              <a:rPr kumimoji="1" lang="en-US" altLang="ja-JP" b="1" baseline="0" dirty="0"/>
              <a:t>Message</a:t>
            </a:r>
            <a:r>
              <a:rPr kumimoji="1" lang="ja-JP" altLang="en-US" baseline="0"/>
              <a:t>のデータを使って、外部サービスを呼び出す</a:t>
            </a:r>
            <a:r>
              <a:rPr kumimoji="1" lang="ja" altLang="en-US" baseline="0" dirty="0"/>
              <a:t>コンポーネントを</a:t>
            </a:r>
            <a:r>
              <a:rPr kumimoji="1" lang="en-US" altLang="ja" baseline="0" dirty="0"/>
              <a:t>Service Activator</a:t>
            </a:r>
            <a:r>
              <a:rPr kumimoji="1" lang="ja-JP" altLang="en-US" baseline="0"/>
              <a:t>と呼びます。</a:t>
            </a:r>
            <a:endParaRPr kumimoji="1" lang="en-US" altLang="ja-JP" baseline="0" dirty="0"/>
          </a:p>
          <a:p>
            <a:endParaRPr kumimoji="1" lang="en-US" altLang="ja" baseline="0" dirty="0"/>
          </a:p>
          <a:p>
            <a:endParaRPr kumimoji="1" lang="en-US" altLang="ja" baseline="0" dirty="0"/>
          </a:p>
          <a:p>
            <a:endParaRPr kumimoji="1" lang="en-US" altLang="ja"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23</a:t>
            </a:fld>
            <a:endParaRPr lang="en-US"/>
          </a:p>
        </p:txBody>
      </p:sp>
    </p:spTree>
    <p:extLst>
      <p:ext uri="{BB962C8B-B14F-4D97-AF65-F5344CB8AC3E}">
        <p14:creationId xmlns:p14="http://schemas.microsoft.com/office/powerpoint/2010/main" val="299112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a:t>Aggregator</a:t>
            </a:r>
          </a:p>
          <a:p>
            <a:endParaRPr kumimoji="1" lang="en-US" altLang="ja-JP" baseline="0" dirty="0"/>
          </a:p>
          <a:p>
            <a:r>
              <a:rPr kumimoji="1" lang="en-US" altLang="ja-JP" b="1" baseline="0" dirty="0"/>
              <a:t>Aggregator</a:t>
            </a:r>
            <a:r>
              <a:rPr kumimoji="1" lang="ja-JP" altLang="en-US" b="0" baseline="0"/>
              <a:t>は</a:t>
            </a:r>
            <a:r>
              <a:rPr kumimoji="1" lang="en-US" altLang="ja-JP" baseline="0" dirty="0"/>
              <a:t>Splitter</a:t>
            </a:r>
            <a:r>
              <a:rPr kumimoji="1" lang="ja-JP" altLang="en-US" baseline="0" dirty="0"/>
              <a:t>と逆のことを</a:t>
            </a:r>
            <a:r>
              <a:rPr kumimoji="1" lang="ja-JP" altLang="en-US" baseline="0"/>
              <a:t>します。</a:t>
            </a:r>
            <a:endParaRPr kumimoji="1" lang="en-US" altLang="ja-JP" baseline="0" dirty="0"/>
          </a:p>
          <a:p>
            <a:endParaRPr kumimoji="1" lang="en-US" altLang="ja-JP" baseline="0" dirty="0"/>
          </a:p>
          <a:p>
            <a:r>
              <a:rPr kumimoji="1" lang="ja-JP" altLang="en-US" b="0" baseline="0"/>
              <a:t>複数の</a:t>
            </a:r>
            <a:r>
              <a:rPr kumimoji="1" lang="en-US" altLang="ja-JP" b="1" baseline="0" dirty="0"/>
              <a:t>Message</a:t>
            </a:r>
            <a:r>
              <a:rPr kumimoji="1" lang="ja-JP" altLang="en-US" baseline="0"/>
              <a:t>を一つに集めます。</a:t>
            </a:r>
            <a:endParaRPr kumimoji="1" lang="en-US" altLang="ja-JP" baseline="0" dirty="0"/>
          </a:p>
          <a:p>
            <a:endParaRPr kumimoji="1" lang="en-US" altLang="ja-JP" baseline="0" dirty="0"/>
          </a:p>
          <a:p>
            <a:r>
              <a:rPr kumimoji="1" lang="ja" altLang="en-US" baseline="0" dirty="0"/>
              <a:t>在庫引き当て</a:t>
            </a:r>
            <a:r>
              <a:rPr kumimoji="1" lang="ja-JP" altLang="en-US" baseline="0"/>
              <a:t>するために分割した</a:t>
            </a:r>
            <a:r>
              <a:rPr kumimoji="1" lang="en-US" altLang="ja-JP" b="1" baseline="0" dirty="0"/>
              <a:t>Message</a:t>
            </a:r>
            <a:r>
              <a:rPr kumimoji="1" lang="ja-JP" altLang="en-US" baseline="0"/>
              <a:t>は１つに</a:t>
            </a:r>
            <a:r>
              <a:rPr kumimoji="1" lang="ja" altLang="en-US" baseline="0" dirty="0"/>
              <a:t>戻したいですよね？　</a:t>
            </a:r>
            <a:r>
              <a:rPr kumimoji="1" lang="ja-JP" altLang="en-US" baseline="0"/>
              <a:t>それをするのが</a:t>
            </a:r>
            <a:r>
              <a:rPr kumimoji="1" lang="en-US" altLang="ja-JP" baseline="0" dirty="0"/>
              <a:t>Aggregator</a:t>
            </a:r>
            <a:r>
              <a:rPr kumimoji="1" lang="ja-JP" altLang="en-US" baseline="0"/>
              <a:t>です。</a:t>
            </a:r>
            <a:endParaRPr kumimoji="1" lang="en-US" altLang="ja-JP" baseline="0" dirty="0"/>
          </a:p>
          <a:p>
            <a:endParaRPr kumimoji="1" lang="en-US" altLang="ja-JP" baseline="0" dirty="0"/>
          </a:p>
          <a:p>
            <a:r>
              <a:rPr kumimoji="1" lang="en-US" altLang="ja-JP" baseline="0" dirty="0"/>
              <a:t>Spring Integration</a:t>
            </a:r>
            <a:r>
              <a:rPr kumimoji="1" lang="ja-JP" altLang="en-US" baseline="0"/>
              <a:t>の</a:t>
            </a:r>
            <a:r>
              <a:rPr kumimoji="1" lang="en-US" altLang="ja-JP" baseline="0" dirty="0"/>
              <a:t>Aggregator</a:t>
            </a:r>
            <a:r>
              <a:rPr kumimoji="1" lang="ja-JP" altLang="en-US" baseline="0"/>
              <a:t>の場合は、</a:t>
            </a:r>
            <a:r>
              <a:rPr kumimoji="1" lang="en-US" altLang="ja-JP" b="1" baseline="0" dirty="0"/>
              <a:t>Message</a:t>
            </a:r>
            <a:r>
              <a:rPr kumimoji="1" lang="ja-JP" altLang="en-US" baseline="0"/>
              <a:t>を</a:t>
            </a:r>
            <a:r>
              <a:rPr kumimoji="1" lang="ja" altLang="en-US" baseline="0" dirty="0"/>
              <a:t>集める</a:t>
            </a:r>
            <a:r>
              <a:rPr kumimoji="1" lang="ja-JP" altLang="en-US" baseline="0"/>
              <a:t>終わるまでの制限時間を</a:t>
            </a:r>
            <a:r>
              <a:rPr kumimoji="1" lang="ja" altLang="en-US" baseline="0" dirty="0"/>
              <a:t>設けることができます。</a:t>
            </a:r>
            <a:endParaRPr kumimoji="1" lang="en-US" altLang="ja" baseline="0" dirty="0"/>
          </a:p>
          <a:p>
            <a:endParaRPr kumimoji="1" lang="en-US" altLang="ja" baseline="0" dirty="0"/>
          </a:p>
          <a:p>
            <a:r>
              <a:rPr kumimoji="1" lang="ja-JP" altLang="en-US" baseline="0"/>
              <a:t>一人のお客が、</a:t>
            </a:r>
            <a:r>
              <a:rPr kumimoji="1" lang="ja" altLang="en-US" baseline="0" dirty="0"/>
              <a:t>スターバックスで</a:t>
            </a:r>
            <a:r>
              <a:rPr kumimoji="1" lang="ja-JP" altLang="en-US" baseline="0"/>
              <a:t>４つのドリンクを</a:t>
            </a:r>
            <a:r>
              <a:rPr kumimoji="1" lang="ja" altLang="en-US" baseline="0" dirty="0"/>
              <a:t>注文したとします。</a:t>
            </a:r>
            <a:endParaRPr kumimoji="1" lang="en-US" altLang="ja" baseline="0" dirty="0"/>
          </a:p>
          <a:p>
            <a:r>
              <a:rPr kumimoji="1" lang="ja-JP" altLang="en-US" baseline="0"/>
              <a:t>４つ目のドリンクを</a:t>
            </a:r>
            <a:r>
              <a:rPr kumimoji="1" lang="ja" altLang="en-US" baseline="0" dirty="0"/>
              <a:t>作っている</a:t>
            </a:r>
            <a:r>
              <a:rPr kumimoji="1" lang="ja-JP" altLang="en-US" baseline="0"/>
              <a:t>最中に</a:t>
            </a:r>
            <a:r>
              <a:rPr kumimoji="1" lang="ja" altLang="en-US" baseline="0" dirty="0"/>
              <a:t>エスプレッソ</a:t>
            </a:r>
            <a:r>
              <a:rPr kumimoji="1" lang="ja-JP" altLang="en-US" baseline="0"/>
              <a:t>マシンが壊れたら、</a:t>
            </a:r>
            <a:r>
              <a:rPr kumimoji="1" lang="ja" altLang="en-US" baseline="0" dirty="0"/>
              <a:t>エスプレッソ</a:t>
            </a:r>
            <a:r>
              <a:rPr kumimoji="1" lang="ja-JP" altLang="en-US" baseline="0"/>
              <a:t>マシンが</a:t>
            </a:r>
            <a:r>
              <a:rPr kumimoji="1" lang="ja" altLang="en-US" baseline="0" dirty="0"/>
              <a:t>修理されるまで、</a:t>
            </a:r>
            <a:r>
              <a:rPr kumimoji="1" lang="ja-JP" altLang="en-US" baseline="0"/>
              <a:t>客を</a:t>
            </a:r>
            <a:r>
              <a:rPr kumimoji="1" lang="ja" altLang="en-US" baseline="0" dirty="0"/>
              <a:t>待たすわけにはいかないですよね？</a:t>
            </a:r>
            <a:endParaRPr kumimoji="1" lang="en-US" altLang="ja" baseline="0" dirty="0"/>
          </a:p>
          <a:p>
            <a:r>
              <a:rPr kumimoji="1" lang="en-US" altLang="ja" baseline="0" dirty="0"/>
              <a:t>Aggregator</a:t>
            </a:r>
            <a:r>
              <a:rPr kumimoji="1" lang="ja-JP" altLang="en-US" baseline="0"/>
              <a:t>もお客を</a:t>
            </a:r>
            <a:r>
              <a:rPr kumimoji="1" lang="ja" altLang="en-US" baseline="0" dirty="0"/>
              <a:t>待たせ</a:t>
            </a:r>
            <a:r>
              <a:rPr kumimoji="1" lang="ja-JP" altLang="en-US" baseline="0"/>
              <a:t>ません</a:t>
            </a:r>
            <a:r>
              <a:rPr kumimoji="1" lang="ja" altLang="en-US" baseline="0" dirty="0"/>
              <a:t>、</a:t>
            </a:r>
            <a:r>
              <a:rPr kumimoji="1" lang="ja-JP" altLang="en-US" baseline="0"/>
              <a:t>制限時間が来たら集めた</a:t>
            </a:r>
            <a:r>
              <a:rPr kumimoji="1" lang="en-US" altLang="ja-JP" b="1" baseline="0" dirty="0"/>
              <a:t>Message</a:t>
            </a:r>
            <a:r>
              <a:rPr kumimoji="1" lang="ja-JP" altLang="en-US" baseline="0"/>
              <a:t>を次の</a:t>
            </a:r>
            <a:r>
              <a:rPr kumimoji="1" lang="en-US" altLang="ja-JP" b="1" baseline="0" dirty="0"/>
              <a:t>Channel</a:t>
            </a:r>
            <a:r>
              <a:rPr kumimoji="1" lang="ja-JP" altLang="en-US" baseline="0"/>
              <a:t>に送ってしまいます。</a:t>
            </a:r>
            <a:endParaRPr kumimoji="1" lang="en-US" altLang="ja-JP" baseline="0" dirty="0"/>
          </a:p>
          <a:p>
            <a:r>
              <a:rPr kumimoji="1" lang="ja-JP" altLang="en-US" baseline="0"/>
              <a:t>もし、</a:t>
            </a:r>
            <a:r>
              <a:rPr kumimoji="1" lang="ja" altLang="en-US" baseline="0" dirty="0"/>
              <a:t>メッセージが</a:t>
            </a:r>
            <a:r>
              <a:rPr kumimoji="1" lang="ja-JP" altLang="en-US" baseline="0"/>
              <a:t>時間内に</a:t>
            </a:r>
            <a:r>
              <a:rPr kumimoji="1" lang="ja" altLang="en-US" baseline="0" dirty="0"/>
              <a:t>届かなかったら、</a:t>
            </a:r>
            <a:r>
              <a:rPr kumimoji="1" lang="ja-JP" altLang="en-US" baseline="0"/>
              <a:t>その</a:t>
            </a:r>
            <a:r>
              <a:rPr kumimoji="1" lang="ja" altLang="en-US" baseline="0" dirty="0"/>
              <a:t>メッセージ</a:t>
            </a:r>
            <a:r>
              <a:rPr kumimoji="1" lang="ja-JP" altLang="en-US" baseline="0"/>
              <a:t>が遅延しても</a:t>
            </a:r>
            <a:r>
              <a:rPr kumimoji="1" lang="ja" altLang="en-US" baseline="0" dirty="0"/>
              <a:t>良いのであれば、</a:t>
            </a:r>
            <a:r>
              <a:rPr kumimoji="1" lang="ja-JP" altLang="en-US" baseline="0"/>
              <a:t>次の便で</a:t>
            </a:r>
            <a:r>
              <a:rPr kumimoji="1" lang="ja" altLang="en-US" baseline="0" dirty="0"/>
              <a:t>送ることもできますし、必要なければ捨ててしまうことも</a:t>
            </a:r>
            <a:r>
              <a:rPr kumimoji="1" lang="ja-JP" altLang="en-US" baseline="0"/>
              <a:t>可能です。</a:t>
            </a:r>
            <a:endParaRPr kumimoji="1" lang="en-US" altLang="ja-JP" baseline="0"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24</a:t>
            </a:fld>
            <a:endParaRPr lang="en-US"/>
          </a:p>
        </p:txBody>
      </p:sp>
    </p:spTree>
    <p:extLst>
      <p:ext uri="{BB962C8B-B14F-4D97-AF65-F5344CB8AC3E}">
        <p14:creationId xmlns:p14="http://schemas.microsoft.com/office/powerpoint/2010/main" val="3668239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a:p>
            <a:r>
              <a:rPr lang="ja-JP" altLang="en-US" dirty="0"/>
              <a:t>・　</a:t>
            </a:r>
            <a:r>
              <a:rPr lang="ja-JP" altLang="en-US" b="0" baseline="0" dirty="0"/>
              <a:t>ここまでの</a:t>
            </a:r>
            <a:r>
              <a:rPr lang="en-US" altLang="ja-JP" b="0" baseline="0" dirty="0"/>
              <a:t>EIP</a:t>
            </a:r>
            <a:r>
              <a:rPr lang="ja-JP" altLang="en-US" b="0" baseline="0" dirty="0"/>
              <a:t>を</a:t>
            </a:r>
            <a:r>
              <a:rPr lang="en-US" altLang="ja-JP" b="0" baseline="0" dirty="0"/>
              <a:t>Spring Integration</a:t>
            </a:r>
            <a:r>
              <a:rPr lang="ja-JP" altLang="en-US" b="0" baseline="0" dirty="0"/>
              <a:t>で</a:t>
            </a:r>
            <a:r>
              <a:rPr lang="ja-JP" altLang="en-US" b="0" baseline="0"/>
              <a:t>実装する簡単なデモを実施します。</a:t>
            </a:r>
            <a:endParaRPr lang="en-US" altLang="ja-JP" b="0" baseline="0" dirty="0"/>
          </a:p>
          <a:p>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25</a:t>
            </a:fld>
            <a:endParaRPr lang="en-US"/>
          </a:p>
        </p:txBody>
      </p:sp>
    </p:spTree>
    <p:extLst>
      <p:ext uri="{BB962C8B-B14F-4D97-AF65-F5344CB8AC3E}">
        <p14:creationId xmlns:p14="http://schemas.microsoft.com/office/powerpoint/2010/main" val="156376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Spring Integration</a:t>
            </a:r>
            <a:r>
              <a:rPr lang="ja-JP" altLang="en-US"/>
              <a:t>の開発者の紹介</a:t>
            </a:r>
            <a:endParaRPr lang="en-US" altLang="ja-JP" dirty="0"/>
          </a:p>
          <a:p>
            <a:endParaRPr lang="en-US" altLang="ja-JP" dirty="0"/>
          </a:p>
          <a:p>
            <a:r>
              <a:rPr lang="ja-JP" altLang="en-US"/>
              <a:t>現在</a:t>
            </a:r>
            <a:r>
              <a:rPr lang="ja-JP" altLang="en-US" dirty="0"/>
              <a:t>、</a:t>
            </a:r>
            <a:r>
              <a:rPr lang="en-US" dirty="0"/>
              <a:t>Spring Integration</a:t>
            </a:r>
            <a:r>
              <a:rPr lang="ja-JP" altLang="en-US" dirty="0"/>
              <a:t>の開発は主に</a:t>
            </a:r>
            <a:r>
              <a:rPr lang="en-US" altLang="ja-JP" dirty="0"/>
              <a:t>Artem </a:t>
            </a:r>
            <a:r>
              <a:rPr lang="en-US" altLang="ja-JP" dirty="0" err="1"/>
              <a:t>Bilan</a:t>
            </a:r>
            <a:r>
              <a:rPr lang="ja-JP" altLang="en-US" dirty="0"/>
              <a:t>氏と</a:t>
            </a:r>
            <a:r>
              <a:rPr lang="en-US" altLang="ja-JP" dirty="0"/>
              <a:t>Gary Russel</a:t>
            </a:r>
            <a:r>
              <a:rPr lang="ja-JP" altLang="en-US" dirty="0"/>
              <a:t>氏</a:t>
            </a:r>
            <a:r>
              <a:rPr lang="ja-JP" altLang="en-US"/>
              <a:t>の２人をメインに</a:t>
            </a:r>
            <a:r>
              <a:rPr lang="ja" altLang="en-US" dirty="0"/>
              <a:t>行われてい</a:t>
            </a:r>
            <a:r>
              <a:rPr lang="ja-JP" altLang="en-US"/>
              <a:t>ます</a:t>
            </a:r>
            <a:r>
              <a:rPr lang="ja" altLang="en-US" dirty="0"/>
              <a:t>。</a:t>
            </a:r>
            <a:endParaRPr lang="en-US" altLang="ja-JP" dirty="0"/>
          </a:p>
          <a:p>
            <a:endParaRPr lang="en-US" altLang="ja-JP" dirty="0"/>
          </a:p>
          <a:p>
            <a:r>
              <a:rPr lang="ja-JP" altLang="en-US" dirty="0"/>
              <a:t>・　</a:t>
            </a:r>
            <a:r>
              <a:rPr lang="en-US" altLang="ja-JP" dirty="0"/>
              <a:t>Spring Integration</a:t>
            </a:r>
            <a:r>
              <a:rPr lang="ja-JP" altLang="en-US" dirty="0"/>
              <a:t>は</a:t>
            </a:r>
            <a:r>
              <a:rPr lang="en-US" altLang="ja-JP" dirty="0"/>
              <a:t>Mark Fisher</a:t>
            </a:r>
            <a:r>
              <a:rPr lang="ja-JP" altLang="en-US" dirty="0"/>
              <a:t>氏が</a:t>
            </a:r>
            <a:r>
              <a:rPr lang="en-US" altLang="ja-JP" dirty="0"/>
              <a:t>2008</a:t>
            </a:r>
            <a:r>
              <a:rPr lang="ja-JP" altLang="en-US" dirty="0"/>
              <a:t>年</a:t>
            </a:r>
            <a:r>
              <a:rPr lang="ja-JP" altLang="en-US"/>
              <a:t>に始めた</a:t>
            </a:r>
            <a:r>
              <a:rPr lang="ja" altLang="en-US" dirty="0"/>
              <a:t>プロジェクト</a:t>
            </a:r>
            <a:r>
              <a:rPr lang="ja-JP" altLang="en-US"/>
              <a:t>です。</a:t>
            </a:r>
            <a:endParaRPr lang="en-US" altLang="ja-JP" dirty="0"/>
          </a:p>
          <a:p>
            <a:endParaRPr lang="en-US" altLang="ja-JP" dirty="0"/>
          </a:p>
          <a:p>
            <a:r>
              <a:rPr lang="ja-JP" altLang="en-US" dirty="0"/>
              <a:t>・　</a:t>
            </a:r>
            <a:r>
              <a:rPr lang="en-US" altLang="ja-JP" dirty="0"/>
              <a:t>Mark Fisher</a:t>
            </a:r>
            <a:r>
              <a:rPr lang="ja-JP" altLang="en-US" dirty="0"/>
              <a:t>氏が</a:t>
            </a:r>
            <a:r>
              <a:rPr lang="en-US" altLang="ja-JP" dirty="0"/>
              <a:t>Spring Cloud</a:t>
            </a:r>
            <a:r>
              <a:rPr lang="ja-JP" altLang="en-US" dirty="0"/>
              <a:t>へ、</a:t>
            </a:r>
            <a:r>
              <a:rPr lang="en-US" altLang="ja-JP" dirty="0"/>
              <a:t>Spring Integration</a:t>
            </a:r>
            <a:r>
              <a:rPr lang="ja-JP" altLang="en-US" dirty="0"/>
              <a:t>は</a:t>
            </a:r>
            <a:r>
              <a:rPr lang="en-US" altLang="ja" dirty="0"/>
              <a:t>Gary</a:t>
            </a:r>
            <a:r>
              <a:rPr lang="ja-JP" altLang="en-US" dirty="0"/>
              <a:t> </a:t>
            </a:r>
            <a:r>
              <a:rPr lang="en-US" altLang="ja-JP" dirty="0"/>
              <a:t>Russel</a:t>
            </a:r>
            <a:r>
              <a:rPr lang="ja-JP" altLang="en-US"/>
              <a:t>氏が</a:t>
            </a:r>
            <a:r>
              <a:rPr lang="ja" altLang="en-US" dirty="0"/>
              <a:t>引き継ぎます。</a:t>
            </a:r>
            <a:endParaRPr lang="en-US" altLang="ja-JP" dirty="0"/>
          </a:p>
          <a:p>
            <a:r>
              <a:rPr lang="ja-JP" altLang="en-US" dirty="0"/>
              <a:t>　　</a:t>
            </a:r>
            <a:endParaRPr lang="en-US" altLang="ja-JP" dirty="0"/>
          </a:p>
          <a:p>
            <a:r>
              <a:rPr lang="ja-JP" altLang="en-US" dirty="0"/>
              <a:t>　　</a:t>
            </a:r>
            <a:r>
              <a:rPr lang="en-US" altLang="ja-JP" dirty="0"/>
              <a:t>50km</a:t>
            </a:r>
            <a:r>
              <a:rPr lang="ja-JP" altLang="en-US" dirty="0"/>
              <a:t>離れた場所の施設に車で</a:t>
            </a:r>
            <a:r>
              <a:rPr lang="ja" altLang="en-US" dirty="0"/>
              <a:t>テープメディア</a:t>
            </a:r>
            <a:r>
              <a:rPr lang="ja-JP" altLang="en-US" dirty="0"/>
              <a:t>を運んだのが彼が最初に仕事でやった、</a:t>
            </a:r>
            <a:r>
              <a:rPr lang="en-US" altLang="ja-JP" dirty="0"/>
              <a:t>”File Transfer”</a:t>
            </a:r>
            <a:r>
              <a:rPr lang="ja" altLang="en-US" dirty="0"/>
              <a:t>だったそう</a:t>
            </a:r>
            <a:r>
              <a:rPr lang="ja-JP" altLang="en-US" dirty="0"/>
              <a:t>です。</a:t>
            </a:r>
            <a:endParaRPr lang="en-US" altLang="ja-JP" dirty="0"/>
          </a:p>
          <a:p>
            <a:r>
              <a:rPr lang="ja-JP" altLang="en-US" dirty="0"/>
              <a:t>　　</a:t>
            </a:r>
            <a:endParaRPr lang="en-US" altLang="ja-JP" dirty="0"/>
          </a:p>
          <a:p>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dirty="0"/>
              <a:t>・</a:t>
            </a:r>
            <a:r>
              <a:rPr lang="ja-JP" altLang="en-US" dirty="0"/>
              <a:t>　</a:t>
            </a:r>
            <a:r>
              <a:rPr lang="en-US" altLang="ja" dirty="0"/>
              <a:t>Gary</a:t>
            </a:r>
            <a:r>
              <a:rPr lang="ja-JP" altLang="en-US" dirty="0"/>
              <a:t> </a:t>
            </a:r>
            <a:r>
              <a:rPr lang="en-US" altLang="ja-JP" dirty="0"/>
              <a:t>Russel</a:t>
            </a:r>
            <a:r>
              <a:rPr lang="ja-JP" altLang="en-US" dirty="0"/>
              <a:t>氏は</a:t>
            </a:r>
            <a:r>
              <a:rPr lang="en-US" altLang="ja-JP" dirty="0"/>
              <a:t>Spring Kafka</a:t>
            </a:r>
            <a:r>
              <a:rPr lang="ja-JP" altLang="en-US" dirty="0"/>
              <a:t>と</a:t>
            </a:r>
            <a:r>
              <a:rPr lang="en-US" altLang="ja-JP" dirty="0"/>
              <a:t>Spring AMQP</a:t>
            </a:r>
            <a:r>
              <a:rPr lang="ja-JP" altLang="en-US" dirty="0"/>
              <a:t>の</a:t>
            </a:r>
            <a:r>
              <a:rPr lang="en-US" altLang="ja-JP" dirty="0"/>
              <a:t>Project Lead</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dirty="0"/>
              <a:t>Spring AMQP</a:t>
            </a:r>
            <a:r>
              <a:rPr lang="ja-JP" altLang="en-US" dirty="0"/>
              <a:t>は</a:t>
            </a:r>
            <a:r>
              <a:rPr lang="en-US" altLang="ja-JP" sz="1200" b="0" i="0" kern="1200" dirty="0" err="1">
                <a:solidFill>
                  <a:schemeClr val="tx1"/>
                </a:solidFill>
                <a:effectLst/>
                <a:latin typeface="+mn-lt"/>
                <a:ea typeface="+mn-ea"/>
                <a:cs typeface="+mn-cs"/>
              </a:rPr>
              <a:t>RabbitMQ</a:t>
            </a:r>
            <a:r>
              <a:rPr lang="ja-JP" altLang="en-US" sz="1200" b="0" i="0" kern="1200" dirty="0">
                <a:solidFill>
                  <a:schemeClr val="tx1"/>
                </a:solidFill>
                <a:effectLst/>
                <a:latin typeface="+mn-lt"/>
                <a:ea typeface="+mn-ea"/>
                <a:cs typeface="+mn-cs"/>
              </a:rPr>
              <a:t>を</a:t>
            </a:r>
            <a:r>
              <a:rPr lang="en-US" altLang="ja-JP" sz="1200" b="0" i="0" kern="1200" dirty="0">
                <a:solidFill>
                  <a:schemeClr val="tx1"/>
                </a:solidFill>
                <a:effectLst/>
                <a:latin typeface="+mn-lt"/>
                <a:ea typeface="+mn-ea"/>
                <a:cs typeface="+mn-cs"/>
              </a:rPr>
              <a:t>Spring</a:t>
            </a:r>
            <a:r>
              <a:rPr lang="ja-JP" altLang="en-US" sz="1200" b="0" i="0" kern="1200" dirty="0">
                <a:solidFill>
                  <a:schemeClr val="tx1"/>
                </a:solidFill>
                <a:effectLst/>
                <a:latin typeface="+mn-lt"/>
                <a:ea typeface="+mn-ea"/>
                <a:cs typeface="+mn-cs"/>
              </a:rPr>
              <a:t>で使うためのプロジェクト</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    </a:t>
            </a:r>
            <a:r>
              <a:rPr lang="ja-JP" altLang="en-US" sz="1200" b="0" i="0" kern="1200">
                <a:solidFill>
                  <a:schemeClr val="tx1"/>
                </a:solidFill>
                <a:effectLst/>
                <a:latin typeface="+mn-lt"/>
                <a:ea typeface="+mn-ea"/>
                <a:cs typeface="+mn-cs"/>
              </a:rPr>
              <a:t>    </a:t>
            </a:r>
            <a:r>
              <a:rPr lang="en-US" altLang="ja-JP" sz="1200" b="0" i="0" kern="1200" dirty="0">
                <a:solidFill>
                  <a:schemeClr val="tx1"/>
                </a:solidFill>
                <a:effectLst/>
                <a:latin typeface="+mn-lt"/>
                <a:ea typeface="+mn-ea"/>
                <a:cs typeface="+mn-cs"/>
              </a:rPr>
              <a:t>Spring Kafka</a:t>
            </a:r>
            <a:r>
              <a:rPr lang="ja-JP" altLang="en-US" sz="1200" b="0" i="0" kern="1200" dirty="0">
                <a:solidFill>
                  <a:schemeClr val="tx1"/>
                </a:solidFill>
                <a:effectLst/>
                <a:latin typeface="+mn-lt"/>
                <a:ea typeface="+mn-ea"/>
                <a:cs typeface="+mn-cs"/>
              </a:rPr>
              <a:t>は</a:t>
            </a:r>
            <a:r>
              <a:rPr lang="en-US" altLang="ja-JP" sz="1200" b="0" i="0" kern="1200" dirty="0">
                <a:solidFill>
                  <a:schemeClr val="tx1"/>
                </a:solidFill>
                <a:effectLst/>
                <a:latin typeface="+mn-lt"/>
                <a:ea typeface="+mn-ea"/>
                <a:cs typeface="+mn-cs"/>
              </a:rPr>
              <a:t>Apache</a:t>
            </a:r>
            <a:r>
              <a:rPr lang="en-US" altLang="ja-JP" sz="1200" b="0" i="0" kern="1200" baseline="0" dirty="0">
                <a:solidFill>
                  <a:schemeClr val="tx1"/>
                </a:solidFill>
                <a:effectLst/>
                <a:latin typeface="+mn-lt"/>
                <a:ea typeface="+mn-ea"/>
                <a:cs typeface="+mn-cs"/>
              </a:rPr>
              <a:t> Kafka</a:t>
            </a:r>
            <a:r>
              <a:rPr lang="ja-JP" altLang="en-US" sz="1200" b="0" i="0" kern="1200" baseline="0" dirty="0">
                <a:solidFill>
                  <a:schemeClr val="tx1"/>
                </a:solidFill>
                <a:effectLst/>
                <a:latin typeface="+mn-lt"/>
                <a:ea typeface="+mn-ea"/>
                <a:cs typeface="+mn-cs"/>
              </a:rPr>
              <a:t>を</a:t>
            </a:r>
            <a:r>
              <a:rPr lang="en-US" altLang="ja-JP" sz="1200" b="0" i="0" kern="1200" baseline="0" dirty="0">
                <a:solidFill>
                  <a:schemeClr val="tx1"/>
                </a:solidFill>
                <a:effectLst/>
                <a:latin typeface="+mn-lt"/>
                <a:ea typeface="+mn-ea"/>
                <a:cs typeface="+mn-cs"/>
              </a:rPr>
              <a:t>Spring</a:t>
            </a:r>
            <a:r>
              <a:rPr lang="ja-JP" altLang="en-US" sz="1200" b="0" i="0" kern="1200" baseline="0" dirty="0">
                <a:solidFill>
                  <a:schemeClr val="tx1"/>
                </a:solidFill>
                <a:effectLst/>
                <a:latin typeface="+mn-lt"/>
                <a:ea typeface="+mn-ea"/>
                <a:cs typeface="+mn-cs"/>
              </a:rPr>
              <a:t>で使うためのプロジェクト</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a:t>
            </a:r>
            <a:r>
              <a:rPr lang="ja-JP" altLang="en-US" dirty="0"/>
              <a:t>　</a:t>
            </a:r>
            <a:r>
              <a:rPr lang="en-US" altLang="ja-JP" dirty="0"/>
              <a:t>Kafka</a:t>
            </a:r>
            <a:r>
              <a:rPr lang="ja-JP" altLang="en-US" dirty="0"/>
              <a:t>と</a:t>
            </a:r>
            <a:r>
              <a:rPr lang="en-US" altLang="ja-JP" dirty="0"/>
              <a:t>RabbitMQ</a:t>
            </a:r>
            <a:r>
              <a:rPr lang="ja-JP" altLang="en-US" dirty="0"/>
              <a:t>でどちらが好みか聞いてみました。</a:t>
            </a:r>
            <a:endParaRPr lang="en-US" altLang="ja" dirty="0"/>
          </a:p>
          <a:p>
            <a:endParaRPr lang="en-US" altLang="ja-JP" dirty="0"/>
          </a:p>
          <a:p>
            <a:r>
              <a:rPr lang="en-US" sz="1200" b="0" i="0" kern="1200" dirty="0">
                <a:solidFill>
                  <a:schemeClr val="tx1"/>
                </a:solidFill>
                <a:effectLst/>
                <a:latin typeface="+mn-lt"/>
                <a:ea typeface="+mn-ea"/>
                <a:cs typeface="+mn-cs"/>
              </a:rPr>
              <a:t>I have no preference; they are not equivalent. Kafka will generally outperform RabbitMQ if you are just using simple messaging, but RabbitMQ has very rich routing functionality.</a:t>
            </a:r>
          </a:p>
          <a:p>
            <a:r>
              <a:rPr lang="en-US" sz="1200" b="0" i="0" kern="1200" dirty="0">
                <a:solidFill>
                  <a:schemeClr val="tx1"/>
                </a:solidFill>
                <a:effectLst/>
                <a:latin typeface="+mn-lt"/>
                <a:ea typeface="+mn-ea"/>
                <a:cs typeface="+mn-cs"/>
              </a:rPr>
              <a:t>It's really not fair to compare them because each has its merits and you need to pick the one that best suits the use case.</a:t>
            </a:r>
          </a:p>
          <a:p>
            <a:endParaRPr lang="en-US" altLang="ja-JP" dirty="0"/>
          </a:p>
          <a:p>
            <a:r>
              <a:rPr lang="ja-JP" altLang="en-US" dirty="0"/>
              <a:t>　「</a:t>
            </a:r>
            <a:r>
              <a:rPr lang="ja" altLang="en-US" dirty="0"/>
              <a:t>スループット</a:t>
            </a:r>
            <a:r>
              <a:rPr lang="ja-JP" altLang="en-US" dirty="0"/>
              <a:t>では、</a:t>
            </a:r>
            <a:r>
              <a:rPr lang="en-US" altLang="ja-JP" dirty="0"/>
              <a:t>Kafka</a:t>
            </a:r>
            <a:r>
              <a:rPr lang="ja-JP" altLang="en-US" dirty="0"/>
              <a:t>が</a:t>
            </a:r>
            <a:r>
              <a:rPr lang="en-US" altLang="ja-JP" dirty="0"/>
              <a:t>RabbitMQ</a:t>
            </a:r>
            <a:r>
              <a:rPr lang="ja-JP" altLang="en-US" dirty="0"/>
              <a:t>を圧倒的に上回るが、</a:t>
            </a:r>
            <a:r>
              <a:rPr lang="en-US" altLang="ja-JP" dirty="0"/>
              <a:t>RabbitMQ</a:t>
            </a:r>
            <a:r>
              <a:rPr lang="ja-JP" altLang="en-US"/>
              <a:t>には、</a:t>
            </a:r>
            <a:r>
              <a:rPr lang="en-US" altLang="ja-JP" dirty="0"/>
              <a:t>Kafka</a:t>
            </a:r>
            <a:r>
              <a:rPr lang="ja-JP" altLang="en-US"/>
              <a:t>にない</a:t>
            </a:r>
            <a:r>
              <a:rPr lang="ja" altLang="en-US" dirty="0"/>
              <a:t>メッセージのルーティングの機能があ</a:t>
            </a:r>
            <a:r>
              <a:rPr lang="ja-JP" altLang="en-US" dirty="0"/>
              <a:t>る。</a:t>
            </a:r>
            <a:endParaRPr lang="en-US" altLang="ja-JP" dirty="0"/>
          </a:p>
          <a:p>
            <a:r>
              <a:rPr lang="ja-JP" altLang="en-US" dirty="0"/>
              <a:t>　　比べるのは</a:t>
            </a:r>
            <a:r>
              <a:rPr lang="ja" altLang="en-US" dirty="0"/>
              <a:t>フェアではない。</a:t>
            </a:r>
            <a:r>
              <a:rPr lang="ja-JP" altLang="en-US" dirty="0"/>
              <a:t>」（なかなか、紳士的な回答です。私なら、そりゃ</a:t>
            </a:r>
            <a:r>
              <a:rPr lang="en-US" altLang="ja-JP" dirty="0"/>
              <a:t>Kafka</a:t>
            </a:r>
            <a:r>
              <a:rPr lang="ja-JP" altLang="en-US" dirty="0"/>
              <a:t>でしょ！と回答してしまうかもしれません）</a:t>
            </a:r>
            <a:endParaRPr lang="en-US" altLang="ja-JP" dirty="0"/>
          </a:p>
          <a:p>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26</a:t>
            </a:fld>
            <a:endParaRPr lang="en-US"/>
          </a:p>
        </p:txBody>
      </p:sp>
    </p:spTree>
    <p:extLst>
      <p:ext uri="{BB962C8B-B14F-4D97-AF65-F5344CB8AC3E}">
        <p14:creationId xmlns:p14="http://schemas.microsoft.com/office/powerpoint/2010/main" val="1899812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ウクライナから</a:t>
            </a:r>
            <a:r>
              <a:rPr lang="en-US" altLang="ja-JP" dirty="0"/>
              <a:t>Pivotal</a:t>
            </a:r>
            <a:r>
              <a:rPr lang="ja-JP" altLang="en-US" dirty="0"/>
              <a:t>に</a:t>
            </a:r>
            <a:r>
              <a:rPr lang="en-US" altLang="ja-JP" dirty="0"/>
              <a:t>Join</a:t>
            </a:r>
            <a:r>
              <a:rPr lang="ja-JP" altLang="en-US" dirty="0"/>
              <a:t>するために家族で米国へ移住を決意</a:t>
            </a:r>
            <a:r>
              <a:rPr lang="ja" altLang="en-US" dirty="0"/>
              <a:t>したそうです。</a:t>
            </a:r>
            <a:endParaRPr lang="en-US" altLang="ja" dirty="0"/>
          </a:p>
          <a:p>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n-ea"/>
                <a:ea typeface="+mn-ea"/>
              </a:rPr>
              <a:t>ウクライナは</a:t>
            </a:r>
            <a:r>
              <a:rPr lang="ja" altLang="en-US" sz="1200" b="1" i="0" kern="1200" dirty="0">
                <a:solidFill>
                  <a:schemeClr val="tx1"/>
                </a:solidFill>
                <a:effectLst/>
                <a:latin typeface="+mn-ea"/>
                <a:ea typeface="+mn-ea"/>
                <a:cs typeface="+mn-cs"/>
              </a:rPr>
              <a:t>、</a:t>
            </a:r>
            <a:r>
              <a:rPr lang="ja" altLang="en-US" sz="1200" b="0" i="0" kern="1200" dirty="0">
                <a:solidFill>
                  <a:schemeClr val="tx1"/>
                </a:solidFill>
                <a:effectLst/>
                <a:latin typeface="+mn-ea"/>
                <a:ea typeface="+mn-ea"/>
                <a:cs typeface="+mn-cs"/>
              </a:rPr>
              <a:t>中東欧のテックハブ</a:t>
            </a:r>
            <a:r>
              <a:rPr lang="ja-JP" altLang="en-US" sz="1200" b="0" i="0" kern="1200">
                <a:solidFill>
                  <a:schemeClr val="tx1"/>
                </a:solidFill>
                <a:effectLst/>
                <a:latin typeface="+mn-ea"/>
                <a:ea typeface="+mn-ea"/>
                <a:cs typeface="+mn-cs"/>
              </a:rPr>
              <a:t>とも</a:t>
            </a:r>
            <a:r>
              <a:rPr lang="ja" altLang="en-US" sz="1200" b="0" i="0" kern="1200" dirty="0">
                <a:solidFill>
                  <a:schemeClr val="tx1"/>
                </a:solidFill>
                <a:effectLst/>
                <a:latin typeface="+mn-ea"/>
                <a:ea typeface="+mn-ea"/>
                <a:cs typeface="+mn-cs"/>
              </a:rPr>
              <a:t>言われていて、</a:t>
            </a:r>
            <a:r>
              <a:rPr lang="ja-JP" altLang="en-US" sz="1200" b="0" i="0" kern="1200">
                <a:solidFill>
                  <a:schemeClr val="tx1"/>
                </a:solidFill>
                <a:effectLst/>
                <a:latin typeface="+mn-ea"/>
                <a:ea typeface="+mn-ea"/>
                <a:cs typeface="+mn-cs"/>
              </a:rPr>
              <a:t>優秀</a:t>
            </a:r>
            <a:r>
              <a:rPr lang="ja-JP" altLang="en-US" sz="1200" b="0" i="0" kern="1200" dirty="0">
                <a:solidFill>
                  <a:schemeClr val="tx1"/>
                </a:solidFill>
                <a:effectLst/>
                <a:latin typeface="+mn-ea"/>
                <a:ea typeface="+mn-ea"/>
                <a:cs typeface="+mn-cs"/>
              </a:rPr>
              <a:t>な</a:t>
            </a:r>
            <a:r>
              <a:rPr lang="en-US" altLang="ja" sz="1200" b="0" i="0" kern="1200" dirty="0">
                <a:solidFill>
                  <a:schemeClr val="tx1"/>
                </a:solidFill>
                <a:effectLst/>
                <a:latin typeface="+mn-ea"/>
                <a:ea typeface="+mn-ea"/>
                <a:cs typeface="+mn-cs"/>
              </a:rPr>
              <a:t>IT</a:t>
            </a:r>
            <a:r>
              <a:rPr lang="ja" altLang="en-US" sz="1200" b="0" i="0" kern="1200" dirty="0">
                <a:solidFill>
                  <a:schemeClr val="tx1"/>
                </a:solidFill>
                <a:effectLst/>
                <a:latin typeface="+mn-ea"/>
                <a:ea typeface="+mn-ea"/>
                <a:cs typeface="+mn-cs"/>
              </a:rPr>
              <a:t>エンジニアが多く輩出されて</a:t>
            </a:r>
            <a:r>
              <a:rPr lang="ja-JP" altLang="en-US" sz="1200" b="0" i="0" kern="1200" dirty="0">
                <a:solidFill>
                  <a:schemeClr val="tx1"/>
                </a:solidFill>
                <a:effectLst/>
                <a:latin typeface="+mn-ea"/>
                <a:ea typeface="+mn-ea"/>
                <a:cs typeface="+mn-cs"/>
              </a:rPr>
              <a:t>いる国です。</a:t>
            </a:r>
            <a:endParaRPr lang="ja" altLang="en-US" sz="1200" b="1" i="0" kern="1200" dirty="0">
              <a:solidFill>
                <a:schemeClr val="tx1"/>
              </a:solidFill>
              <a:effectLst/>
              <a:latin typeface="+mn-ea"/>
              <a:ea typeface="+mn-ea"/>
              <a:cs typeface="+mn-cs"/>
            </a:endParaRPr>
          </a:p>
          <a:p>
            <a:endParaRPr lang="en-US" dirty="0"/>
          </a:p>
          <a:p>
            <a:r>
              <a:rPr lang="en-US" dirty="0"/>
              <a:t>Artem</a:t>
            </a:r>
            <a:r>
              <a:rPr lang="ja-JP" altLang="en-US" dirty="0"/>
              <a:t> </a:t>
            </a:r>
            <a:r>
              <a:rPr lang="en-US" altLang="ja-JP" dirty="0" err="1"/>
              <a:t>Bilan</a:t>
            </a:r>
            <a:r>
              <a:rPr lang="ja-JP" altLang="en-US" dirty="0"/>
              <a:t>氏が</a:t>
            </a:r>
            <a:r>
              <a:rPr lang="en-US" altLang="ja-JP" dirty="0"/>
              <a:t>Spring Integration Java DSL</a:t>
            </a:r>
            <a:r>
              <a:rPr lang="ja-JP" altLang="en-US" dirty="0"/>
              <a:t>を考案</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　現在、</a:t>
            </a:r>
            <a:r>
              <a:rPr lang="en-US" altLang="ja-JP" dirty="0"/>
              <a:t>Spring Integration</a:t>
            </a:r>
            <a:r>
              <a:rPr lang="ja-JP" altLang="en-US" dirty="0"/>
              <a:t>の</a:t>
            </a:r>
            <a:r>
              <a:rPr lang="en-US" altLang="ja-JP" dirty="0"/>
              <a:t>Project Lead</a:t>
            </a:r>
          </a:p>
          <a:p>
            <a:endParaRPr lang="en-US" altLang="ja-JP" dirty="0"/>
          </a:p>
          <a:p>
            <a:r>
              <a:rPr lang="ja-JP" altLang="en-US" dirty="0"/>
              <a:t>　・　それまでは、</a:t>
            </a:r>
            <a:r>
              <a:rPr lang="en-US" altLang="ja-JP" dirty="0"/>
              <a:t>XML</a:t>
            </a:r>
            <a:r>
              <a:rPr lang="ja-JP" altLang="en-US" dirty="0"/>
              <a:t>や</a:t>
            </a:r>
            <a:r>
              <a:rPr lang="en-US" altLang="ja-JP" dirty="0"/>
              <a:t>Java </a:t>
            </a:r>
            <a:r>
              <a:rPr lang="en-US" altLang="ja-JP" dirty="0" err="1"/>
              <a:t>Config</a:t>
            </a:r>
            <a:r>
              <a:rPr lang="ja-JP" altLang="en-US" dirty="0"/>
              <a:t>で</a:t>
            </a:r>
            <a:r>
              <a:rPr lang="ja" altLang="en-US" dirty="0"/>
              <a:t>メッセージング</a:t>
            </a:r>
            <a:r>
              <a:rPr lang="ja-JP" altLang="en-US" dirty="0"/>
              <a:t>のフローを実装していました。</a:t>
            </a:r>
            <a:endParaRPr lang="en-US" altLang="ja-JP" dirty="0"/>
          </a:p>
          <a:p>
            <a:r>
              <a:rPr lang="en-US" altLang="ja-JP" baseline="0" dirty="0"/>
              <a:t>     </a:t>
            </a:r>
            <a:r>
              <a:rPr lang="ja-JP" altLang="en-US" baseline="0"/>
              <a:t>      </a:t>
            </a:r>
            <a:r>
              <a:rPr lang="en-US" altLang="ja-JP" baseline="0" dirty="0"/>
              <a:t>Java DSL</a:t>
            </a:r>
            <a:r>
              <a:rPr lang="ja-JP" altLang="en-US" baseline="0" dirty="0"/>
              <a:t>を使うことで、</a:t>
            </a:r>
            <a:r>
              <a:rPr lang="en-US" altLang="ja-JP" dirty="0"/>
              <a:t>XML</a:t>
            </a:r>
            <a:r>
              <a:rPr lang="ja-JP" altLang="en-US" dirty="0"/>
              <a:t>や</a:t>
            </a:r>
            <a:r>
              <a:rPr lang="en-US" altLang="ja-JP" dirty="0"/>
              <a:t>Java Config</a:t>
            </a:r>
            <a:r>
              <a:rPr lang="ja-JP" altLang="en-US" dirty="0"/>
              <a:t>しかなかった頃</a:t>
            </a:r>
            <a:r>
              <a:rPr lang="ja" altLang="en-US" dirty="0"/>
              <a:t>と比べて</a:t>
            </a:r>
            <a:r>
              <a:rPr lang="en-US" altLang="ja" dirty="0"/>
              <a:t>Spring Integration</a:t>
            </a:r>
            <a:r>
              <a:rPr lang="ja-JP" altLang="en-US" dirty="0"/>
              <a:t>のメッセージフローを直感的に実装できるようになりました。</a:t>
            </a:r>
            <a:endParaRPr lang="en-US" altLang="ja-JP" dirty="0"/>
          </a:p>
          <a:p>
            <a:endParaRPr lang="en-US" altLang="ja-JP" dirty="0"/>
          </a:p>
          <a:p>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27</a:t>
            </a:fld>
            <a:endParaRPr lang="en-US"/>
          </a:p>
        </p:txBody>
      </p:sp>
    </p:spTree>
    <p:extLst>
      <p:ext uri="{BB962C8B-B14F-4D97-AF65-F5344CB8AC3E}">
        <p14:creationId xmlns:p14="http://schemas.microsoft.com/office/powerpoint/2010/main" val="2425353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b="0" i="0" kern="1200" dirty="0">
                <a:solidFill>
                  <a:schemeClr val="tx1"/>
                </a:solidFill>
                <a:effectLst/>
                <a:latin typeface="+mn-lt"/>
                <a:ea typeface="+mn-ea"/>
                <a:cs typeface="+mn-cs"/>
              </a:rPr>
              <a:t>Reactive</a:t>
            </a:r>
            <a:r>
              <a:rPr lang="en-US" altLang="ja-JP" sz="1200" b="0" i="0" kern="1200" baseline="0" dirty="0">
                <a:solidFill>
                  <a:schemeClr val="tx1"/>
                </a:solidFill>
                <a:effectLst/>
                <a:latin typeface="+mn-lt"/>
                <a:ea typeface="+mn-ea"/>
                <a:cs typeface="+mn-cs"/>
              </a:rPr>
              <a:t> Streams</a:t>
            </a:r>
            <a:r>
              <a:rPr lang="ja-JP" altLang="en-US" sz="1200" b="0" i="0" kern="1200" baseline="0">
                <a:solidFill>
                  <a:schemeClr val="tx1"/>
                </a:solidFill>
                <a:effectLst/>
                <a:latin typeface="+mn-lt"/>
                <a:ea typeface="+mn-ea"/>
                <a:cs typeface="+mn-cs"/>
              </a:rPr>
              <a:t>を</a:t>
            </a:r>
            <a:r>
              <a:rPr lang="ja" altLang="en-US" sz="1200" b="0" i="0" kern="1200" baseline="0" dirty="0">
                <a:solidFill>
                  <a:schemeClr val="tx1"/>
                </a:solidFill>
                <a:effectLst/>
                <a:latin typeface="+mn-lt"/>
                <a:ea typeface="+mn-ea"/>
                <a:cs typeface="+mn-cs"/>
              </a:rPr>
              <a:t>聞いたこ、</a:t>
            </a:r>
            <a:r>
              <a:rPr lang="ja-JP" altLang="en-US" sz="1200" b="0" i="0" kern="1200" baseline="0">
                <a:solidFill>
                  <a:schemeClr val="tx1"/>
                </a:solidFill>
                <a:effectLst/>
                <a:latin typeface="+mn-lt"/>
                <a:ea typeface="+mn-ea"/>
                <a:cs typeface="+mn-cs"/>
              </a:rPr>
              <a:t>使ったことは</a:t>
            </a:r>
            <a:r>
              <a:rPr lang="ja" altLang="en-US" sz="1200" b="0" i="0" kern="1200" baseline="0" dirty="0">
                <a:solidFill>
                  <a:schemeClr val="tx1"/>
                </a:solidFill>
                <a:effectLst/>
                <a:latin typeface="+mn-lt"/>
                <a:ea typeface="+mn-ea"/>
                <a:cs typeface="+mn-cs"/>
              </a:rPr>
              <a:t>ありますか？</a:t>
            </a:r>
            <a:endParaRPr lang="en-US" altLang="ja-JP" sz="1200" b="0" i="0" kern="1200" baseline="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Spring Integration</a:t>
            </a:r>
            <a:r>
              <a:rPr lang="ja-JP" altLang="en-US" sz="1200" b="0" i="0" kern="1200">
                <a:solidFill>
                  <a:schemeClr val="tx1"/>
                </a:solidFill>
                <a:effectLst/>
                <a:latin typeface="+mn-lt"/>
                <a:ea typeface="+mn-ea"/>
                <a:cs typeface="+mn-cs"/>
              </a:rPr>
              <a:t>でも</a:t>
            </a:r>
            <a:r>
              <a:rPr lang="en-US" altLang="ja-JP" sz="1200" b="0" i="0" kern="1200" dirty="0">
                <a:solidFill>
                  <a:schemeClr val="tx1"/>
                </a:solidFill>
                <a:effectLst/>
                <a:latin typeface="+mn-lt"/>
                <a:ea typeface="+mn-ea"/>
                <a:cs typeface="+mn-cs"/>
              </a:rPr>
              <a:t>Reactive Streams </a:t>
            </a:r>
            <a:r>
              <a:rPr lang="ja-JP" altLang="en-US" sz="1200" b="0" i="0" kern="1200">
                <a:solidFill>
                  <a:schemeClr val="tx1"/>
                </a:solidFill>
                <a:effectLst/>
                <a:latin typeface="+mn-lt"/>
                <a:ea typeface="+mn-ea"/>
                <a:cs typeface="+mn-cs"/>
              </a:rPr>
              <a:t>が</a:t>
            </a:r>
            <a:r>
              <a:rPr lang="ja-JP" altLang="en-US" sz="1200" b="0" i="0" kern="1200" dirty="0">
                <a:solidFill>
                  <a:schemeClr val="tx1"/>
                </a:solidFill>
                <a:effectLst/>
                <a:latin typeface="+mn-lt"/>
                <a:ea typeface="+mn-ea"/>
                <a:cs typeface="+mn-cs"/>
              </a:rPr>
              <a:t>使えるよう</a:t>
            </a:r>
            <a:r>
              <a:rPr lang="ja-JP" altLang="en-US" sz="1200" b="0" i="0" kern="1200">
                <a:solidFill>
                  <a:schemeClr val="tx1"/>
                </a:solidFill>
                <a:effectLst/>
                <a:latin typeface="+mn-lt"/>
                <a:ea typeface="+mn-ea"/>
                <a:cs typeface="+mn-cs"/>
              </a:rPr>
              <a:t>になりました。動画を</a:t>
            </a:r>
            <a:r>
              <a:rPr lang="ja" altLang="en-US" sz="1200" b="0" i="0" kern="1200" dirty="0">
                <a:solidFill>
                  <a:schemeClr val="tx1"/>
                </a:solidFill>
                <a:effectLst/>
                <a:latin typeface="+mn-lt"/>
                <a:ea typeface="+mn-ea"/>
                <a:cs typeface="+mn-cs"/>
              </a:rPr>
              <a:t>用意したので</a:t>
            </a:r>
            <a:r>
              <a:rPr lang="ja-JP" altLang="en-US" sz="1200" b="0" i="0" kern="1200">
                <a:solidFill>
                  <a:schemeClr val="tx1"/>
                </a:solidFill>
                <a:effectLst/>
                <a:latin typeface="+mn-lt"/>
                <a:ea typeface="+mn-ea"/>
                <a:cs typeface="+mn-cs"/>
              </a:rPr>
              <a:t>ご覧ください。</a:t>
            </a:r>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baseline="0" dirty="0">
                <a:solidFill>
                  <a:schemeClr val="tx1"/>
                </a:solidFill>
                <a:effectLst/>
                <a:latin typeface="+mn-lt"/>
                <a:ea typeface="+mn-ea"/>
                <a:cs typeface="+mn-cs"/>
              </a:rPr>
              <a:t>【</a:t>
            </a:r>
            <a:r>
              <a:rPr lang="ja-JP" altLang="en-US" sz="1200" b="0" i="0" kern="1200" baseline="0" dirty="0">
                <a:solidFill>
                  <a:schemeClr val="tx1"/>
                </a:solidFill>
                <a:effectLst/>
                <a:latin typeface="+mn-lt"/>
                <a:ea typeface="+mn-ea"/>
                <a:cs typeface="+mn-cs"/>
              </a:rPr>
              <a:t>動画再生</a:t>
            </a:r>
            <a:r>
              <a:rPr lang="en-US" altLang="ja-JP" sz="1200" b="0" i="0" kern="1200" baseline="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Spring Integration</a:t>
            </a:r>
            <a:r>
              <a:rPr lang="ja-JP" altLang="en-US" sz="1200" b="0" i="0" kern="1200" dirty="0">
                <a:solidFill>
                  <a:schemeClr val="tx1"/>
                </a:solidFill>
                <a:effectLst/>
                <a:latin typeface="+mn-lt"/>
                <a:ea typeface="+mn-ea"/>
                <a:cs typeface="+mn-cs"/>
              </a:rPr>
              <a:t>はそもそも</a:t>
            </a:r>
            <a:r>
              <a:rPr lang="en-US" altLang="ja-JP" sz="1200" b="0" i="0" kern="1200" dirty="0">
                <a:solidFill>
                  <a:schemeClr val="tx1"/>
                </a:solidFill>
                <a:effectLst/>
                <a:latin typeface="+mn-lt"/>
                <a:ea typeface="+mn-ea"/>
                <a:cs typeface="+mn-cs"/>
              </a:rPr>
              <a:t>Reactive</a:t>
            </a:r>
            <a:r>
              <a:rPr lang="ja-JP" altLang="en-US" sz="1200" b="0" i="0" kern="1200" dirty="0">
                <a:solidFill>
                  <a:schemeClr val="tx1"/>
                </a:solidFill>
                <a:effectLst/>
                <a:latin typeface="+mn-lt"/>
                <a:ea typeface="+mn-ea"/>
                <a:cs typeface="+mn-cs"/>
              </a:rPr>
              <a:t>なので、それに</a:t>
            </a:r>
            <a:r>
              <a:rPr lang="en-US" altLang="ja-JP" sz="1200" b="0" i="0" kern="1200" dirty="0">
                <a:solidFill>
                  <a:schemeClr val="tx1"/>
                </a:solidFill>
                <a:effectLst/>
                <a:latin typeface="+mn-lt"/>
                <a:ea typeface="+mn-ea"/>
                <a:cs typeface="+mn-cs"/>
              </a:rPr>
              <a:t>Reactive Streams</a:t>
            </a:r>
            <a:r>
              <a:rPr lang="ja-JP" altLang="en-US" sz="1200" b="0" i="0" kern="1200">
                <a:solidFill>
                  <a:schemeClr val="tx1"/>
                </a:solidFill>
                <a:effectLst/>
                <a:latin typeface="+mn-lt"/>
                <a:ea typeface="+mn-ea"/>
                <a:cs typeface="+mn-cs"/>
              </a:rPr>
              <a:t>を</a:t>
            </a:r>
            <a:r>
              <a:rPr lang="ja-JP" altLang="en-US" sz="1200" b="0" i="0" kern="1200" dirty="0">
                <a:solidFill>
                  <a:schemeClr val="tx1"/>
                </a:solidFill>
                <a:effectLst/>
                <a:latin typeface="+mn-lt"/>
                <a:ea typeface="+mn-ea"/>
                <a:cs typeface="+mn-cs"/>
              </a:rPr>
              <a:t>導入するというのは</a:t>
            </a:r>
            <a:r>
              <a:rPr lang="ja" altLang="en-US" sz="1200" b="0" i="0" kern="1200" dirty="0">
                <a:solidFill>
                  <a:schemeClr val="tx1"/>
                </a:solidFill>
                <a:effectLst/>
                <a:latin typeface="+mn-lt"/>
                <a:ea typeface="+mn-ea"/>
                <a:cs typeface="+mn-cs"/>
              </a:rPr>
              <a:t>どういうことだったのか？</a:t>
            </a:r>
            <a:endParaRPr lang="en-US" altLang="ja" sz="1200" b="0" i="0" kern="1200" dirty="0">
              <a:solidFill>
                <a:schemeClr val="tx1"/>
              </a:solidFill>
              <a:effectLst/>
              <a:latin typeface="+mn-lt"/>
              <a:ea typeface="+mn-ea"/>
              <a:cs typeface="+mn-cs"/>
            </a:endParaRPr>
          </a:p>
          <a:p>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Spring Integration</a:t>
            </a:r>
            <a:r>
              <a:rPr lang="ja-JP" altLang="en-US" sz="1200" b="0" i="0" kern="1200">
                <a:solidFill>
                  <a:schemeClr val="tx1"/>
                </a:solidFill>
                <a:effectLst/>
                <a:latin typeface="+mn-lt"/>
                <a:ea typeface="+mn-ea"/>
                <a:cs typeface="+mn-cs"/>
              </a:rPr>
              <a:t>は、そもそも</a:t>
            </a:r>
            <a:r>
              <a:rPr lang="en-US" altLang="ja-JP" sz="1200" b="0" i="0" kern="1200" dirty="0">
                <a:solidFill>
                  <a:schemeClr val="tx1"/>
                </a:solidFill>
                <a:effectLst/>
                <a:latin typeface="+mn-lt"/>
                <a:ea typeface="+mn-ea"/>
                <a:cs typeface="+mn-cs"/>
              </a:rPr>
              <a:t>Reactive</a:t>
            </a:r>
            <a:r>
              <a:rPr lang="ja-JP" altLang="en-US" sz="1200" b="0" i="0" kern="1200">
                <a:solidFill>
                  <a:schemeClr val="tx1"/>
                </a:solidFill>
                <a:effectLst/>
                <a:latin typeface="+mn-lt"/>
                <a:ea typeface="+mn-ea"/>
                <a:cs typeface="+mn-cs"/>
              </a:rPr>
              <a:t>なのに、それに</a:t>
            </a:r>
            <a:r>
              <a:rPr lang="en-US" altLang="ja-JP" sz="1200" b="0" i="0" kern="1200" dirty="0">
                <a:solidFill>
                  <a:schemeClr val="tx1"/>
                </a:solidFill>
                <a:effectLst/>
                <a:latin typeface="+mn-lt"/>
                <a:ea typeface="+mn-ea"/>
                <a:cs typeface="+mn-cs"/>
              </a:rPr>
              <a:t>Reactive Streams</a:t>
            </a:r>
            <a:r>
              <a:rPr lang="ja-JP" altLang="en-US" sz="1200" b="0" i="0" kern="1200">
                <a:solidFill>
                  <a:schemeClr val="tx1"/>
                </a:solidFill>
                <a:effectLst/>
                <a:latin typeface="+mn-lt"/>
                <a:ea typeface="+mn-ea"/>
                <a:cs typeface="+mn-cs"/>
              </a:rPr>
              <a:t>を</a:t>
            </a:r>
            <a:r>
              <a:rPr lang="ja" altLang="en-US" sz="1200" b="0" i="0" kern="1200" dirty="0">
                <a:solidFill>
                  <a:schemeClr val="tx1"/>
                </a:solidFill>
                <a:effectLst/>
                <a:latin typeface="+mn-lt"/>
                <a:ea typeface="+mn-ea"/>
                <a:cs typeface="+mn-cs"/>
              </a:rPr>
              <a:t>実装するって、どういうことなんでしょうね？</a:t>
            </a:r>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最終的</a:t>
            </a:r>
            <a:r>
              <a:rPr lang="ja-JP" altLang="en-US" sz="1200" b="0" i="0" kern="1200" dirty="0">
                <a:solidFill>
                  <a:schemeClr val="tx1"/>
                </a:solidFill>
                <a:effectLst/>
                <a:latin typeface="+mn-lt"/>
                <a:ea typeface="+mn-ea"/>
                <a:cs typeface="+mn-cs"/>
              </a:rPr>
              <a:t>にどういう結論だったのか、二人に質問してみたところ、その答えを</a:t>
            </a:r>
            <a:r>
              <a:rPr lang="ja-JP" altLang="en-US" sz="1200" b="0" i="0" kern="1200">
                <a:solidFill>
                  <a:schemeClr val="tx1"/>
                </a:solidFill>
                <a:effectLst/>
                <a:latin typeface="+mn-lt"/>
                <a:ea typeface="+mn-ea"/>
                <a:cs typeface="+mn-cs"/>
              </a:rPr>
              <a:t>だすのに２人長い間考えたそう</a:t>
            </a:r>
            <a:r>
              <a:rPr lang="ja-JP" altLang="en-US" sz="1200" b="0" i="0" kern="1200" dirty="0">
                <a:solidFill>
                  <a:schemeClr val="tx1"/>
                </a:solidFill>
                <a:effectLst/>
                <a:latin typeface="+mn-lt"/>
                <a:ea typeface="+mn-ea"/>
                <a:cs typeface="+mn-cs"/>
              </a:rPr>
              <a:t>です。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最終的には、</a:t>
            </a:r>
            <a:r>
              <a:rPr lang="en-US" altLang="ja-JP" sz="1200" b="0" i="0" kern="1200" dirty="0">
                <a:solidFill>
                  <a:schemeClr val="tx1"/>
                </a:solidFill>
                <a:effectLst/>
                <a:latin typeface="+mn-lt"/>
                <a:ea typeface="+mn-ea"/>
                <a:cs typeface="+mn-cs"/>
              </a:rPr>
              <a:t>Spring Integration</a:t>
            </a:r>
            <a:r>
              <a:rPr lang="ja-JP" altLang="en-US" sz="1200" b="0" i="0" kern="1200" dirty="0">
                <a:solidFill>
                  <a:schemeClr val="tx1"/>
                </a:solidFill>
                <a:effectLst/>
                <a:latin typeface="+mn-lt"/>
                <a:ea typeface="+mn-ea"/>
                <a:cs typeface="+mn-cs"/>
              </a:rPr>
              <a:t>と</a:t>
            </a:r>
            <a:r>
              <a:rPr lang="en-US" altLang="ja-JP" sz="1200" b="0" i="0" kern="1200" dirty="0">
                <a:solidFill>
                  <a:schemeClr val="tx1"/>
                </a:solidFill>
                <a:effectLst/>
                <a:latin typeface="+mn-lt"/>
                <a:ea typeface="+mn-ea"/>
                <a:cs typeface="+mn-cs"/>
              </a:rPr>
              <a:t>Reactive</a:t>
            </a:r>
            <a:r>
              <a:rPr lang="ja-JP" altLang="en-US" sz="1200" b="0" i="0" kern="1200" baseline="0" dirty="0">
                <a:solidFill>
                  <a:schemeClr val="tx1"/>
                </a:solidFill>
                <a:effectLst/>
                <a:latin typeface="+mn-lt"/>
                <a:ea typeface="+mn-ea"/>
                <a:cs typeface="+mn-cs"/>
              </a:rPr>
              <a:t> </a:t>
            </a:r>
            <a:r>
              <a:rPr lang="en-US" altLang="ja-JP" sz="1200" b="0" i="0" kern="1200" baseline="0" dirty="0">
                <a:solidFill>
                  <a:schemeClr val="tx1"/>
                </a:solidFill>
                <a:effectLst/>
                <a:latin typeface="+mn-lt"/>
                <a:ea typeface="+mn-ea"/>
                <a:cs typeface="+mn-cs"/>
              </a:rPr>
              <a:t>Stream</a:t>
            </a:r>
            <a:r>
              <a:rPr lang="ja-JP" altLang="en-US" sz="1200" b="0" i="0" kern="1200" baseline="0" dirty="0">
                <a:solidFill>
                  <a:schemeClr val="tx1"/>
                </a:solidFill>
                <a:effectLst/>
                <a:latin typeface="+mn-lt"/>
                <a:ea typeface="+mn-ea"/>
                <a:cs typeface="+mn-cs"/>
              </a:rPr>
              <a:t>をブリッジすることで折り合いをつけたみたいです。</a:t>
            </a:r>
            <a:endParaRPr lang="en-US" altLang="ja-JP"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t>アダプターコンポーネント</a:t>
            </a:r>
            <a:r>
              <a:rPr lang="ja-JP" altLang="en-US" b="0" dirty="0"/>
              <a:t>で</a:t>
            </a:r>
            <a:r>
              <a:rPr lang="en-US" altLang="ja-JP" b="0" dirty="0" err="1"/>
              <a:t>WebFlux</a:t>
            </a:r>
            <a:r>
              <a:rPr lang="ja-JP" altLang="en-US" b="0" dirty="0"/>
              <a:t>が使えるようになっているので、</a:t>
            </a:r>
            <a:r>
              <a:rPr lang="en-US" altLang="ja-JP" b="0" dirty="0" err="1"/>
              <a:t>WebFlux</a:t>
            </a:r>
            <a:r>
              <a:rPr lang="ja-JP" altLang="en-US" b="0" dirty="0"/>
              <a:t>を</a:t>
            </a:r>
            <a:r>
              <a:rPr lang="en-US" altLang="ja-JP" b="0" dirty="0"/>
              <a:t>MVC</a:t>
            </a:r>
            <a:r>
              <a:rPr lang="ja-JP" altLang="en-US" b="0" dirty="0"/>
              <a:t>以外でも使うことができます。</a:t>
            </a:r>
            <a:endParaRPr lang="en-US" altLang="ja-JP" dirty="0"/>
          </a:p>
          <a:p>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Q: I wondered what was the conclusion for the spring integration already being a message flow VS adding reactive capabilities. What are the differences?</a:t>
            </a:r>
          </a:p>
          <a:p>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A: Gary Russel</a:t>
            </a:r>
          </a:p>
          <a:p>
            <a:r>
              <a:rPr lang="en-US" altLang="ja-JP" sz="1200" b="0" i="0" kern="1200" dirty="0">
                <a:solidFill>
                  <a:schemeClr val="tx1"/>
                </a:solidFill>
                <a:effectLst/>
                <a:latin typeface="+mn-lt"/>
                <a:ea typeface="+mn-ea"/>
                <a:cs typeface="+mn-cs"/>
              </a:rPr>
              <a:t>We struggled for a long time with this for exactly the reasons you cite. In the end we really only bridge between the reactive and non-reactive worlds; e.g. with a gateway that returns a </a:t>
            </a:r>
            <a:r>
              <a:rPr lang="en-US" altLang="ja-JP" dirty="0"/>
              <a:t>Mono</a:t>
            </a:r>
            <a:r>
              <a:rPr lang="en-US" altLang="ja-JP" sz="1200" b="0" i="0" kern="1200" dirty="0">
                <a:solidFill>
                  <a:schemeClr val="tx1"/>
                </a:solidFill>
                <a:effectLst/>
                <a:latin typeface="+mn-lt"/>
                <a:ea typeface="+mn-ea"/>
                <a:cs typeface="+mn-cs"/>
              </a:rPr>
              <a:t>. However all standard framework </a:t>
            </a:r>
            <a:r>
              <a:rPr lang="en-US" altLang="ja-JP" dirty="0" err="1"/>
              <a:t>MessageHandler</a:t>
            </a:r>
            <a:r>
              <a:rPr lang="en-US" altLang="ja-JP" sz="1200" b="0" i="0" kern="1200" dirty="0" err="1">
                <a:solidFill>
                  <a:schemeClr val="tx1"/>
                </a:solidFill>
                <a:effectLst/>
                <a:latin typeface="+mn-lt"/>
                <a:ea typeface="+mn-ea"/>
                <a:cs typeface="+mn-cs"/>
              </a:rPr>
              <a:t>s</a:t>
            </a:r>
            <a:r>
              <a:rPr lang="en-US" altLang="ja-JP" sz="1200" b="0" i="0" kern="1200" dirty="0">
                <a:solidFill>
                  <a:schemeClr val="tx1"/>
                </a:solidFill>
                <a:effectLst/>
                <a:latin typeface="+mn-lt"/>
                <a:ea typeface="+mn-ea"/>
                <a:cs typeface="+mn-cs"/>
              </a:rPr>
              <a:t> (those that subclass </a:t>
            </a:r>
            <a:r>
              <a:rPr lang="en-US" altLang="ja-JP" dirty="0" err="1"/>
              <a:t>AbstractMessageHandler</a:t>
            </a:r>
            <a:r>
              <a:rPr lang="en-US" altLang="ja-JP" sz="1200" b="0" i="0" kern="1200" dirty="0">
                <a:solidFill>
                  <a:schemeClr val="tx1"/>
                </a:solidFill>
                <a:effectLst/>
                <a:latin typeface="+mn-lt"/>
                <a:ea typeface="+mn-ea"/>
                <a:cs typeface="+mn-cs"/>
              </a:rPr>
              <a:t>) implement </a:t>
            </a:r>
            <a:r>
              <a:rPr lang="en-US" altLang="ja-JP" dirty="0" err="1"/>
              <a:t>CoreSubscriber</a:t>
            </a:r>
            <a:r>
              <a:rPr lang="en-US" altLang="ja-JP" dirty="0"/>
              <a:t>&lt;Message&lt;?&gt;&gt;</a:t>
            </a:r>
            <a:r>
              <a:rPr lang="en-US" altLang="ja-JP" sz="1200" b="0" i="0" kern="1200" dirty="0">
                <a:solidFill>
                  <a:schemeClr val="tx1"/>
                </a:solidFill>
                <a:effectLst/>
                <a:latin typeface="+mn-lt"/>
                <a:ea typeface="+mn-ea"/>
                <a:cs typeface="+mn-cs"/>
              </a:rPr>
              <a:t> so they can be used that way. We also added the </a:t>
            </a:r>
            <a:r>
              <a:rPr lang="en-US" altLang="ja-JP" sz="1200" b="0" i="0" kern="1200" dirty="0" err="1">
                <a:solidFill>
                  <a:schemeClr val="tx1"/>
                </a:solidFill>
                <a:effectLst/>
                <a:latin typeface="+mn-lt"/>
                <a:ea typeface="+mn-ea"/>
                <a:cs typeface="+mn-cs"/>
              </a:rPr>
              <a:t>WebFlux</a:t>
            </a:r>
            <a:r>
              <a:rPr lang="en-US" altLang="ja-JP" sz="1200" b="0" i="0" kern="1200" dirty="0">
                <a:solidFill>
                  <a:schemeClr val="tx1"/>
                </a:solidFill>
                <a:effectLst/>
                <a:latin typeface="+mn-lt"/>
                <a:ea typeface="+mn-ea"/>
                <a:cs typeface="+mn-cs"/>
              </a:rPr>
              <a:t> adapters.</a:t>
            </a:r>
          </a:p>
          <a:p>
            <a:endParaRPr lang="en-US" altLang="ja-JP" sz="1200" b="0" i="0" kern="1200" dirty="0">
              <a:solidFill>
                <a:schemeClr val="tx1"/>
              </a:solidFill>
              <a:effectLst/>
              <a:latin typeface="+mn-lt"/>
              <a:ea typeface="+mn-ea"/>
              <a:cs typeface="+mn-cs"/>
            </a:endParaRPr>
          </a:p>
          <a:p>
            <a:endParaRPr lang="en-US" altLang="ja-JP" sz="1200" b="0" i="0" kern="1200" dirty="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A: </a:t>
            </a:r>
            <a:r>
              <a:rPr lang="en-US" altLang="ja-JP" sz="1200" b="0" i="0" kern="1200" dirty="0" err="1">
                <a:solidFill>
                  <a:schemeClr val="tx1"/>
                </a:solidFill>
                <a:effectLst/>
                <a:latin typeface="+mn-lt"/>
                <a:ea typeface="+mn-ea"/>
                <a:cs typeface="+mn-cs"/>
              </a:rPr>
              <a:t>Artem</a:t>
            </a:r>
            <a:r>
              <a:rPr lang="en-US" altLang="ja-JP" sz="1200" b="0" i="0" kern="1200" dirty="0">
                <a:solidFill>
                  <a:schemeClr val="tx1"/>
                </a:solidFill>
                <a:effectLst/>
                <a:latin typeface="+mn-lt"/>
                <a:ea typeface="+mn-ea"/>
                <a:cs typeface="+mn-cs"/>
              </a:rPr>
              <a:t> </a:t>
            </a:r>
            <a:r>
              <a:rPr lang="en-US" altLang="ja-JP" sz="1200" b="0" i="0" kern="1200" dirty="0" err="1">
                <a:solidFill>
                  <a:schemeClr val="tx1"/>
                </a:solidFill>
                <a:effectLst/>
                <a:latin typeface="+mn-lt"/>
                <a:ea typeface="+mn-ea"/>
                <a:cs typeface="+mn-cs"/>
              </a:rPr>
              <a:t>Bilan</a:t>
            </a:r>
            <a:endParaRPr lang="en-US" altLang="ja-JP" sz="1200" b="0" i="0" kern="1200" dirty="0">
              <a:solidFill>
                <a:schemeClr val="tx1"/>
              </a:solidFill>
              <a:effectLst/>
              <a:latin typeface="+mn-lt"/>
              <a:ea typeface="+mn-ea"/>
              <a:cs typeface="+mn-cs"/>
            </a:endParaRPr>
          </a:p>
          <a:p>
            <a:r>
              <a:rPr lang="en-US" altLang="ja-JP" dirty="0"/>
              <a:t>We have a </a:t>
            </a:r>
            <a:r>
              <a:rPr lang="en-US" altLang="ja-JP" dirty="0" err="1"/>
              <a:t>FluxMessageChannel</a:t>
            </a:r>
            <a:r>
              <a:rPr lang="en-US" altLang="ja-JP" dirty="0"/>
              <a:t> and </a:t>
            </a:r>
            <a:r>
              <a:rPr lang="en-US" altLang="ja-JP" dirty="0" err="1"/>
              <a:t>ReactiveStreamsConsumer</a:t>
            </a:r>
            <a:r>
              <a:rPr lang="en-US" altLang="ja-JP" dirty="0"/>
              <a:t> to enable reactive behavior at some point of your flow</a:t>
            </a:r>
          </a:p>
          <a:p>
            <a:r>
              <a:rPr lang="en-US" altLang="ja-JP" dirty="0"/>
              <a:t>From big height I would say there is no difference: you still build the flow, but it is initiated by the reactive Subscriber in that case.</a:t>
            </a:r>
          </a:p>
          <a:p>
            <a:r>
              <a:rPr lang="en-US" altLang="ja-JP" dirty="0"/>
              <a:t>There is still need to be done some work for back-pressure propagation when our </a:t>
            </a:r>
            <a:r>
              <a:rPr lang="en-US" altLang="ja-JP" dirty="0" err="1"/>
              <a:t>MessageHandler</a:t>
            </a:r>
            <a:r>
              <a:rPr lang="en-US" altLang="ja-JP" dirty="0"/>
              <a:t> is a reply producer, so we can postpone reactive request until the end of flow signal</a:t>
            </a:r>
          </a:p>
          <a:p>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28</a:t>
            </a:fld>
            <a:endParaRPr lang="en-US"/>
          </a:p>
        </p:txBody>
      </p:sp>
    </p:spTree>
    <p:extLst>
      <p:ext uri="{BB962C8B-B14F-4D97-AF65-F5344CB8AC3E}">
        <p14:creationId xmlns:p14="http://schemas.microsoft.com/office/powerpoint/2010/main" val="3318133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fontAlgn="base"/>
            <a:r>
              <a:rPr lang="ja-JP" altLang="en-US" sz="1200" b="0" i="0" kern="1200">
                <a:solidFill>
                  <a:schemeClr val="tx1"/>
                </a:solidFill>
                <a:effectLst/>
                <a:latin typeface="+mn-lt"/>
                <a:ea typeface="+mn-ea"/>
                <a:cs typeface="+mn-cs"/>
              </a:rPr>
              <a:t>マイクロサービスアーキテクチャというのは、ビジネス機能ごとに独立したサービスを連携させて全体を構成するアーキテクチャのことをいいます。</a:t>
            </a:r>
            <a:endParaRPr lang="en-US" altLang="ja-JP" sz="1200" b="0" i="0" kern="1200" dirty="0">
              <a:solidFill>
                <a:schemeClr val="tx1"/>
              </a:solidFill>
              <a:effectLst/>
              <a:latin typeface="+mn-lt"/>
              <a:ea typeface="+mn-ea"/>
              <a:cs typeface="+mn-cs"/>
            </a:endParaRPr>
          </a:p>
          <a:p>
            <a:pPr fontAlgn="base"/>
            <a:endParaRPr lang="en-US" altLang="ja-JP" sz="1200" b="0" i="0" kern="1200" dirty="0">
              <a:solidFill>
                <a:schemeClr val="tx1"/>
              </a:solidFill>
              <a:effectLst/>
              <a:latin typeface="+mn-lt"/>
              <a:ea typeface="+mn-ea"/>
              <a:cs typeface="+mn-cs"/>
            </a:endParaRPr>
          </a:p>
          <a:p>
            <a:pPr fontAlgn="base"/>
            <a:r>
              <a:rPr lang="ja-JP" altLang="en-US" sz="1200" b="0" i="0" kern="1200">
                <a:solidFill>
                  <a:schemeClr val="tx1"/>
                </a:solidFill>
                <a:effectLst/>
                <a:latin typeface="+mn-lt"/>
                <a:ea typeface="+mn-ea"/>
                <a:cs typeface="+mn-cs"/>
              </a:rPr>
              <a:t>サービスの一つ一つが小さいことで迅速に開発することできます。</a:t>
            </a:r>
            <a:endParaRPr lang="en-US" altLang="ja-JP" sz="1200" b="0" i="0" kern="1200" dirty="0">
              <a:solidFill>
                <a:schemeClr val="tx1"/>
              </a:solidFill>
              <a:effectLst/>
              <a:latin typeface="+mn-lt"/>
              <a:ea typeface="+mn-ea"/>
              <a:cs typeface="+mn-cs"/>
            </a:endParaRPr>
          </a:p>
          <a:p>
            <a:pPr fontAlgn="base"/>
            <a:endParaRPr lang="en-US" altLang="ja-JP" sz="1200" b="0" i="0" kern="1200" baseline="0" dirty="0">
              <a:solidFill>
                <a:schemeClr val="tx1"/>
              </a:solidFill>
              <a:effectLst/>
              <a:latin typeface="+mn-lt"/>
              <a:ea typeface="+mn-ea"/>
              <a:cs typeface="+mn-cs"/>
            </a:endParaRPr>
          </a:p>
          <a:p>
            <a:pPr fontAlgn="base"/>
            <a:r>
              <a:rPr lang="ja-JP" altLang="en-US" sz="1200" b="0" i="0" kern="1200" baseline="0">
                <a:solidFill>
                  <a:schemeClr val="tx1"/>
                </a:solidFill>
                <a:effectLst/>
                <a:latin typeface="+mn-lt"/>
                <a:ea typeface="+mn-ea"/>
                <a:cs typeface="+mn-cs"/>
              </a:rPr>
              <a:t>これまでのスライドで話した</a:t>
            </a:r>
            <a:r>
              <a:rPr lang="en-US" altLang="ja-JP" sz="1200" b="0" i="0" kern="1200" baseline="0" dirty="0">
                <a:solidFill>
                  <a:schemeClr val="tx1"/>
                </a:solidFill>
                <a:effectLst/>
                <a:latin typeface="+mn-lt"/>
                <a:ea typeface="+mn-ea"/>
                <a:cs typeface="+mn-cs"/>
              </a:rPr>
              <a:t>EIP</a:t>
            </a:r>
            <a:r>
              <a:rPr lang="ja-JP" altLang="en-US" sz="1200" b="0" i="0" kern="1200" baseline="0">
                <a:solidFill>
                  <a:schemeClr val="tx1"/>
                </a:solidFill>
                <a:effectLst/>
                <a:latin typeface="+mn-lt"/>
                <a:ea typeface="+mn-ea"/>
                <a:cs typeface="+mn-cs"/>
              </a:rPr>
              <a:t>のパターン・ランゲージの一つ一つが</a:t>
            </a:r>
            <a:r>
              <a:rPr lang="en-US" altLang="ja-JP" sz="1200" b="0" i="0" kern="1200" baseline="0" dirty="0">
                <a:solidFill>
                  <a:schemeClr val="tx1"/>
                </a:solidFill>
                <a:effectLst/>
                <a:latin typeface="+mn-lt"/>
                <a:ea typeface="+mn-ea"/>
                <a:cs typeface="+mn-cs"/>
              </a:rPr>
              <a:t>Spring Boot</a:t>
            </a:r>
            <a:r>
              <a:rPr lang="ja-JP" altLang="en-US" sz="1200" b="0" i="0" kern="1200" baseline="0">
                <a:solidFill>
                  <a:schemeClr val="tx1"/>
                </a:solidFill>
                <a:effectLst/>
                <a:latin typeface="+mn-lt"/>
                <a:ea typeface="+mn-ea"/>
                <a:cs typeface="+mn-cs"/>
              </a:rPr>
              <a:t>のアプリケーションで具現化</a:t>
            </a:r>
            <a:r>
              <a:rPr lang="ja" altLang="en-US" sz="1200" b="0" i="0" kern="1200" baseline="0" dirty="0">
                <a:solidFill>
                  <a:schemeClr val="tx1"/>
                </a:solidFill>
                <a:effectLst/>
                <a:latin typeface="+mn-lt"/>
                <a:ea typeface="+mn-ea"/>
                <a:cs typeface="+mn-cs"/>
              </a:rPr>
              <a:t>され</a:t>
            </a:r>
            <a:r>
              <a:rPr lang="ja-JP" altLang="en-US" sz="1200" b="0" i="0" kern="1200" baseline="0">
                <a:solidFill>
                  <a:schemeClr val="tx1"/>
                </a:solidFill>
                <a:effectLst/>
                <a:latin typeface="+mn-lt"/>
                <a:ea typeface="+mn-ea"/>
                <a:cs typeface="+mn-cs"/>
              </a:rPr>
              <a:t>たものをイメージをしてみてください。</a:t>
            </a:r>
            <a:endParaRPr lang="en-US" altLang="ja-JP" sz="1200" b="0" i="0" kern="1200" baseline="0" dirty="0">
              <a:solidFill>
                <a:schemeClr val="tx1"/>
              </a:solidFill>
              <a:effectLst/>
              <a:latin typeface="+mn-lt"/>
              <a:ea typeface="+mn-ea"/>
              <a:cs typeface="+mn-cs"/>
            </a:endParaRPr>
          </a:p>
          <a:p>
            <a:pPr fontAlgn="base"/>
            <a:endParaRPr lang="en-US" altLang="ja-JP" sz="1200" b="0" i="0" kern="1200" baseline="0" dirty="0">
              <a:solidFill>
                <a:schemeClr val="tx1"/>
              </a:solidFill>
              <a:effectLst/>
              <a:latin typeface="+mn-lt"/>
              <a:ea typeface="+mn-ea"/>
              <a:cs typeface="+mn-cs"/>
            </a:endParaRPr>
          </a:p>
          <a:p>
            <a:pPr fontAlgn="base"/>
            <a:r>
              <a:rPr lang="ja-JP" altLang="en-US" sz="1200" b="0" i="0" kern="1200" baseline="0">
                <a:solidFill>
                  <a:schemeClr val="tx1"/>
                </a:solidFill>
                <a:effectLst/>
                <a:latin typeface="+mn-lt"/>
                <a:ea typeface="+mn-ea"/>
                <a:cs typeface="+mn-cs"/>
              </a:rPr>
              <a:t>パターン・ランゲージには、</a:t>
            </a:r>
            <a:r>
              <a:rPr lang="en-US" altLang="ja-JP" sz="1200" b="0" i="0" kern="1200" baseline="0" dirty="0">
                <a:solidFill>
                  <a:schemeClr val="tx1"/>
                </a:solidFill>
                <a:effectLst/>
                <a:latin typeface="+mn-lt"/>
                <a:ea typeface="+mn-ea"/>
                <a:cs typeface="+mn-cs"/>
              </a:rPr>
              <a:t>Content Enricher</a:t>
            </a:r>
            <a:r>
              <a:rPr lang="ja-JP" altLang="en-US" sz="1200" b="0" i="0" kern="1200" baseline="0">
                <a:solidFill>
                  <a:schemeClr val="tx1"/>
                </a:solidFill>
                <a:effectLst/>
                <a:latin typeface="+mn-lt"/>
                <a:ea typeface="+mn-ea"/>
                <a:cs typeface="+mn-cs"/>
              </a:rPr>
              <a:t>や</a:t>
            </a:r>
            <a:r>
              <a:rPr lang="en-US" altLang="ja-JP" sz="1200" b="0" i="0" kern="1200" baseline="0" dirty="0">
                <a:solidFill>
                  <a:schemeClr val="tx1"/>
                </a:solidFill>
                <a:effectLst/>
                <a:latin typeface="+mn-lt"/>
                <a:ea typeface="+mn-ea"/>
                <a:cs typeface="+mn-cs"/>
              </a:rPr>
              <a:t>Router</a:t>
            </a:r>
            <a:r>
              <a:rPr lang="ja-JP" altLang="en-US" sz="1200" b="0" i="0" kern="1200" baseline="0">
                <a:solidFill>
                  <a:schemeClr val="tx1"/>
                </a:solidFill>
                <a:effectLst/>
                <a:latin typeface="+mn-lt"/>
                <a:ea typeface="+mn-ea"/>
                <a:cs typeface="+mn-cs"/>
              </a:rPr>
              <a:t>それから</a:t>
            </a:r>
            <a:r>
              <a:rPr lang="en-US" altLang="ja-JP" sz="1200" b="0" i="0" kern="1200" baseline="0" dirty="0">
                <a:solidFill>
                  <a:schemeClr val="tx1"/>
                </a:solidFill>
                <a:effectLst/>
                <a:latin typeface="+mn-lt"/>
                <a:ea typeface="+mn-ea"/>
                <a:cs typeface="+mn-cs"/>
              </a:rPr>
              <a:t>Aggregator</a:t>
            </a:r>
            <a:r>
              <a:rPr lang="ja-JP" altLang="en-US" sz="1200" b="0" i="0" kern="1200" baseline="0">
                <a:solidFill>
                  <a:schemeClr val="tx1"/>
                </a:solidFill>
                <a:effectLst/>
                <a:latin typeface="+mn-lt"/>
                <a:ea typeface="+mn-ea"/>
                <a:cs typeface="+mn-cs"/>
              </a:rPr>
              <a:t>といったものがありました。</a:t>
            </a:r>
            <a:endParaRPr lang="en-US" altLang="ja-JP" sz="1200" b="0" i="0" kern="1200" baseline="0" dirty="0">
              <a:solidFill>
                <a:schemeClr val="tx1"/>
              </a:solidFill>
              <a:effectLst/>
              <a:latin typeface="+mn-lt"/>
              <a:ea typeface="+mn-ea"/>
              <a:cs typeface="+mn-cs"/>
            </a:endParaRPr>
          </a:p>
          <a:p>
            <a:pPr fontAlgn="base"/>
            <a:endParaRPr lang="en-US" altLang="ja-JP" sz="1200" b="0" i="0" kern="1200" baseline="0" dirty="0">
              <a:solidFill>
                <a:schemeClr val="tx1"/>
              </a:solidFill>
              <a:effectLst/>
              <a:latin typeface="+mn-lt"/>
              <a:ea typeface="+mn-ea"/>
              <a:cs typeface="+mn-cs"/>
            </a:endParaRPr>
          </a:p>
          <a:p>
            <a:pPr fontAlgn="base"/>
            <a:r>
              <a:rPr lang="ja-JP" altLang="en-US" sz="1200" b="0" i="0" kern="1200" baseline="0">
                <a:solidFill>
                  <a:schemeClr val="tx1"/>
                </a:solidFill>
                <a:effectLst/>
                <a:latin typeface="+mn-lt"/>
                <a:ea typeface="+mn-ea"/>
                <a:cs typeface="+mn-cs"/>
              </a:rPr>
              <a:t>マイクロサービスなので連携する方法が必要ですよね？</a:t>
            </a:r>
            <a:endParaRPr lang="en-US" altLang="ja-JP" sz="1200" b="0" i="0" kern="1200" baseline="0" dirty="0">
              <a:solidFill>
                <a:schemeClr val="tx1"/>
              </a:solidFill>
              <a:effectLst/>
              <a:latin typeface="+mn-lt"/>
              <a:ea typeface="+mn-ea"/>
              <a:cs typeface="+mn-cs"/>
            </a:endParaRPr>
          </a:p>
          <a:p>
            <a:pPr fontAlgn="base"/>
            <a:endParaRPr lang="en-US" altLang="ja-JP" sz="1200" b="0" i="0" kern="1200" baseline="0" dirty="0">
              <a:solidFill>
                <a:schemeClr val="tx1"/>
              </a:solidFill>
              <a:effectLst/>
              <a:latin typeface="+mn-lt"/>
              <a:ea typeface="+mn-ea"/>
              <a:cs typeface="+mn-cs"/>
            </a:endParaRPr>
          </a:p>
          <a:p>
            <a:pPr fontAlgn="base"/>
            <a:r>
              <a:rPr lang="ja-JP" altLang="en-US" sz="1200" b="0" i="0" kern="1200" baseline="0">
                <a:solidFill>
                  <a:schemeClr val="tx1"/>
                </a:solidFill>
                <a:effectLst/>
                <a:latin typeface="+mn-lt"/>
                <a:ea typeface="+mn-ea"/>
                <a:cs typeface="+mn-cs"/>
              </a:rPr>
              <a:t>さて、どうやって繋いだものでしょうか？</a:t>
            </a:r>
            <a:endParaRPr lang="en-US" altLang="ja-JP" sz="1200" b="0" i="0" kern="1200" baseline="0" dirty="0">
              <a:solidFill>
                <a:schemeClr val="tx1"/>
              </a:solidFill>
              <a:effectLst/>
              <a:latin typeface="+mn-lt"/>
              <a:ea typeface="+mn-ea"/>
              <a:cs typeface="+mn-cs"/>
            </a:endParaRPr>
          </a:p>
          <a:p>
            <a:pPr fontAlgn="base"/>
            <a:endParaRPr kumimoji="1" lang="en-US" altLang="ja-JP" sz="1200" b="0" i="0" kern="1200" baseline="0" dirty="0">
              <a:solidFill>
                <a:schemeClr val="tx1"/>
              </a:solidFill>
              <a:effectLst/>
              <a:latin typeface="+mn-lt"/>
              <a:ea typeface="+mn-ea"/>
              <a:cs typeface="+mn-cs"/>
            </a:endParaRPr>
          </a:p>
          <a:p>
            <a:pPr fontAlgn="base"/>
            <a:r>
              <a:rPr kumimoji="1" lang="ja-JP" altLang="en-US" baseline="0"/>
              <a:t>メッセージングによる非同期なアーキテクチャとその外の世界とのインターフェイスになるのは、</a:t>
            </a:r>
            <a:r>
              <a:rPr lang="en-US" altLang="ja-JP" sz="1200" b="1" i="0" kern="1200" dirty="0">
                <a:solidFill>
                  <a:schemeClr val="tx1"/>
                </a:solidFill>
                <a:effectLst/>
                <a:latin typeface="+mn-lt"/>
                <a:ea typeface="+mn-ea"/>
                <a:cs typeface="+mn-cs"/>
              </a:rPr>
              <a:t>Channel Adapter</a:t>
            </a:r>
            <a:r>
              <a:rPr kumimoji="1" lang="ja-JP" altLang="en-US" b="0" baseline="0"/>
              <a:t>でした。</a:t>
            </a:r>
            <a:endParaRPr kumimoji="1" lang="en-US" altLang="ja-JP" b="0" baseline="0" dirty="0"/>
          </a:p>
          <a:p>
            <a:pPr fontAlgn="base"/>
            <a:endParaRPr kumimoji="1" lang="en-US" altLang="ja-JP" b="0" baseline="0" dirty="0"/>
          </a:p>
          <a:p>
            <a:r>
              <a:rPr kumimoji="1" lang="en-US" altLang="ja-JP" baseline="0" dirty="0"/>
              <a:t>Spring Cloud Stream</a:t>
            </a:r>
            <a:r>
              <a:rPr kumimoji="1" lang="ja-JP" altLang="en-US" baseline="0"/>
              <a:t>では、メッセージングミドルウェアとの</a:t>
            </a:r>
            <a:r>
              <a:rPr kumimoji="1" lang="ja-JP" altLang="en-US" b="0" baseline="0"/>
              <a:t>インターフェイスを</a:t>
            </a:r>
            <a:r>
              <a:rPr kumimoji="1" lang="en-US" altLang="ja-JP" b="1" baseline="0" dirty="0"/>
              <a:t>Binder</a:t>
            </a:r>
            <a:r>
              <a:rPr kumimoji="1" lang="ja-JP" altLang="en-US" baseline="0"/>
              <a:t>と呼んでいます。</a:t>
            </a:r>
            <a:endParaRPr kumimoji="1" lang="en-US" altLang="ja-JP" baseline="0" dirty="0"/>
          </a:p>
          <a:p>
            <a:endParaRPr kumimoji="1"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Kafka</a:t>
            </a:r>
            <a:r>
              <a:rPr kumimoji="1" lang="ja-JP" altLang="en-US" baseline="0"/>
              <a:t>や</a:t>
            </a:r>
            <a:r>
              <a:rPr kumimoji="1" lang="en-US" altLang="ja-JP" baseline="0" dirty="0"/>
              <a:t>RabbitMQ</a:t>
            </a:r>
            <a:r>
              <a:rPr kumimoji="1" lang="ja-JP" altLang="en-US" baseline="0"/>
              <a:t>など</a:t>
            </a:r>
            <a:r>
              <a:rPr kumimoji="1" lang="en-US" altLang="ja-JP" b="1" baseline="0" dirty="0"/>
              <a:t>Binder</a:t>
            </a:r>
            <a:r>
              <a:rPr kumimoji="1" lang="ja-JP" altLang="en-US" baseline="0"/>
              <a:t>が</a:t>
            </a:r>
            <a:r>
              <a:rPr kumimoji="1" lang="en-US" altLang="ja-JP" b="1" baseline="0" dirty="0"/>
              <a:t>Channel</a:t>
            </a:r>
            <a:r>
              <a:rPr kumimoji="1" lang="ja-JP" altLang="en-US" baseline="0"/>
              <a:t>の役割を担い</a:t>
            </a:r>
            <a:r>
              <a:rPr kumimoji="1" lang="en-US" altLang="ja-JP" baseline="0" dirty="0"/>
              <a:t>Spring Boot</a:t>
            </a:r>
            <a:r>
              <a:rPr kumimoji="1" lang="ja" altLang="en-US" baseline="0" dirty="0"/>
              <a:t>アプリケーション</a:t>
            </a:r>
            <a:r>
              <a:rPr kumimoji="1" lang="ja-JP" altLang="en-US" baseline="0"/>
              <a:t>を繋ぎます。</a:t>
            </a:r>
            <a:endParaRPr lang="en-US" altLang="ja-JP" sz="1200" b="0" i="0" kern="1200" dirty="0">
              <a:solidFill>
                <a:schemeClr val="tx1"/>
              </a:solidFill>
              <a:effectLst/>
              <a:latin typeface="+mn-lt"/>
              <a:ea typeface="+mn-ea"/>
              <a:cs typeface="+mn-cs"/>
            </a:endParaRPr>
          </a:p>
          <a:p>
            <a:pPr algn="l"/>
            <a:endParaRPr lang="en-US" altLang="ja-JP" sz="1200" b="0" i="0" kern="1200" dirty="0">
              <a:solidFill>
                <a:schemeClr val="tx1"/>
              </a:solidFill>
              <a:effectLst/>
              <a:latin typeface="+mn-lt"/>
              <a:ea typeface="+mn-ea"/>
              <a:cs typeface="+mn-cs"/>
            </a:endParaRPr>
          </a:p>
          <a:p>
            <a:pPr algn="l"/>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29</a:t>
            </a:fld>
            <a:endParaRPr lang="en-US"/>
          </a:p>
        </p:txBody>
      </p:sp>
    </p:spTree>
    <p:extLst>
      <p:ext uri="{BB962C8B-B14F-4D97-AF65-F5344CB8AC3E}">
        <p14:creationId xmlns:p14="http://schemas.microsoft.com/office/powerpoint/2010/main" val="373767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0"/>
              <a:t>想像してもらったスターバックスで皆さん</a:t>
            </a:r>
            <a:r>
              <a:rPr lang="ja-JP" altLang="en-US" b="0" dirty="0"/>
              <a:t>が注文したドリンクの代金を支払ったのはどのタイミングでした</a:t>
            </a:r>
            <a:r>
              <a:rPr lang="ja-JP" altLang="en-US" b="0"/>
              <a:t>か？</a:t>
            </a:r>
            <a:endParaRPr lang="en-US" altLang="ja-JP" b="0" dirty="0"/>
          </a:p>
          <a:p>
            <a:endParaRPr lang="en-US" altLang="ja-JP" b="0" dirty="0"/>
          </a:p>
          <a:p>
            <a:r>
              <a:rPr lang="ja-JP" altLang="en-US" b="0"/>
              <a:t>注文</a:t>
            </a:r>
            <a:r>
              <a:rPr lang="ja-JP" altLang="en-US" b="0" dirty="0"/>
              <a:t>したドリンクが提供されてからでした</a:t>
            </a:r>
            <a:r>
              <a:rPr lang="ja-JP" altLang="en-US" b="0"/>
              <a:t>か？</a:t>
            </a:r>
            <a:endParaRPr lang="en-US" altLang="ja-JP" b="0" dirty="0">
              <a:solidFill>
                <a:schemeClr val="tx1"/>
              </a:solidFill>
            </a:endParaRPr>
          </a:p>
          <a:p>
            <a:endParaRPr lang="en-US" altLang="ja-JP" b="0" dirty="0">
              <a:solidFill>
                <a:schemeClr val="tx1"/>
              </a:solidFill>
            </a:endParaRPr>
          </a:p>
          <a:p>
            <a:r>
              <a:rPr lang="ja-JP" altLang="en-US" b="0">
                <a:solidFill>
                  <a:srgbClr val="0070C0"/>
                </a:solidFill>
              </a:rPr>
              <a:t>も</a:t>
            </a:r>
            <a:r>
              <a:rPr lang="ja-JP" altLang="en-US" b="0" dirty="0">
                <a:solidFill>
                  <a:srgbClr val="0070C0"/>
                </a:solidFill>
              </a:rPr>
              <a:t>しそうだったとすると、それはアプリケーションの世界での</a:t>
            </a:r>
            <a:r>
              <a:rPr lang="en-US" altLang="ja-JP" b="1" dirty="0">
                <a:solidFill>
                  <a:srgbClr val="0070C0"/>
                </a:solidFill>
              </a:rPr>
              <a:t>2</a:t>
            </a:r>
            <a:r>
              <a:rPr lang="ja-JP" altLang="en-US" b="1" dirty="0">
                <a:solidFill>
                  <a:srgbClr val="0070C0"/>
                </a:solidFill>
              </a:rPr>
              <a:t>フェーズコミット</a:t>
            </a:r>
            <a:r>
              <a:rPr lang="ja-JP" altLang="en-US" b="0" dirty="0">
                <a:solidFill>
                  <a:srgbClr val="0070C0"/>
                </a:solidFill>
              </a:rPr>
              <a:t>が行われたことに</a:t>
            </a:r>
            <a:r>
              <a:rPr lang="ja-JP" altLang="en-US" b="0">
                <a:solidFill>
                  <a:srgbClr val="0070C0"/>
                </a:solidFill>
              </a:rPr>
              <a:t>なり、あなた</a:t>
            </a:r>
            <a:r>
              <a:rPr lang="ja-JP" altLang="en-US" b="0" dirty="0">
                <a:solidFill>
                  <a:srgbClr val="0070C0"/>
                </a:solidFill>
              </a:rPr>
              <a:t>が想像したスターバックスはこの１号店だったのか</a:t>
            </a:r>
            <a:r>
              <a:rPr lang="ja-JP" altLang="en-US" b="0">
                <a:solidFill>
                  <a:srgbClr val="0070C0"/>
                </a:solidFill>
              </a:rPr>
              <a:t>もし</a:t>
            </a:r>
            <a:r>
              <a:rPr lang="en-US" altLang="ja-JP" b="0" dirty="0">
                <a:solidFill>
                  <a:srgbClr val="0070C0"/>
                </a:solidFill>
              </a:rPr>
              <a:t> </a:t>
            </a:r>
            <a:r>
              <a:rPr lang="ja-JP" altLang="en-US" b="0">
                <a:solidFill>
                  <a:srgbClr val="0070C0"/>
                </a:solidFill>
              </a:rPr>
              <a:t>れま</a:t>
            </a:r>
            <a:r>
              <a:rPr lang="ja-JP" altLang="en-US" b="0" dirty="0">
                <a:solidFill>
                  <a:srgbClr val="0070C0"/>
                </a:solidFill>
              </a:rPr>
              <a:t>せん</a:t>
            </a:r>
            <a:r>
              <a:rPr lang="en-US" altLang="ja-JP" b="0" dirty="0">
                <a:solidFill>
                  <a:srgbClr val="0070C0"/>
                </a:solidFill>
              </a:rPr>
              <a:t>(</a:t>
            </a:r>
            <a:r>
              <a:rPr lang="ja-JP" altLang="en-US" b="0" dirty="0">
                <a:solidFill>
                  <a:srgbClr val="0070C0"/>
                </a:solidFill>
              </a:rPr>
              <a:t>創業は</a:t>
            </a:r>
            <a:r>
              <a:rPr lang="en-US" altLang="ja-JP" b="0" dirty="0">
                <a:solidFill>
                  <a:srgbClr val="0070C0"/>
                </a:solidFill>
              </a:rPr>
              <a:t>1971</a:t>
            </a:r>
            <a:r>
              <a:rPr lang="ja" altLang="en-US" b="0" dirty="0">
                <a:solidFill>
                  <a:srgbClr val="0070C0"/>
                </a:solidFill>
              </a:rPr>
              <a:t>年だそうです）</a:t>
            </a:r>
            <a:endParaRPr lang="en-US" altLang="ja" b="0" dirty="0">
              <a:solidFill>
                <a:srgbClr val="0070C0"/>
              </a:solidFill>
            </a:endParaRPr>
          </a:p>
          <a:p>
            <a:endParaRPr lang="en-US" altLang="ja" b="1" dirty="0"/>
          </a:p>
          <a:p>
            <a:r>
              <a:rPr lang="ja-JP" altLang="en-US" b="0" dirty="0"/>
              <a:t>アプリケーションの世界での</a:t>
            </a:r>
            <a:r>
              <a:rPr lang="en-US" altLang="ja-JP" b="1" dirty="0"/>
              <a:t>2</a:t>
            </a:r>
            <a:r>
              <a:rPr lang="ja-JP" altLang="en-US" b="1" dirty="0"/>
              <a:t>フェーズコミット</a:t>
            </a:r>
            <a:r>
              <a:rPr lang="ja-JP" altLang="en-US" dirty="0"/>
              <a:t>とはどういうものでしょうか？</a:t>
            </a:r>
            <a:endParaRPr lang="en-US" altLang="ja-JP" dirty="0"/>
          </a:p>
          <a:p>
            <a:endParaRPr lang="en-US" altLang="ja" dirty="0"/>
          </a:p>
          <a:p>
            <a:r>
              <a:rPr lang="ja-JP" altLang="en-US" dirty="0"/>
              <a:t>例えば、ある銀行の口座から別の銀行の口座</a:t>
            </a:r>
            <a:r>
              <a:rPr lang="ja-JP" altLang="en-US"/>
              <a:t>にお金の振り込み</a:t>
            </a:r>
            <a:r>
              <a:rPr lang="ja-JP" altLang="en-US" dirty="0"/>
              <a:t>する動作を</a:t>
            </a:r>
            <a:r>
              <a:rPr lang="ja-JP" altLang="en-US" b="1" dirty="0"/>
              <a:t>１</a:t>
            </a:r>
            <a:r>
              <a:rPr lang="ja" altLang="en-US" b="1" dirty="0"/>
              <a:t>トランザクション</a:t>
            </a:r>
            <a:r>
              <a:rPr lang="ja" altLang="en-US" dirty="0"/>
              <a:t>で</a:t>
            </a:r>
            <a:r>
              <a:rPr lang="ja-JP" altLang="en-US" dirty="0"/>
              <a:t>行うことです。</a:t>
            </a:r>
            <a:endParaRPr lang="en-US" altLang="ja-JP" dirty="0"/>
          </a:p>
          <a:p>
            <a:r>
              <a:rPr lang="ja-JP" altLang="en-US" dirty="0"/>
              <a:t>　・　お金を引き出す（口座にある残金を減らすという処理）</a:t>
            </a:r>
            <a:endParaRPr lang="en-US" altLang="ja-JP" dirty="0"/>
          </a:p>
          <a:p>
            <a:r>
              <a:rPr lang="ja-JP" altLang="en-US" dirty="0"/>
              <a:t>　・　お金を振り込むので、口座にある残金を増やすという処理</a:t>
            </a:r>
            <a:endParaRPr lang="en-US" altLang="ja-JP" dirty="0"/>
          </a:p>
          <a:p>
            <a:r>
              <a:rPr lang="ja-JP" altLang="en-US" dirty="0"/>
              <a:t>この二つが問題なく実施されると</a:t>
            </a:r>
            <a:r>
              <a:rPr lang="ja" altLang="en-US" dirty="0"/>
              <a:t>トランザクションは</a:t>
            </a:r>
            <a:r>
              <a:rPr lang="ja-JP" altLang="en-US" dirty="0"/>
              <a:t>成功します。</a:t>
            </a:r>
            <a:endParaRPr lang="en-US" altLang="ja" dirty="0"/>
          </a:p>
          <a:p>
            <a:endParaRPr lang="en-US" altLang="ja" dirty="0"/>
          </a:p>
          <a:p>
            <a:r>
              <a:rPr lang="ja" altLang="en-US" dirty="0"/>
              <a:t>スターバックス</a:t>
            </a:r>
            <a:r>
              <a:rPr lang="ja-JP" altLang="en-US"/>
              <a:t>は、この</a:t>
            </a:r>
            <a:r>
              <a:rPr lang="en-US" altLang="ja-JP" b="1" dirty="0"/>
              <a:t>2</a:t>
            </a:r>
            <a:r>
              <a:rPr lang="ja-JP" altLang="en-US" b="1"/>
              <a:t>フェーズコミット</a:t>
            </a:r>
            <a:r>
              <a:rPr lang="ja-JP" altLang="en-US" b="0"/>
              <a:t>使いません。</a:t>
            </a:r>
            <a:endParaRPr lang="en-US" altLang="ja-JP" b="0" dirty="0"/>
          </a:p>
          <a:p>
            <a:endParaRPr lang="en-US" altLang="ja-JP" dirty="0"/>
          </a:p>
          <a:p>
            <a:r>
              <a:rPr lang="ja-JP" altLang="en-US"/>
              <a:t>例えば、</a:t>
            </a:r>
            <a:r>
              <a:rPr lang="ja" altLang="en-US" b="1" dirty="0"/>
              <a:t>トールサイズ</a:t>
            </a:r>
            <a:r>
              <a:rPr lang="ja-JP" altLang="en-US" dirty="0"/>
              <a:t>の</a:t>
            </a:r>
            <a:r>
              <a:rPr lang="ja-JP" altLang="en-US" b="1" dirty="0"/>
              <a:t>ソイラテ</a:t>
            </a:r>
            <a:r>
              <a:rPr lang="ja-JP" altLang="en-US" dirty="0"/>
              <a:t>を</a:t>
            </a:r>
            <a:r>
              <a:rPr lang="ja-JP" altLang="en-US" b="1" dirty="0"/>
              <a:t>ダブルショット</a:t>
            </a:r>
            <a:r>
              <a:rPr lang="ja-JP" altLang="en-US" dirty="0"/>
              <a:t>の</a:t>
            </a:r>
            <a:r>
              <a:rPr lang="ja-JP" altLang="en-US" b="1" dirty="0"/>
              <a:t>熱め</a:t>
            </a:r>
            <a:r>
              <a:rPr lang="ja-JP" altLang="en-US" dirty="0"/>
              <a:t>で注文し、</a:t>
            </a:r>
            <a:r>
              <a:rPr lang="ja" altLang="en-US" dirty="0"/>
              <a:t>スターバックス</a:t>
            </a:r>
            <a:r>
              <a:rPr lang="ja-JP" altLang="en-US"/>
              <a:t>カードで</a:t>
            </a:r>
            <a:r>
              <a:rPr lang="ja-JP" altLang="en-US" dirty="0"/>
              <a:t>代金を支払います。</a:t>
            </a:r>
            <a:endParaRPr lang="en-US" altLang="ja-JP" dirty="0"/>
          </a:p>
          <a:p>
            <a:r>
              <a:rPr lang="ja-JP" altLang="en-US" dirty="0"/>
              <a:t>この時点では、注文</a:t>
            </a:r>
            <a:r>
              <a:rPr lang="ja" altLang="en-US" dirty="0"/>
              <a:t>した</a:t>
            </a:r>
            <a:r>
              <a:rPr lang="ja-JP" altLang="en-US" dirty="0"/>
              <a:t>ソイラテをあなたはまだ受け取れませんが</a:t>
            </a:r>
            <a:r>
              <a:rPr lang="ja-JP" altLang="en-US"/>
              <a:t>、</a:t>
            </a:r>
            <a:r>
              <a:rPr lang="ja" altLang="en-US" dirty="0"/>
              <a:t>代わりに</a:t>
            </a:r>
            <a:r>
              <a:rPr lang="ja-JP" altLang="en-US"/>
              <a:t>レシート</a:t>
            </a:r>
            <a:r>
              <a:rPr lang="ja-JP" altLang="en-US" dirty="0"/>
              <a:t>とソイカードが渡されます</a:t>
            </a:r>
            <a:r>
              <a:rPr lang="ja" altLang="en-US" dirty="0"/>
              <a:t>。</a:t>
            </a:r>
            <a:endParaRPr lang="en-US" altLang="ja" dirty="0"/>
          </a:p>
          <a:p>
            <a:endParaRPr lang="en-US" altLang="ja-JP" dirty="0"/>
          </a:p>
          <a:p>
            <a:r>
              <a:rPr lang="ja-JP" altLang="en-US" dirty="0"/>
              <a:t>・　ソイカードには、</a:t>
            </a:r>
            <a:endParaRPr lang="en-US" altLang="ja-JP" dirty="0"/>
          </a:p>
          <a:p>
            <a:r>
              <a:rPr lang="ja" altLang="en-US" sz="1200" b="0" i="0" kern="1200" dirty="0">
                <a:solidFill>
                  <a:schemeClr val="tx1"/>
                </a:solidFill>
                <a:effectLst/>
                <a:latin typeface="+mn-lt"/>
                <a:ea typeface="+mn-ea"/>
                <a:cs typeface="+mn-cs"/>
              </a:rPr>
              <a:t>　</a:t>
            </a:r>
            <a:r>
              <a:rPr lang="ja-JP" altLang="en-US" sz="1200" b="0" i="0" kern="1200" dirty="0">
                <a:solidFill>
                  <a:schemeClr val="tx1"/>
                </a:solidFill>
                <a:effectLst/>
                <a:latin typeface="+mn-lt"/>
                <a:ea typeface="+mn-ea"/>
                <a:cs typeface="+mn-cs"/>
              </a:rPr>
              <a:t>　</a:t>
            </a:r>
            <a:r>
              <a:rPr lang="ja" altLang="en-US" sz="1200" b="0" i="0" kern="1200" dirty="0">
                <a:solidFill>
                  <a:schemeClr val="tx1"/>
                </a:solidFill>
                <a:effectLst/>
                <a:latin typeface="+mn-lt"/>
                <a:ea typeface="+mn-ea"/>
                <a:cs typeface="+mn-cs"/>
              </a:rPr>
              <a:t>「このカードは、豆乳でお作りしたドリンクを間違いなくお渡しするために使用しています。（乳アレルギー事故などの防止のため）」</a:t>
            </a:r>
            <a:endParaRPr lang="en-US" altLang="ja" sz="1200" b="0" i="0" kern="1200" dirty="0">
              <a:solidFill>
                <a:schemeClr val="tx1"/>
              </a:solidFill>
              <a:effectLst/>
              <a:latin typeface="+mn-lt"/>
              <a:ea typeface="+mn-ea"/>
              <a:cs typeface="+mn-cs"/>
            </a:endParaRPr>
          </a:p>
          <a:p>
            <a:r>
              <a:rPr lang="ja-JP" altLang="en-US" dirty="0"/>
              <a:t>　　と</a:t>
            </a:r>
            <a:r>
              <a:rPr lang="ja" altLang="en-US" dirty="0"/>
              <a:t>書かれており、</a:t>
            </a:r>
            <a:r>
              <a:rPr lang="ja-JP" altLang="en-US" dirty="0"/>
              <a:t>商品を受け取る際にバリスタに渡します。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レジ</a:t>
            </a:r>
            <a:r>
              <a:rPr lang="ja" altLang="en-US" dirty="0"/>
              <a:t>担当</a:t>
            </a:r>
            <a:r>
              <a:rPr lang="ja-JP" altLang="en-US" dirty="0"/>
              <a:t>から</a:t>
            </a:r>
            <a:r>
              <a:rPr lang="ja" altLang="en-US" dirty="0"/>
              <a:t>バリスタに</a:t>
            </a:r>
            <a:r>
              <a:rPr lang="ja-JP" altLang="en-US" dirty="0"/>
              <a:t>は、あなたがソイラテを注文したことが、あるコミュニケーションの方法を使って伝わります。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a:t>この後</a:t>
            </a:r>
            <a:r>
              <a:rPr lang="ja-JP" altLang="en-US" dirty="0"/>
              <a:t>、あなたが受け取るドリンクのカップに</a:t>
            </a:r>
            <a:r>
              <a:rPr lang="ja-JP" altLang="en-US"/>
              <a:t>は、バリスタ</a:t>
            </a:r>
            <a:r>
              <a:rPr lang="ja-JP" altLang="en-US" dirty="0"/>
              <a:t>が</a:t>
            </a:r>
            <a:r>
              <a:rPr lang="ja-JP" altLang="en-US"/>
              <a:t>あなたのドリンクを</a:t>
            </a:r>
            <a:r>
              <a:rPr lang="ja" altLang="en-US" dirty="0"/>
              <a:t>カスタマイズ</a:t>
            </a:r>
            <a:r>
              <a:rPr lang="ja-JP" altLang="en-US"/>
              <a:t>する時に確認したメモが</a:t>
            </a:r>
            <a:r>
              <a:rPr lang="ja-JP" altLang="en-US" dirty="0"/>
              <a:t>されているでしょう。</a:t>
            </a:r>
            <a:endParaRPr lang="en-US" altLang="ja-JP" dirty="0"/>
          </a:p>
          <a:p>
            <a:endParaRPr lang="en-US" altLang="ja-JP" dirty="0"/>
          </a:p>
          <a:p>
            <a:r>
              <a:rPr lang="ja-JP" altLang="en-US" dirty="0"/>
              <a:t>ではここで、</a:t>
            </a:r>
            <a:r>
              <a:rPr lang="ja-JP" altLang="en-US"/>
              <a:t>バリスタがあなたのドリンクを作ってる最中に</a:t>
            </a:r>
            <a:r>
              <a:rPr lang="ja" altLang="en-US" dirty="0"/>
              <a:t>エスプレッソマシンが</a:t>
            </a:r>
            <a:r>
              <a:rPr lang="ja-JP" altLang="en-US"/>
              <a:t>故障することを想像</a:t>
            </a:r>
            <a:r>
              <a:rPr lang="ja-JP" altLang="en-US" dirty="0"/>
              <a:t>してみてください。</a:t>
            </a:r>
            <a:endParaRPr lang="en-US" altLang="ja-JP" dirty="0"/>
          </a:p>
          <a:p>
            <a:endParaRPr lang="en-US" altLang="ja-JP" dirty="0"/>
          </a:p>
          <a:p>
            <a:r>
              <a:rPr lang="ja-JP" altLang="en-US" dirty="0"/>
              <a:t>あなたはソイラテを飲む</a:t>
            </a:r>
            <a:r>
              <a:rPr lang="ja" altLang="en-US" dirty="0"/>
              <a:t>こと</a:t>
            </a:r>
            <a:r>
              <a:rPr lang="ja-JP" altLang="en-US" dirty="0"/>
              <a:t>ができなく</a:t>
            </a:r>
            <a:r>
              <a:rPr lang="ja-JP" altLang="en-US"/>
              <a:t>なりましたが代金</a:t>
            </a:r>
            <a:r>
              <a:rPr lang="ja-JP" altLang="en-US" dirty="0"/>
              <a:t>を払い戻ししてもらうことができます。</a:t>
            </a:r>
            <a:endParaRPr lang="en-US" altLang="ja-JP" dirty="0"/>
          </a:p>
          <a:p>
            <a:endParaRPr lang="en-US" altLang="ja-JP" dirty="0"/>
          </a:p>
          <a:p>
            <a:endParaRPr lang="en-US" altLang="ja" dirty="0"/>
          </a:p>
          <a:p>
            <a:r>
              <a:rPr lang="ja-JP" altLang="en-US" dirty="0"/>
              <a:t>今度は、お店がとても混雑している状況でドリンクを注文する想像を</a:t>
            </a:r>
            <a:r>
              <a:rPr lang="ja" altLang="en-US" dirty="0"/>
              <a:t>して</a:t>
            </a:r>
            <a:r>
              <a:rPr lang="ja-JP" altLang="en-US" dirty="0"/>
              <a:t>みてください。</a:t>
            </a:r>
            <a:endParaRPr lang="en-US" altLang="ja-JP" dirty="0"/>
          </a:p>
          <a:p>
            <a:r>
              <a:rPr lang="ja" altLang="en-US" dirty="0"/>
              <a:t>　</a:t>
            </a:r>
            <a:endParaRPr lang="en-US" altLang="ja" dirty="0"/>
          </a:p>
          <a:p>
            <a:r>
              <a:rPr lang="ja-JP" altLang="en-US" dirty="0"/>
              <a:t>　</a:t>
            </a:r>
            <a:r>
              <a:rPr lang="ja" altLang="en-US" dirty="0"/>
              <a:t>・</a:t>
            </a:r>
            <a:r>
              <a:rPr lang="ja-JP" altLang="en-US" dirty="0"/>
              <a:t>　</a:t>
            </a:r>
            <a:r>
              <a:rPr lang="ja" altLang="en-US" dirty="0"/>
              <a:t>カウンターの</a:t>
            </a:r>
            <a:r>
              <a:rPr lang="ja-JP" altLang="en-US" dirty="0"/>
              <a:t>向こうのバリスタの人数は</a:t>
            </a:r>
            <a:r>
              <a:rPr lang="ja" altLang="en-US" dirty="0"/>
              <a:t>増えましたか？</a:t>
            </a:r>
            <a:endParaRPr lang="en-US" altLang="ja" dirty="0"/>
          </a:p>
          <a:p>
            <a:endParaRPr lang="en-US" altLang="ja" dirty="0"/>
          </a:p>
          <a:p>
            <a:r>
              <a:rPr lang="ja-JP" altLang="en-US" dirty="0"/>
              <a:t>　</a:t>
            </a:r>
            <a:r>
              <a:rPr lang="ja" altLang="en-US" dirty="0"/>
              <a:t>・</a:t>
            </a:r>
            <a:r>
              <a:rPr lang="ja-JP" altLang="en-US" dirty="0"/>
              <a:t>　そこ</a:t>
            </a:r>
            <a:r>
              <a:rPr lang="ja-JP" altLang="en-US"/>
              <a:t>にはドリンクのカップ</a:t>
            </a:r>
            <a:r>
              <a:rPr lang="ja-JP" altLang="en-US" dirty="0"/>
              <a:t>の列が</a:t>
            </a:r>
            <a:r>
              <a:rPr lang="ja" altLang="en-US" dirty="0"/>
              <a:t>できていませんか</a:t>
            </a:r>
            <a:r>
              <a:rPr lang="ja-JP" altLang="en-US"/>
              <a:t>？</a:t>
            </a:r>
            <a:endParaRPr lang="en-US" altLang="ja-JP" dirty="0"/>
          </a:p>
          <a:p>
            <a:r>
              <a:rPr lang="ja-JP" altLang="en-US"/>
              <a:t>　　　カップ</a:t>
            </a:r>
            <a:r>
              <a:rPr lang="ja-JP" altLang="en-US" dirty="0"/>
              <a:t>の列があるということは、あなたも列に並んだはずです。なぜ列に並ぶの</a:t>
            </a:r>
            <a:r>
              <a:rPr lang="ja-JP" altLang="en-US"/>
              <a:t>でしょう？</a:t>
            </a:r>
            <a:endParaRPr lang="en-US" altLang="ja-JP" dirty="0"/>
          </a:p>
          <a:p>
            <a:endParaRPr lang="en-US" altLang="ja-JP" dirty="0"/>
          </a:p>
          <a:p>
            <a:r>
              <a:rPr lang="ja-JP" altLang="en-US" dirty="0"/>
              <a:t>　・　その時間を縮めるには、どうすれば</a:t>
            </a:r>
            <a:r>
              <a:rPr lang="ja" altLang="en-US" dirty="0"/>
              <a:t>いいでしょうか？</a:t>
            </a:r>
            <a:endParaRPr lang="en-US" altLang="ja" dirty="0"/>
          </a:p>
          <a:p>
            <a:endParaRPr lang="en-US" altLang="ja" dirty="0"/>
          </a:p>
          <a:p>
            <a:endParaRPr lang="en-US" altLang="ja-JP" dirty="0"/>
          </a:p>
          <a:p>
            <a:r>
              <a:rPr lang="ja-JP" altLang="en-US"/>
              <a:t>では、とても</a:t>
            </a:r>
            <a:r>
              <a:rPr lang="ja-JP" altLang="en-US" dirty="0"/>
              <a:t>混雑</a:t>
            </a:r>
            <a:r>
              <a:rPr lang="ja-JP" altLang="en-US"/>
              <a:t>したお店の状況で店員さんが</a:t>
            </a:r>
            <a:r>
              <a:rPr lang="en-US" altLang="ja-JP" b="1" dirty="0"/>
              <a:t>2</a:t>
            </a:r>
            <a:r>
              <a:rPr lang="ja-JP" altLang="en-US" b="1"/>
              <a:t>フェーズコミット</a:t>
            </a:r>
            <a:r>
              <a:rPr lang="ja-JP" altLang="en-US" b="0"/>
              <a:t>を</a:t>
            </a:r>
            <a:r>
              <a:rPr lang="ja-JP" altLang="en-US"/>
              <a:t>行う</a:t>
            </a:r>
            <a:r>
              <a:rPr lang="ja-JP" altLang="en-US" dirty="0"/>
              <a:t>様子を想像してみましょう。</a:t>
            </a:r>
            <a:endParaRPr lang="en-US" altLang="ja-JP" dirty="0"/>
          </a:p>
          <a:p>
            <a:endParaRPr lang="en-US" altLang="ja-JP" dirty="0"/>
          </a:p>
          <a:p>
            <a:r>
              <a:rPr lang="ja-JP" altLang="en-US" dirty="0"/>
              <a:t>　・　注文はバリスタが受けます</a:t>
            </a:r>
            <a:r>
              <a:rPr lang="ja-JP" altLang="en-US"/>
              <a:t>。注文内容は</a:t>
            </a:r>
            <a:r>
              <a:rPr lang="ja-JP" altLang="en-US" dirty="0"/>
              <a:t>バリスタが記憶</a:t>
            </a:r>
            <a:r>
              <a:rPr lang="ja-JP" altLang="en-US"/>
              <a:t>し、あなたのドリンクを作るためにレジ</a:t>
            </a:r>
            <a:r>
              <a:rPr lang="ja-JP" altLang="en-US" dirty="0"/>
              <a:t>を離れます。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　あなたのドリンク</a:t>
            </a:r>
            <a:r>
              <a:rPr lang="ja-JP" altLang="en-US"/>
              <a:t>を作ってる間</a:t>
            </a:r>
            <a:r>
              <a:rPr lang="ja-JP" altLang="en-US" dirty="0"/>
              <a:t>、そのバリスタは他のお客様の注文に</a:t>
            </a:r>
            <a:r>
              <a:rPr lang="ja" altLang="en-US" dirty="0"/>
              <a:t>対応でき</a:t>
            </a:r>
            <a:r>
              <a:rPr lang="ja-JP" altLang="en-US" dirty="0"/>
              <a:t>ません。（他のバリスタが注文を受けることはできます）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dirty="0"/>
              <a:t>　・　あなたが代金を支払うのは注文したドリンクを渡されたときです。</a:t>
            </a:r>
            <a:endParaRPr lang="en-US" altLang="ja-JP" dirty="0"/>
          </a:p>
          <a:p>
            <a:endParaRPr lang="en-US" altLang="ja-JP" dirty="0"/>
          </a:p>
          <a:p>
            <a:r>
              <a:rPr lang="ja" altLang="en-US" dirty="0"/>
              <a:t>普段と比べて、</a:t>
            </a:r>
            <a:r>
              <a:rPr lang="ja-JP" altLang="en-US"/>
              <a:t>効率はどうでしょう？　</a:t>
            </a:r>
            <a:endParaRPr lang="en-US" altLang="ja-JP" dirty="0"/>
          </a:p>
          <a:p>
            <a:endParaRPr lang="en-US" altLang="ja" dirty="0"/>
          </a:p>
          <a:p>
            <a:r>
              <a:rPr lang="ja" altLang="en-US" dirty="0"/>
              <a:t>エスプレッソマシンが</a:t>
            </a:r>
            <a:r>
              <a:rPr lang="ja-JP" altLang="en-US" dirty="0"/>
              <a:t>故障した場合の代金の払い戻しを含めて、すべて</a:t>
            </a:r>
            <a:r>
              <a:rPr lang="ja" altLang="en-US" dirty="0"/>
              <a:t>人が</a:t>
            </a:r>
            <a:r>
              <a:rPr lang="ja-JP" altLang="en-US" dirty="0"/>
              <a:t>人のために行っていることであり、たとえ</a:t>
            </a:r>
            <a:r>
              <a:rPr lang="ja-JP" altLang="en-US"/>
              <a:t>問題が生じた</a:t>
            </a:r>
            <a:r>
              <a:rPr lang="ja-JP" altLang="en-US" dirty="0"/>
              <a:t>としても、</a:t>
            </a:r>
            <a:endParaRPr lang="en-US" altLang="ja-JP" dirty="0"/>
          </a:p>
          <a:p>
            <a:r>
              <a:rPr lang="ja-JP" altLang="en-US" dirty="0"/>
              <a:t>その</a:t>
            </a:r>
            <a:r>
              <a:rPr lang="ja" altLang="en-US" dirty="0"/>
              <a:t>埋め合わせ</a:t>
            </a:r>
            <a:r>
              <a:rPr lang="ja-JP" altLang="en-US"/>
              <a:t>をする</a:t>
            </a:r>
            <a:r>
              <a:rPr lang="ja" altLang="en-US" dirty="0"/>
              <a:t>ことができます。</a:t>
            </a:r>
            <a:endParaRPr lang="en-US" altLang="ja-JP" dirty="0"/>
          </a:p>
          <a:p>
            <a:endParaRPr lang="en-US" altLang="ja-JP" dirty="0"/>
          </a:p>
          <a:p>
            <a:r>
              <a:rPr lang="ja" altLang="en-US" dirty="0"/>
              <a:t>スターバックス</a:t>
            </a:r>
            <a:r>
              <a:rPr lang="ja-JP" altLang="en-US" dirty="0"/>
              <a:t>では一定時間内によりたくさんの注文に対応するための工夫がされて</a:t>
            </a:r>
            <a:r>
              <a:rPr lang="ja-JP" altLang="en-US"/>
              <a:t>います。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スターバックスのように一定</a:t>
            </a:r>
            <a:r>
              <a:rPr lang="ja-JP" altLang="en-US" dirty="0"/>
              <a:t>時間内でよりたくさんの要求</a:t>
            </a:r>
            <a:r>
              <a:rPr lang="ja-JP" altLang="en-US"/>
              <a:t>に応える</a:t>
            </a:r>
            <a:r>
              <a:rPr lang="ja" altLang="en-US" dirty="0"/>
              <a:t>ことができる</a:t>
            </a:r>
            <a:r>
              <a:rPr lang="ja-JP" altLang="en-US"/>
              <a:t>システム</a:t>
            </a:r>
            <a:r>
              <a:rPr lang="ja" altLang="en-US" dirty="0"/>
              <a:t>を</a:t>
            </a:r>
            <a:r>
              <a:rPr lang="ja-JP" altLang="en-US"/>
              <a:t>設計するには、どの様にすれば</a:t>
            </a:r>
            <a:r>
              <a:rPr lang="ja" altLang="en-US" dirty="0"/>
              <a:t>良いでしょうか？</a:t>
            </a:r>
            <a:endParaRPr lang="en-US" altLang="ja-JP" dirty="0"/>
          </a:p>
          <a:p>
            <a:endParaRPr lang="en-US" altLang="ja" dirty="0"/>
          </a:p>
          <a:p>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3</a:t>
            </a:fld>
            <a:endParaRPr lang="en-US"/>
          </a:p>
        </p:txBody>
      </p:sp>
    </p:spTree>
    <p:extLst>
      <p:ext uri="{BB962C8B-B14F-4D97-AF65-F5344CB8AC3E}">
        <p14:creationId xmlns:p14="http://schemas.microsoft.com/office/powerpoint/2010/main" val="258030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 altLang="en-US" sz="1200" b="0" i="0" kern="1200" dirty="0">
                <a:solidFill>
                  <a:schemeClr val="tx1"/>
                </a:solidFill>
                <a:effectLst/>
                <a:latin typeface="+mn-lt"/>
                <a:ea typeface="+mn-ea"/>
                <a:cs typeface="+mn-cs"/>
              </a:rPr>
              <a:t>スループットを</a:t>
            </a:r>
            <a:r>
              <a:rPr lang="ja-JP" altLang="en-US" sz="1200" b="0" i="0" kern="1200">
                <a:solidFill>
                  <a:schemeClr val="tx1"/>
                </a:solidFill>
                <a:effectLst/>
                <a:latin typeface="+mn-lt"/>
                <a:ea typeface="+mn-ea"/>
                <a:cs typeface="+mn-cs"/>
              </a:rPr>
              <a:t>上げるには、従業員を増やす</a:t>
            </a:r>
            <a:r>
              <a:rPr lang="en-US" altLang="ja-JP" sz="1200" b="0" i="0" kern="1200" dirty="0">
                <a:solidFill>
                  <a:schemeClr val="tx1"/>
                </a:solidFill>
                <a:effectLst/>
                <a:latin typeface="+mn-lt"/>
                <a:ea typeface="+mn-ea"/>
                <a:cs typeface="+mn-cs"/>
              </a:rPr>
              <a:t>(</a:t>
            </a:r>
            <a:r>
              <a:rPr lang="ja" altLang="en-US" sz="1200" b="0" i="0" kern="1200" dirty="0">
                <a:solidFill>
                  <a:schemeClr val="tx1"/>
                </a:solidFill>
                <a:effectLst/>
                <a:latin typeface="+mn-lt"/>
                <a:ea typeface="+mn-ea"/>
                <a:cs typeface="+mn-cs"/>
              </a:rPr>
              <a:t>スケールアウト</a:t>
            </a:r>
            <a:r>
              <a:rPr lang="ja-JP" altLang="en-US" sz="1200" b="0" i="0" kern="1200">
                <a:solidFill>
                  <a:schemeClr val="tx1"/>
                </a:solidFill>
                <a:effectLst/>
                <a:latin typeface="+mn-lt"/>
                <a:ea typeface="+mn-ea"/>
                <a:cs typeface="+mn-cs"/>
              </a:rPr>
              <a:t>する</a:t>
            </a:r>
            <a:r>
              <a:rPr lang="ja" altLang="en-US"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必要があります。</a:t>
            </a:r>
            <a:endParaRPr lang="en-US" altLang="ja-JP" sz="1200" b="0" i="0" kern="1200" dirty="0">
              <a:solidFill>
                <a:schemeClr val="tx1"/>
              </a:solidFill>
              <a:effectLst/>
              <a:latin typeface="+mn-lt"/>
              <a:ea typeface="+mn-ea"/>
              <a:cs typeface="+mn-cs"/>
            </a:endParaRPr>
          </a:p>
          <a:p>
            <a:pPr algn="l"/>
            <a:endParaRPr lang="en-US" altLang="ja-JP" sz="1200" b="0" i="0" kern="1200" dirty="0">
              <a:solidFill>
                <a:schemeClr val="tx1"/>
              </a:solidFill>
              <a:effectLst/>
              <a:latin typeface="+mn-lt"/>
              <a:ea typeface="+mn-ea"/>
              <a:cs typeface="+mn-cs"/>
            </a:endParaRPr>
          </a:p>
          <a:p>
            <a:pPr algn="l"/>
            <a:r>
              <a:rPr lang="ja-JP" altLang="en-US" sz="1200" b="0" i="0" kern="1200">
                <a:solidFill>
                  <a:schemeClr val="tx1"/>
                </a:solidFill>
                <a:effectLst/>
                <a:latin typeface="+mn-lt"/>
                <a:ea typeface="+mn-ea"/>
                <a:cs typeface="+mn-cs"/>
              </a:rPr>
              <a:t>従業員を必要に応じて増やす場合の様々な問題を</a:t>
            </a:r>
            <a:r>
              <a:rPr lang="ja" altLang="en-US" sz="1200" b="0" i="0" kern="1200" dirty="0">
                <a:solidFill>
                  <a:schemeClr val="tx1"/>
                </a:solidFill>
                <a:effectLst/>
                <a:latin typeface="+mn-lt"/>
                <a:ea typeface="+mn-ea"/>
                <a:cs typeface="+mn-cs"/>
              </a:rPr>
              <a:t>解決してくれるのが、</a:t>
            </a:r>
            <a:r>
              <a:rPr lang="en-US" altLang="ja" sz="1200" b="0" i="0" kern="1200" dirty="0">
                <a:solidFill>
                  <a:schemeClr val="tx1"/>
                </a:solidFill>
                <a:effectLst/>
                <a:latin typeface="+mn-lt"/>
                <a:ea typeface="+mn-ea"/>
                <a:cs typeface="+mn-cs"/>
              </a:rPr>
              <a:t>Spring Cloud Data Flow</a:t>
            </a:r>
            <a:r>
              <a:rPr lang="ja-JP" altLang="en-US" sz="1200" b="0" i="0" kern="1200">
                <a:solidFill>
                  <a:schemeClr val="tx1"/>
                </a:solidFill>
                <a:effectLst/>
                <a:latin typeface="+mn-lt"/>
                <a:ea typeface="+mn-ea"/>
                <a:cs typeface="+mn-cs"/>
              </a:rPr>
              <a:t>や</a:t>
            </a:r>
            <a:r>
              <a:rPr lang="en-US" altLang="ja-JP" sz="1200" b="0" i="0" kern="1200" dirty="0">
                <a:solidFill>
                  <a:schemeClr val="tx1"/>
                </a:solidFill>
                <a:effectLst/>
                <a:latin typeface="+mn-lt"/>
                <a:ea typeface="+mn-ea"/>
                <a:cs typeface="+mn-cs"/>
              </a:rPr>
              <a:t>Spring Cloud</a:t>
            </a:r>
            <a:r>
              <a:rPr lang="ja-JP" altLang="en-US" sz="1200" b="0" i="0" kern="1200">
                <a:solidFill>
                  <a:schemeClr val="tx1"/>
                </a:solidFill>
                <a:effectLst/>
                <a:latin typeface="+mn-lt"/>
                <a:ea typeface="+mn-ea"/>
                <a:cs typeface="+mn-cs"/>
              </a:rPr>
              <a:t>なのですが、詳しくは、第２部でお話します。</a:t>
            </a:r>
            <a:endParaRPr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07783973-C8F7-FA42-848B-4D25732E3CE5}" type="slidenum">
              <a:rPr lang="en-US" smtClean="0"/>
              <a:t>30</a:t>
            </a:fld>
            <a:endParaRPr lang="en-US"/>
          </a:p>
        </p:txBody>
      </p:sp>
    </p:spTree>
    <p:extLst>
      <p:ext uri="{BB962C8B-B14F-4D97-AF65-F5344CB8AC3E}">
        <p14:creationId xmlns:p14="http://schemas.microsoft.com/office/powerpoint/2010/main" val="96148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皆さんがこれまでに</a:t>
            </a:r>
            <a:r>
              <a:rPr lang="ja-JP" altLang="en-US"/>
              <a:t>設計したシステム</a:t>
            </a:r>
            <a:r>
              <a:rPr lang="ja-JP" altLang="en-US" dirty="0"/>
              <a:t>で、これから話す非同期な</a:t>
            </a:r>
            <a:r>
              <a:rPr lang="ja" altLang="en-US" dirty="0"/>
              <a:t>メッセージング</a:t>
            </a:r>
            <a:r>
              <a:rPr lang="ja-JP" altLang="en-US" dirty="0"/>
              <a:t>の方法が</a:t>
            </a:r>
            <a:r>
              <a:rPr lang="ja" altLang="en-US" dirty="0"/>
              <a:t>使われてい</a:t>
            </a:r>
            <a:r>
              <a:rPr lang="ja-JP" altLang="en-US" dirty="0"/>
              <a:t>たとすると</a:t>
            </a:r>
            <a:r>
              <a:rPr lang="ja" altLang="en-US" dirty="0"/>
              <a:t>、</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dirty="0"/>
              <a:t>スターバックス</a:t>
            </a:r>
            <a:r>
              <a:rPr lang="ja-JP" altLang="en-US"/>
              <a:t>のドリンク</a:t>
            </a:r>
            <a:r>
              <a:rPr lang="ja-JP" altLang="en-US" dirty="0"/>
              <a:t>のカップ</a:t>
            </a:r>
            <a:r>
              <a:rPr lang="ja-JP" altLang="en-US"/>
              <a:t>のメモが</a:t>
            </a:r>
            <a:r>
              <a:rPr lang="ja-JP" altLang="en-US" dirty="0"/>
              <a:t>何を表</a:t>
            </a:r>
            <a:r>
              <a:rPr lang="ja" altLang="en-US" dirty="0"/>
              <a:t>しているのかピンときたかもしれないのですが、</a:t>
            </a:r>
            <a:r>
              <a:rPr lang="ja-JP" altLang="en-US"/>
              <a:t>もう一度</a:t>
            </a:r>
            <a:r>
              <a:rPr lang="ja-JP" altLang="en-US" dirty="0"/>
              <a:t>、お店側が注文されたドリンクを</a:t>
            </a:r>
            <a:r>
              <a:rPr lang="ja" altLang="en-US" dirty="0"/>
              <a:t>提供</a:t>
            </a:r>
            <a:r>
              <a:rPr lang="ja-JP" altLang="en-US" dirty="0"/>
              <a:t>する</a:t>
            </a:r>
            <a:r>
              <a:rPr lang="ja" altLang="en-US" dirty="0"/>
              <a:t>まで</a:t>
            </a:r>
            <a:r>
              <a:rPr lang="ja-JP" altLang="en-US" dirty="0"/>
              <a:t>を</a:t>
            </a:r>
            <a:r>
              <a:rPr lang="ja" altLang="en-US" dirty="0"/>
              <a:t>おさらいします。</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ja-JP" altLang="en-US"/>
              <a:t>まず、レジ</a:t>
            </a:r>
            <a:r>
              <a:rPr lang="ja-JP" altLang="en-US" dirty="0"/>
              <a:t>でドリンクのオーダを受け、注文されたドリンクのサイズのカップに細かい注文</a:t>
            </a:r>
            <a:r>
              <a:rPr lang="ja-JP" altLang="en-US"/>
              <a:t>内容をメモします。言うまでもない</a:t>
            </a:r>
            <a:r>
              <a:rPr lang="ja-JP" altLang="en-US" dirty="0"/>
              <a:t>ですが、このカップに入るのは、あなたが注文した</a:t>
            </a:r>
            <a:r>
              <a:rPr lang="ja-JP" altLang="en-US"/>
              <a:t>ドリンクです。</a:t>
            </a:r>
            <a:br>
              <a:rPr lang="en-US" altLang="ja-JP" dirty="0"/>
            </a:b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2. </a:t>
            </a:r>
            <a:r>
              <a:rPr lang="ja-JP" altLang="en-US"/>
              <a:t>カップをバリスタが仕事をする</a:t>
            </a:r>
            <a:r>
              <a:rPr lang="ja" altLang="en-US" dirty="0"/>
              <a:t>カウンターに</a:t>
            </a:r>
            <a:r>
              <a:rPr lang="ja-JP" altLang="en-US" dirty="0"/>
              <a:t>置きます、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この時、カウンターにはカップの列ができている</a:t>
            </a:r>
            <a:r>
              <a:rPr lang="ja" altLang="en-US" dirty="0"/>
              <a:t>かもしれません。</a:t>
            </a:r>
            <a:r>
              <a:rPr lang="ja-JP" altLang="en-US" dirty="0"/>
              <a:t>あなたのカップは、その列の最後に置かれます。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3. </a:t>
            </a:r>
            <a:r>
              <a:rPr lang="ja-JP" altLang="en-US" dirty="0"/>
              <a:t>バリスタが列の先頭にあるカップから順番に、カップ</a:t>
            </a:r>
            <a:r>
              <a:rPr lang="ja-JP" altLang="en-US"/>
              <a:t>のメモを確認しながらドリンクを</a:t>
            </a:r>
            <a:r>
              <a:rPr lang="ja-JP" altLang="en-US" dirty="0"/>
              <a:t>作ります。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4. </a:t>
            </a:r>
            <a:r>
              <a:rPr lang="ja-JP" altLang="en-US"/>
              <a:t>最後に、ドリンク</a:t>
            </a:r>
            <a:r>
              <a:rPr lang="ja-JP" altLang="en-US" dirty="0"/>
              <a:t>を注文したお客様に手渡します。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ここで注目</a:t>
            </a:r>
            <a:r>
              <a:rPr lang="ja-JP" altLang="en-US" dirty="0"/>
              <a:t>したいのが、レジで注文</a:t>
            </a:r>
            <a:r>
              <a:rPr lang="ja-JP" altLang="en-US"/>
              <a:t>を受けた担当者が</a:t>
            </a:r>
            <a:r>
              <a:rPr lang="ja-JP" altLang="en-US" dirty="0"/>
              <a:t>バリスタではないということ、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カップ</a:t>
            </a:r>
            <a:r>
              <a:rPr lang="ja-JP" altLang="en-US"/>
              <a:t>のメモが</a:t>
            </a:r>
            <a:r>
              <a:rPr lang="ja" altLang="en-US" dirty="0"/>
              <a:t>バリスタとのコミュニケーション</a:t>
            </a:r>
            <a:r>
              <a:rPr lang="ja-JP" altLang="en-US" dirty="0"/>
              <a:t>に</a:t>
            </a:r>
            <a:r>
              <a:rPr lang="ja" altLang="en-US" dirty="0"/>
              <a:t>使われてい</a:t>
            </a:r>
            <a:r>
              <a:rPr lang="ja-JP" altLang="en-US" dirty="0"/>
              <a:t>て、注文</a:t>
            </a:r>
            <a:r>
              <a:rPr lang="ja-JP" altLang="en-US"/>
              <a:t>を受けたレジ担当とバリスタが直接</a:t>
            </a:r>
            <a:r>
              <a:rPr lang="ja-JP" altLang="en-US" dirty="0"/>
              <a:t>会話していないということ、</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そしてカップ</a:t>
            </a:r>
            <a:r>
              <a:rPr lang="ja-JP" altLang="en-US"/>
              <a:t>は注文された順番に列</a:t>
            </a:r>
            <a:r>
              <a:rPr lang="ja-JP" altLang="en-US" dirty="0"/>
              <a:t>に並んでいるということです。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この図から</a:t>
            </a:r>
            <a:r>
              <a:rPr lang="ja" altLang="en-US" dirty="0"/>
              <a:t>想像するのは難しいかもしれないですが、</a:t>
            </a:r>
            <a:r>
              <a:rPr lang="ja-JP" altLang="en-US"/>
              <a:t>レジ担当はあなたの注文を受けた後、すぐ</a:t>
            </a:r>
            <a:r>
              <a:rPr lang="ja-JP" altLang="en-US" dirty="0"/>
              <a:t>に</a:t>
            </a:r>
            <a:r>
              <a:rPr lang="ja-JP" altLang="en-US"/>
              <a:t>次のお客様の</a:t>
            </a:r>
            <a:r>
              <a:rPr lang="ja-JP" altLang="en-US" dirty="0"/>
              <a:t>注文を受けます。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dirty="0"/>
              <a:t>プログラミングの</a:t>
            </a:r>
            <a:r>
              <a:rPr lang="ja-JP" altLang="en-US" dirty="0"/>
              <a:t>世界の非同期処理と似ているとは</a:t>
            </a:r>
            <a:r>
              <a:rPr lang="ja" altLang="en-US" dirty="0"/>
              <a:t>思いませんか？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皆さんが</a:t>
            </a:r>
            <a:r>
              <a:rPr lang="ja" altLang="en-US" dirty="0"/>
              <a:t>馴染みのある</a:t>
            </a:r>
            <a:r>
              <a:rPr lang="en-US" altLang="ja" dirty="0"/>
              <a:t>Web</a:t>
            </a:r>
            <a:r>
              <a:rPr lang="ja" altLang="en-US" dirty="0"/>
              <a:t>アプリケーション</a:t>
            </a:r>
            <a:r>
              <a:rPr lang="ja-JP" altLang="en-US" dirty="0"/>
              <a:t>では、</a:t>
            </a:r>
            <a:r>
              <a:rPr lang="en-US" altLang="ja-JP" dirty="0"/>
              <a:t>MVC</a:t>
            </a:r>
            <a:r>
              <a:rPr lang="ja-JP" altLang="en-US" dirty="0"/>
              <a:t>パターンという</a:t>
            </a:r>
            <a:r>
              <a:rPr lang="ja" altLang="en-US" dirty="0"/>
              <a:t>デザインパターン</a:t>
            </a:r>
            <a:r>
              <a:rPr lang="ja-JP" altLang="en-US"/>
              <a:t>が</a:t>
            </a:r>
            <a:r>
              <a:rPr lang="ja" altLang="en-US" dirty="0"/>
              <a:t>用いられ</a:t>
            </a:r>
            <a:r>
              <a:rPr lang="ja-JP" altLang="en-US"/>
              <a:t>ています。</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これからお話しする</a:t>
            </a:r>
            <a:r>
              <a:rPr lang="ja" altLang="en-US" dirty="0"/>
              <a:t>メッセージング</a:t>
            </a:r>
            <a:r>
              <a:rPr lang="ja-JP" altLang="en-US" dirty="0"/>
              <a:t>による非同期な</a:t>
            </a:r>
            <a:r>
              <a:rPr lang="ja" altLang="en-US" dirty="0"/>
              <a:t>アーキテクチャにもデザインパターン</a:t>
            </a:r>
            <a:r>
              <a:rPr lang="ja-JP" altLang="en-US" dirty="0"/>
              <a:t>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dirty="0"/>
          </a:p>
        </p:txBody>
      </p:sp>
      <p:sp>
        <p:nvSpPr>
          <p:cNvPr id="4" name="Slide Number Placeholder 3"/>
          <p:cNvSpPr>
            <a:spLocks noGrp="1"/>
          </p:cNvSpPr>
          <p:nvPr>
            <p:ph type="sldNum" sz="quarter" idx="5"/>
          </p:nvPr>
        </p:nvSpPr>
        <p:spPr/>
        <p:txBody>
          <a:bodyPr/>
          <a:lstStyle/>
          <a:p>
            <a:fld id="{07783973-C8F7-FA42-848B-4D25732E3CE5}" type="slidenum">
              <a:rPr lang="en-US" smtClean="0"/>
              <a:t>4</a:t>
            </a:fld>
            <a:endParaRPr lang="en-US"/>
          </a:p>
        </p:txBody>
      </p:sp>
    </p:spTree>
    <p:extLst>
      <p:ext uri="{BB962C8B-B14F-4D97-AF65-F5344CB8AC3E}">
        <p14:creationId xmlns:p14="http://schemas.microsoft.com/office/powerpoint/2010/main" val="22665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dirty="0">
                <a:solidFill>
                  <a:schemeClr val="tx1"/>
                </a:solidFill>
                <a:effectLst/>
                <a:latin typeface="+mn-lt"/>
                <a:ea typeface="+mn-ea"/>
                <a:cs typeface="+mn-cs"/>
              </a:rPr>
              <a:t>ソフトウェア設計者</a:t>
            </a:r>
            <a:r>
              <a:rPr lang="ja" altLang="en-US" sz="1200" b="0" i="0" kern="1200" dirty="0">
                <a:solidFill>
                  <a:schemeClr val="tx1"/>
                </a:solidFill>
                <a:effectLst/>
                <a:latin typeface="+mn-lt"/>
                <a:ea typeface="+mn-ea"/>
                <a:cs typeface="+mn-cs"/>
              </a:rPr>
              <a:t>が発見し編み出した設計</a:t>
            </a:r>
            <a:r>
              <a:rPr lang="ja-JP" altLang="en-US" sz="1200" b="0" i="0" u="none" strike="noStrike" kern="1200">
                <a:solidFill>
                  <a:schemeClr val="tx1"/>
                </a:solidFill>
                <a:effectLst/>
                <a:latin typeface="+mn-lt"/>
                <a:ea typeface="+mn-ea"/>
                <a:cs typeface="+mn-cs"/>
              </a:rPr>
              <a:t>ノウハウに</a:t>
            </a:r>
            <a:r>
              <a:rPr lang="ja" altLang="en-US" sz="1200" b="0" i="0" kern="1200" dirty="0">
                <a:solidFill>
                  <a:schemeClr val="tx1"/>
                </a:solidFill>
                <a:effectLst/>
                <a:latin typeface="+mn-lt"/>
                <a:ea typeface="+mn-ea"/>
                <a:cs typeface="+mn-cs"/>
              </a:rPr>
              <a:t>名前をつけ</a:t>
            </a:r>
            <a:r>
              <a:rPr lang="ja-JP" altLang="en-US" sz="1200" b="0" i="0" kern="1200" dirty="0">
                <a:solidFill>
                  <a:schemeClr val="tx1"/>
                </a:solidFill>
                <a:effectLst/>
                <a:latin typeface="+mn-lt"/>
                <a:ea typeface="+mn-ea"/>
                <a:cs typeface="+mn-cs"/>
              </a:rPr>
              <a:t>て</a:t>
            </a:r>
            <a:r>
              <a:rPr lang="ja" altLang="en-US" sz="1200" b="0" i="0" kern="1200" dirty="0">
                <a:solidFill>
                  <a:schemeClr val="tx1"/>
                </a:solidFill>
                <a:effectLst/>
                <a:latin typeface="+mn-lt"/>
                <a:ea typeface="+mn-ea"/>
                <a:cs typeface="+mn-cs"/>
              </a:rPr>
              <a:t>再利用しやすいようにカタログ化</a:t>
            </a:r>
            <a:r>
              <a:rPr lang="ja-JP" altLang="en-US" sz="1200" b="0" i="0" kern="1200" dirty="0">
                <a:solidFill>
                  <a:schemeClr val="tx1"/>
                </a:solidFill>
                <a:effectLst/>
                <a:latin typeface="+mn-lt"/>
                <a:ea typeface="+mn-ea"/>
                <a:cs typeface="+mn-cs"/>
              </a:rPr>
              <a:t>した</a:t>
            </a:r>
            <a:r>
              <a:rPr lang="ja-JP" altLang="en-US" sz="1200" b="0" i="0" kern="1200">
                <a:solidFill>
                  <a:schemeClr val="tx1"/>
                </a:solidFill>
                <a:effectLst/>
                <a:latin typeface="+mn-lt"/>
                <a:ea typeface="+mn-ea"/>
                <a:cs typeface="+mn-cs"/>
              </a:rPr>
              <a:t>ものを、</a:t>
            </a:r>
            <a:r>
              <a:rPr lang="ja" altLang="en-US" sz="1200" b="0" i="0" kern="1200" dirty="0">
                <a:solidFill>
                  <a:schemeClr val="tx1"/>
                </a:solidFill>
                <a:effectLst/>
                <a:latin typeface="+mn-lt"/>
                <a:ea typeface="+mn-ea"/>
                <a:cs typeface="+mn-cs"/>
              </a:rPr>
              <a:t>デザインパターン</a:t>
            </a:r>
            <a:r>
              <a:rPr lang="ja-JP" altLang="en-US" sz="1200" b="0" i="0" kern="1200" dirty="0">
                <a:solidFill>
                  <a:schemeClr val="tx1"/>
                </a:solidFill>
                <a:effectLst/>
                <a:latin typeface="+mn-lt"/>
                <a:ea typeface="+mn-ea"/>
                <a:cs typeface="+mn-cs"/>
              </a:rPr>
              <a:t>と</a:t>
            </a:r>
            <a:r>
              <a:rPr lang="ja" altLang="en-US" sz="1200" b="0" i="0" kern="1200" dirty="0">
                <a:solidFill>
                  <a:schemeClr val="tx1"/>
                </a:solidFill>
                <a:effectLst/>
                <a:latin typeface="+mn-lt"/>
                <a:ea typeface="+mn-ea"/>
                <a:cs typeface="+mn-cs"/>
              </a:rPr>
              <a:t>呼んでいます。</a:t>
            </a:r>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sz="1200" b="0" i="0" kern="1200" dirty="0">
                <a:solidFill>
                  <a:schemeClr val="tx1"/>
                </a:solidFill>
                <a:effectLst/>
                <a:latin typeface="+mn-lt"/>
                <a:ea typeface="+mn-ea"/>
                <a:cs typeface="+mn-cs"/>
              </a:rPr>
              <a:t>デザインパターンの元をたどると、パターン・</a:t>
            </a:r>
            <a:r>
              <a:rPr lang="ja-JP" altLang="en-US" sz="1200" b="0" i="0" kern="1200" dirty="0">
                <a:solidFill>
                  <a:schemeClr val="tx1"/>
                </a:solidFill>
                <a:effectLst/>
                <a:latin typeface="+mn-lt"/>
                <a:ea typeface="+mn-ea"/>
                <a:cs typeface="+mn-cs"/>
              </a:rPr>
              <a:t>ラン</a:t>
            </a:r>
            <a:r>
              <a:rPr lang="ja" altLang="en-US" sz="1200" b="0" i="0" kern="1200" dirty="0">
                <a:solidFill>
                  <a:schemeClr val="tx1"/>
                </a:solidFill>
                <a:effectLst/>
                <a:latin typeface="+mn-lt"/>
                <a:ea typeface="+mn-ea"/>
                <a:cs typeface="+mn-cs"/>
              </a:rPr>
              <a:t>ゲージと呼ばれるもに</a:t>
            </a:r>
            <a:r>
              <a:rPr lang="ja-JP" altLang="en-US" sz="1200" b="0" i="0" kern="1200" dirty="0">
                <a:solidFill>
                  <a:schemeClr val="tx1"/>
                </a:solidFill>
                <a:effectLst/>
                <a:latin typeface="+mn-lt"/>
                <a:ea typeface="+mn-ea"/>
                <a:cs typeface="+mn-cs"/>
              </a:rPr>
              <a:t>行き着きます。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それは、建築</a:t>
            </a:r>
            <a:r>
              <a:rPr lang="ja-JP" altLang="en-US" sz="1200" b="0" i="0" kern="1200" dirty="0">
                <a:solidFill>
                  <a:schemeClr val="tx1"/>
                </a:solidFill>
                <a:effectLst/>
                <a:latin typeface="+mn-lt"/>
                <a:ea typeface="+mn-ea"/>
                <a:cs typeface="+mn-cs"/>
              </a:rPr>
              <a:t>の</a:t>
            </a:r>
            <a:r>
              <a:rPr lang="ja-JP" altLang="en-US" sz="1200" b="0" i="0" kern="1200">
                <a:solidFill>
                  <a:schemeClr val="tx1"/>
                </a:solidFill>
                <a:effectLst/>
                <a:latin typeface="+mn-lt"/>
                <a:ea typeface="+mn-ea"/>
                <a:cs typeface="+mn-cs"/>
              </a:rPr>
              <a:t>世界で</a:t>
            </a:r>
            <a:r>
              <a:rPr lang="ja" altLang="en-US" sz="1200" b="0" i="0" kern="1200" dirty="0">
                <a:solidFill>
                  <a:schemeClr val="tx1"/>
                </a:solidFill>
                <a:effectLst/>
                <a:latin typeface="+mn-lt"/>
                <a:ea typeface="+mn-ea"/>
                <a:cs typeface="+mn-cs"/>
              </a:rPr>
              <a:t>街づくりや建築デザインなどの創造過程で暗黙的に使われてきた</a:t>
            </a:r>
            <a:r>
              <a:rPr lang="ja-JP" altLang="en-US" sz="1200" b="0" i="0" kern="1200" dirty="0">
                <a:solidFill>
                  <a:schemeClr val="tx1"/>
                </a:solidFill>
                <a:effectLst/>
                <a:latin typeface="+mn-lt"/>
                <a:ea typeface="+mn-ea"/>
                <a:cs typeface="+mn-cs"/>
              </a:rPr>
              <a:t>ノウハウなどを言語化、体系化して活用するためにつくられたそう</a:t>
            </a:r>
            <a:r>
              <a:rPr lang="ja-JP" altLang="en-US" sz="1200" b="0" i="0" kern="1200">
                <a:solidFill>
                  <a:schemeClr val="tx1"/>
                </a:solidFill>
                <a:effectLst/>
                <a:latin typeface="+mn-lt"/>
                <a:ea typeface="+mn-ea"/>
                <a:cs typeface="+mn-cs"/>
              </a:rPr>
              <a:t>です。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これがソフトウェアの世界でも</a:t>
            </a:r>
            <a:r>
              <a:rPr lang="ja" altLang="en-US" sz="1200" b="0" i="0" kern="1200" dirty="0">
                <a:solidFill>
                  <a:schemeClr val="tx1"/>
                </a:solidFill>
                <a:effectLst/>
                <a:latin typeface="+mn-lt"/>
                <a:ea typeface="+mn-ea"/>
                <a:cs typeface="+mn-cs"/>
              </a:rPr>
              <a:t>使われるよう</a:t>
            </a:r>
            <a:r>
              <a:rPr lang="ja-JP" altLang="en-US" sz="1200" b="0" i="0" kern="1200" dirty="0">
                <a:solidFill>
                  <a:schemeClr val="tx1"/>
                </a:solidFill>
                <a:effectLst/>
                <a:latin typeface="+mn-lt"/>
                <a:ea typeface="+mn-ea"/>
                <a:cs typeface="+mn-cs"/>
              </a:rPr>
              <a:t>なり、</a:t>
            </a:r>
            <a:r>
              <a:rPr lang="ja" altLang="en-US" sz="1200" b="0" i="0" kern="1200" dirty="0">
                <a:solidFill>
                  <a:schemeClr val="tx1"/>
                </a:solidFill>
                <a:effectLst/>
                <a:latin typeface="+mn-lt"/>
                <a:ea typeface="+mn-ea"/>
                <a:cs typeface="+mn-cs"/>
              </a:rPr>
              <a:t>有名な</a:t>
            </a:r>
            <a:r>
              <a:rPr lang="ja-JP" altLang="en-US" sz="1200" b="0" i="0" kern="1200" dirty="0">
                <a:solidFill>
                  <a:schemeClr val="tx1"/>
                </a:solidFill>
                <a:effectLst/>
                <a:latin typeface="+mn-lt"/>
                <a:ea typeface="+mn-ea"/>
                <a:cs typeface="+mn-cs"/>
              </a:rPr>
              <a:t>ものには</a:t>
            </a:r>
            <a:r>
              <a:rPr lang="en-US" altLang="ja" sz="1200" b="0" i="0" kern="1200" dirty="0">
                <a:solidFill>
                  <a:schemeClr val="tx1"/>
                </a:solidFill>
                <a:effectLst/>
                <a:latin typeface="+mn-lt"/>
                <a:ea typeface="+mn-ea"/>
                <a:cs typeface="+mn-cs"/>
              </a:rPr>
              <a:t>23</a:t>
            </a:r>
            <a:r>
              <a:rPr lang="ja-JP" altLang="en-US" sz="1200" b="0" i="0" kern="1200" dirty="0">
                <a:solidFill>
                  <a:schemeClr val="tx1"/>
                </a:solidFill>
                <a:effectLst/>
                <a:latin typeface="+mn-lt"/>
                <a:ea typeface="+mn-ea"/>
                <a:cs typeface="+mn-cs"/>
              </a:rPr>
              <a:t>の</a:t>
            </a:r>
            <a:r>
              <a:rPr lang="ja" altLang="en-US" sz="1200" b="0" i="0" kern="1200" dirty="0">
                <a:solidFill>
                  <a:schemeClr val="tx1"/>
                </a:solidFill>
                <a:effectLst/>
                <a:latin typeface="+mn-lt"/>
                <a:ea typeface="+mn-ea"/>
                <a:cs typeface="+mn-cs"/>
              </a:rPr>
              <a:t>パターン・ランゲージ</a:t>
            </a:r>
            <a:r>
              <a:rPr lang="ja-JP" altLang="en-US" sz="1200" b="0" i="0" kern="1200" dirty="0">
                <a:solidFill>
                  <a:schemeClr val="tx1"/>
                </a:solidFill>
                <a:effectLst/>
                <a:latin typeface="+mn-lt"/>
                <a:ea typeface="+mn-ea"/>
                <a:cs typeface="+mn-cs"/>
              </a:rPr>
              <a:t>を使った</a:t>
            </a:r>
            <a:r>
              <a:rPr lang="en-US" altLang="ja-JP" sz="1200" b="0" i="0" kern="1200" dirty="0" err="1">
                <a:solidFill>
                  <a:schemeClr val="tx1"/>
                </a:solidFill>
                <a:effectLst/>
                <a:latin typeface="+mn-lt"/>
                <a:ea typeface="+mn-ea"/>
                <a:cs typeface="+mn-cs"/>
              </a:rPr>
              <a:t>GoF</a:t>
            </a:r>
            <a:r>
              <a:rPr lang="ja-JP" altLang="en-US" sz="1200" b="0" i="0" kern="1200" dirty="0">
                <a:solidFill>
                  <a:schemeClr val="tx1"/>
                </a:solidFill>
                <a:effectLst/>
                <a:latin typeface="+mn-lt"/>
                <a:ea typeface="+mn-ea"/>
                <a:cs typeface="+mn-cs"/>
              </a:rPr>
              <a:t>の</a:t>
            </a:r>
            <a:r>
              <a:rPr lang="ja" altLang="en-US" sz="1200" b="0" i="0" kern="1200" dirty="0">
                <a:solidFill>
                  <a:schemeClr val="tx1"/>
                </a:solidFill>
                <a:effectLst/>
                <a:latin typeface="+mn-lt"/>
                <a:ea typeface="+mn-ea"/>
                <a:cs typeface="+mn-cs"/>
              </a:rPr>
              <a:t>オブジェクト</a:t>
            </a:r>
            <a:r>
              <a:rPr lang="ja-JP" altLang="en-US" sz="1200" b="0" i="0" kern="1200" dirty="0">
                <a:solidFill>
                  <a:schemeClr val="tx1"/>
                </a:solidFill>
                <a:effectLst/>
                <a:latin typeface="+mn-lt"/>
                <a:ea typeface="+mn-ea"/>
                <a:cs typeface="+mn-cs"/>
              </a:rPr>
              <a:t>思考</a:t>
            </a:r>
            <a:r>
              <a:rPr lang="ja" altLang="en-US" sz="1200" b="0" i="0" kern="1200" dirty="0">
                <a:solidFill>
                  <a:schemeClr val="tx1"/>
                </a:solidFill>
                <a:effectLst/>
                <a:latin typeface="+mn-lt"/>
                <a:ea typeface="+mn-ea"/>
                <a:cs typeface="+mn-cs"/>
              </a:rPr>
              <a:t>プログラミング</a:t>
            </a:r>
            <a:r>
              <a:rPr lang="ja-JP" altLang="en-US" sz="1200" b="0" i="0" kern="1200" dirty="0">
                <a:solidFill>
                  <a:schemeClr val="tx1"/>
                </a:solidFill>
                <a:effectLst/>
                <a:latin typeface="+mn-lt"/>
                <a:ea typeface="+mn-ea"/>
                <a:cs typeface="+mn-cs"/>
              </a:rPr>
              <a:t>の</a:t>
            </a:r>
            <a:r>
              <a:rPr lang="ja" altLang="en-US" sz="1200" b="0" i="0" kern="1200" dirty="0">
                <a:solidFill>
                  <a:schemeClr val="tx1"/>
                </a:solidFill>
                <a:effectLst/>
                <a:latin typeface="+mn-lt"/>
                <a:ea typeface="+mn-ea"/>
                <a:cs typeface="+mn-cs"/>
              </a:rPr>
              <a:t>デザインパターン</a:t>
            </a:r>
            <a:r>
              <a:rPr lang="ja-JP" altLang="en-US" sz="1200" b="0" i="0" kern="1200" dirty="0">
                <a:solidFill>
                  <a:schemeClr val="tx1"/>
                </a:solidFill>
                <a:effectLst/>
                <a:latin typeface="+mn-lt"/>
                <a:ea typeface="+mn-ea"/>
                <a:cs typeface="+mn-cs"/>
              </a:rPr>
              <a:t>があります。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sz="1200" b="0" i="0" kern="1200" dirty="0">
                <a:solidFill>
                  <a:schemeClr val="tx1"/>
                </a:solidFill>
                <a:effectLst/>
                <a:latin typeface="+mn-lt"/>
                <a:ea typeface="+mn-ea"/>
                <a:cs typeface="+mn-cs"/>
              </a:rPr>
              <a:t>メッセージング</a:t>
            </a:r>
            <a:r>
              <a:rPr lang="ja-JP" altLang="en-US" sz="1200" b="0" i="0" kern="1200" dirty="0">
                <a:solidFill>
                  <a:schemeClr val="tx1"/>
                </a:solidFill>
                <a:effectLst/>
                <a:latin typeface="+mn-lt"/>
                <a:ea typeface="+mn-ea"/>
                <a:cs typeface="+mn-cs"/>
              </a:rPr>
              <a:t>による</a:t>
            </a:r>
            <a:r>
              <a:rPr lang="ja-JP" altLang="en-US" dirty="0"/>
              <a:t>非同期な</a:t>
            </a:r>
            <a:r>
              <a:rPr lang="ja" altLang="en-US" dirty="0"/>
              <a:t>アーキテクチャ</a:t>
            </a:r>
            <a:r>
              <a:rPr lang="ja-JP" altLang="en-US" dirty="0"/>
              <a:t>で用いられるデザインパターンには</a:t>
            </a:r>
            <a:r>
              <a:rPr lang="en-US" altLang="ja" dirty="0"/>
              <a:t>Gregor </a:t>
            </a:r>
            <a:r>
              <a:rPr lang="en-US" altLang="ja" dirty="0" err="1"/>
              <a:t>Hohpe</a:t>
            </a:r>
            <a:r>
              <a:rPr lang="ja-JP" altLang="en-US" dirty="0"/>
              <a:t>氏が提唱する</a:t>
            </a:r>
            <a:r>
              <a:rPr lang="en-US" altLang="ja-JP" dirty="0"/>
              <a:t>Enterprise Integration Patterns</a:t>
            </a:r>
            <a:r>
              <a:rPr lang="ja-JP" altLang="en-US" dirty="0"/>
              <a:t>（</a:t>
            </a:r>
            <a:r>
              <a:rPr lang="en-US" altLang="ja-JP" dirty="0"/>
              <a:t>EIP)</a:t>
            </a:r>
            <a:r>
              <a:rPr lang="ja-JP" altLang="en-US" dirty="0"/>
              <a:t>と</a:t>
            </a:r>
            <a:r>
              <a:rPr lang="ja" altLang="en-US" dirty="0"/>
              <a:t>呼ばれるものが</a:t>
            </a:r>
            <a:r>
              <a:rPr lang="ja-JP" altLang="en-US" dirty="0"/>
              <a:t>存在します。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dirty="0"/>
              <a:t>65</a:t>
            </a:r>
            <a:r>
              <a:rPr lang="ja-JP" altLang="en-US" dirty="0"/>
              <a:t>の</a:t>
            </a:r>
            <a:r>
              <a:rPr lang="ja" altLang="en-US" dirty="0"/>
              <a:t>パターン・ランゲージ</a:t>
            </a:r>
            <a:r>
              <a:rPr lang="ja-JP" altLang="en-US" dirty="0"/>
              <a:t>を使って</a:t>
            </a:r>
            <a:r>
              <a:rPr lang="ja" altLang="en-US" dirty="0"/>
              <a:t>実装の</a:t>
            </a:r>
            <a:r>
              <a:rPr lang="ja-JP" altLang="en-US"/>
              <a:t>方法を紹介しています</a:t>
            </a:r>
            <a:r>
              <a:rPr lang="ja" altLang="en-US" dirty="0"/>
              <a:t>。</a:t>
            </a:r>
            <a:endParaRPr lang="en-US" altLang="ja" sz="1200" b="0" i="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 altLang="en-US" dirty="0"/>
              <a:t>・</a:t>
            </a:r>
            <a:r>
              <a:rPr lang="ja-JP" altLang="en-US" dirty="0"/>
              <a:t>　</a:t>
            </a:r>
            <a:r>
              <a:rPr lang="en-US" altLang="ja" dirty="0"/>
              <a:t>700</a:t>
            </a:r>
            <a:r>
              <a:rPr lang="ja-JP" altLang="en-US" dirty="0"/>
              <a:t>ページぐらいある本なので、</a:t>
            </a:r>
            <a:r>
              <a:rPr lang="ja" altLang="en-US" dirty="0"/>
              <a:t>じっくり読</a:t>
            </a:r>
            <a:r>
              <a:rPr lang="ja-JP" altLang="en-US" dirty="0"/>
              <a:t>むのではなく、</a:t>
            </a:r>
            <a:r>
              <a:rPr lang="ja" altLang="en-US" dirty="0"/>
              <a:t>リファレンス</a:t>
            </a:r>
            <a:r>
              <a:rPr lang="ja-JP" altLang="en-US" dirty="0"/>
              <a:t>的に使うことをオススメします。</a:t>
            </a:r>
            <a:endParaRPr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dirty="0"/>
              <a:t>15</a:t>
            </a:r>
            <a:r>
              <a:rPr lang="ja-JP" altLang="en-US" dirty="0"/>
              <a:t>年ぐらい前に出版された本の</a:t>
            </a:r>
            <a:r>
              <a:rPr lang="ja-JP" altLang="en-US"/>
              <a:t>ため、当時</a:t>
            </a:r>
            <a:r>
              <a:rPr lang="ja-JP" altLang="en-US" dirty="0"/>
              <a:t>の</a:t>
            </a:r>
            <a:r>
              <a:rPr lang="ja" altLang="en-US" dirty="0"/>
              <a:t>システム開発で</a:t>
            </a:r>
            <a:r>
              <a:rPr lang="ja-JP" altLang="en-US" dirty="0"/>
              <a:t>多く</a:t>
            </a:r>
            <a:r>
              <a:rPr lang="ja" altLang="en-US" dirty="0"/>
              <a:t>使われてい</a:t>
            </a:r>
            <a:r>
              <a:rPr lang="ja-JP" altLang="en-US"/>
              <a:t>た技術を使った内容ですが、現在の技術にも適用できます。</a:t>
            </a:r>
            <a:endParaRPr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sz="1200" b="0" i="0" kern="1200" dirty="0">
                <a:solidFill>
                  <a:schemeClr val="tx1"/>
                </a:solidFill>
                <a:effectLst/>
                <a:latin typeface="+mn-lt"/>
                <a:ea typeface="+mn-ea"/>
                <a:cs typeface="+mn-cs"/>
              </a:rPr>
              <a:t>Google</a:t>
            </a:r>
            <a:r>
              <a:rPr lang="ja-JP" altLang="en-US" sz="1200" b="0" i="0" kern="1200" baseline="0" dirty="0">
                <a:solidFill>
                  <a:schemeClr val="tx1"/>
                </a:solidFill>
                <a:effectLst/>
                <a:latin typeface="+mn-lt"/>
                <a:ea typeface="+mn-ea"/>
                <a:cs typeface="+mn-cs"/>
              </a:rPr>
              <a:t> </a:t>
            </a:r>
            <a:r>
              <a:rPr lang="en-US" altLang="ja-JP" sz="1200" b="0" i="0" kern="1200" baseline="0" dirty="0">
                <a:solidFill>
                  <a:schemeClr val="tx1"/>
                </a:solidFill>
                <a:effectLst/>
                <a:latin typeface="+mn-lt"/>
                <a:ea typeface="+mn-ea"/>
                <a:cs typeface="+mn-cs"/>
              </a:rPr>
              <a:t>Cloud Function</a:t>
            </a:r>
            <a:r>
              <a:rPr lang="ja-JP" altLang="en-US" sz="1200" b="0" i="0" kern="1200" baseline="0" dirty="0">
                <a:solidFill>
                  <a:schemeClr val="tx1"/>
                </a:solidFill>
                <a:effectLst/>
                <a:latin typeface="+mn-lt"/>
                <a:ea typeface="+mn-ea"/>
                <a:cs typeface="+mn-cs"/>
              </a:rPr>
              <a:t>と</a:t>
            </a:r>
            <a:r>
              <a:rPr lang="en-US" altLang="ja-JP" sz="1200" b="0" i="0" kern="1200" baseline="0" dirty="0">
                <a:solidFill>
                  <a:schemeClr val="tx1"/>
                </a:solidFill>
                <a:effectLst/>
                <a:latin typeface="+mn-lt"/>
                <a:ea typeface="+mn-ea"/>
                <a:cs typeface="+mn-cs"/>
              </a:rPr>
              <a:t>Cloud Pub/Sub</a:t>
            </a:r>
            <a:r>
              <a:rPr lang="ja-JP" altLang="en-US" sz="1200" b="0" i="0" u="none" strike="noStrike" kern="1200" dirty="0">
                <a:solidFill>
                  <a:schemeClr val="tx1"/>
                </a:solidFill>
                <a:effectLst/>
                <a:latin typeface="+mn-lt"/>
                <a:ea typeface="+mn-ea"/>
                <a:cs typeface="+mn-cs"/>
              </a:rPr>
              <a:t>など</a:t>
            </a:r>
            <a:r>
              <a:rPr lang="ja-JP" altLang="en-US" sz="1200" b="0" i="0" u="none" strike="noStrike" kern="1200">
                <a:solidFill>
                  <a:schemeClr val="tx1"/>
                </a:solidFill>
                <a:effectLst/>
                <a:latin typeface="+mn-lt"/>
                <a:ea typeface="+mn-ea"/>
                <a:cs typeface="+mn-cs"/>
              </a:rPr>
              <a:t>を</a:t>
            </a:r>
            <a:r>
              <a:rPr lang="ja-JP" altLang="en-US"/>
              <a:t>使った</a:t>
            </a:r>
            <a:r>
              <a:rPr lang="en-US" altLang="ja-JP" dirty="0"/>
              <a:t>EIP</a:t>
            </a:r>
            <a:r>
              <a:rPr lang="ja-JP" altLang="en-US"/>
              <a:t>の実装方法などが</a:t>
            </a:r>
            <a:r>
              <a:rPr lang="en-US" altLang="ja" dirty="0"/>
              <a:t>Gregor </a:t>
            </a:r>
            <a:r>
              <a:rPr lang="en-US" altLang="ja" dirty="0" err="1"/>
              <a:t>Hohpe</a:t>
            </a:r>
            <a:r>
              <a:rPr lang="ja-JP" altLang="en-US" dirty="0"/>
              <a:t>氏が</a:t>
            </a:r>
            <a:r>
              <a:rPr lang="en-US" altLang="ja-JP" dirty="0"/>
              <a:t>Web</a:t>
            </a:r>
            <a:r>
              <a:rPr lang="ja-JP" altLang="en-US" dirty="0"/>
              <a:t>サイトの自身のブログ等で紹介しています</a:t>
            </a:r>
            <a:r>
              <a:rPr lang="ja" altLang="en-US" dirty="0"/>
              <a:t>。</a:t>
            </a:r>
            <a:endParaRPr lang="en-US" altLang="ja"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dirty="0"/>
              <a:t>・　この本のタイトルが</a:t>
            </a:r>
            <a:r>
              <a:rPr lang="en-US" altLang="ja-JP" dirty="0"/>
              <a:t>Enterprise Integration Patterns</a:t>
            </a:r>
            <a:r>
              <a:rPr lang="ja-JP" altLang="en-US" dirty="0"/>
              <a:t>とあるので、異なるシステムを連携する方法を</a:t>
            </a:r>
            <a:r>
              <a:rPr lang="ja" altLang="en-US" dirty="0"/>
              <a:t>紹介しているのではないか</a:t>
            </a:r>
            <a:r>
              <a:rPr lang="ja-JP" altLang="en-US" dirty="0"/>
              <a:t>と想像するかもしれませんが</a:t>
            </a:r>
            <a:endParaRPr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dirty="0"/>
              <a:t>　　本の</a:t>
            </a:r>
            <a:r>
              <a:rPr lang="ja" altLang="en-US" dirty="0"/>
              <a:t>サブタイトル</a:t>
            </a:r>
            <a:r>
              <a:rPr lang="ja-JP" altLang="en-US" dirty="0"/>
              <a:t>がそうでないことをアドバイス</a:t>
            </a:r>
            <a:r>
              <a:rPr lang="ja" altLang="en-US" dirty="0"/>
              <a:t>してくれています。</a:t>
            </a:r>
            <a:r>
              <a:rPr lang="ja-JP" altLang="en-US"/>
              <a:t>実は、</a:t>
            </a:r>
            <a:r>
              <a:rPr lang="en-US" altLang="ja" dirty="0"/>
              <a:t>EIP</a:t>
            </a:r>
            <a:r>
              <a:rPr lang="ja-JP" altLang="en-US"/>
              <a:t>とは主に</a:t>
            </a:r>
            <a:r>
              <a:rPr lang="ja" altLang="en-US" dirty="0"/>
              <a:t>メッセージング</a:t>
            </a:r>
            <a:r>
              <a:rPr lang="ja-JP" altLang="en-US"/>
              <a:t>を使った</a:t>
            </a:r>
            <a:r>
              <a:rPr lang="ja" altLang="en-US" dirty="0"/>
              <a:t>アーキテクチャ</a:t>
            </a:r>
            <a:r>
              <a:rPr lang="ja-JP" altLang="en-US"/>
              <a:t>の</a:t>
            </a:r>
            <a:r>
              <a:rPr lang="ja" altLang="en-US" dirty="0"/>
              <a:t>ことなんです。</a:t>
            </a:r>
            <a:endParaRPr lang="en-US" altLang="ja"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 </a:t>
            </a:r>
            <a:r>
              <a:rPr lang="ja-JP" altLang="en-US" sz="1200" b="0" i="0" kern="1200">
                <a:solidFill>
                  <a:schemeClr val="tx1"/>
                </a:solidFill>
                <a:effectLst/>
                <a:latin typeface="+mn-lt"/>
                <a:ea typeface="+mn-ea"/>
                <a:cs typeface="+mn-cs"/>
              </a:rPr>
              <a:t>      </a:t>
            </a:r>
            <a:r>
              <a:rPr lang="en-US" altLang="ja-JP" sz="1200" b="0" i="0" kern="1200" dirty="0">
                <a:solidFill>
                  <a:schemeClr val="tx1"/>
                </a:solidFill>
                <a:effectLst/>
                <a:latin typeface="+mn-lt"/>
                <a:ea typeface="+mn-ea"/>
                <a:cs typeface="+mn-cs"/>
              </a:rPr>
              <a:t>Designing, Building, And Deploying Messaging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　　では</a:t>
            </a:r>
            <a:r>
              <a:rPr lang="ja-JP" altLang="en-US" sz="1200" b="0" i="0" kern="1200" dirty="0">
                <a:solidFill>
                  <a:schemeClr val="tx1"/>
                </a:solidFill>
                <a:effectLst/>
                <a:latin typeface="+mn-lt"/>
                <a:ea typeface="+mn-ea"/>
                <a:cs typeface="+mn-cs"/>
              </a:rPr>
              <a:t>、</a:t>
            </a:r>
            <a:r>
              <a:rPr lang="ja" altLang="en-US" sz="1200" b="0" i="0" kern="1200" dirty="0">
                <a:solidFill>
                  <a:schemeClr val="tx1"/>
                </a:solidFill>
                <a:effectLst/>
                <a:latin typeface="+mn-lt"/>
                <a:ea typeface="+mn-ea"/>
                <a:cs typeface="+mn-cs"/>
              </a:rPr>
              <a:t>メッセージングによ</a:t>
            </a:r>
            <a:r>
              <a:rPr lang="ja-JP" altLang="en-US" sz="1200" b="0" i="0" kern="1200" dirty="0">
                <a:solidFill>
                  <a:schemeClr val="tx1"/>
                </a:solidFill>
                <a:effectLst/>
                <a:latin typeface="+mn-lt"/>
                <a:ea typeface="+mn-ea"/>
                <a:cs typeface="+mn-cs"/>
              </a:rPr>
              <a:t>る非同期な</a:t>
            </a:r>
            <a:r>
              <a:rPr lang="ja" altLang="en-US" sz="1200" b="0" i="0" kern="1200" dirty="0">
                <a:solidFill>
                  <a:schemeClr val="tx1"/>
                </a:solidFill>
                <a:effectLst/>
                <a:latin typeface="+mn-lt"/>
                <a:ea typeface="+mn-ea"/>
                <a:cs typeface="+mn-cs"/>
              </a:rPr>
              <a:t>アーキテクチャ</a:t>
            </a:r>
            <a:r>
              <a:rPr lang="ja-JP" altLang="en-US" sz="1200" b="0" i="0" kern="1200" dirty="0">
                <a:solidFill>
                  <a:schemeClr val="tx1"/>
                </a:solidFill>
                <a:effectLst/>
                <a:latin typeface="+mn-lt"/>
                <a:ea typeface="+mn-ea"/>
                <a:cs typeface="+mn-cs"/>
              </a:rPr>
              <a:t>とは一体どういうもの</a:t>
            </a:r>
            <a:r>
              <a:rPr lang="ja" altLang="en-US" sz="1200" b="0" i="0" kern="1200" dirty="0">
                <a:solidFill>
                  <a:schemeClr val="tx1"/>
                </a:solidFill>
                <a:effectLst/>
                <a:latin typeface="+mn-lt"/>
                <a:ea typeface="+mn-ea"/>
                <a:cs typeface="+mn-cs"/>
              </a:rPr>
              <a:t>なの</a:t>
            </a:r>
            <a:r>
              <a:rPr lang="ja-JP" altLang="en-US" sz="1200" b="0" i="0" kern="1200" dirty="0">
                <a:solidFill>
                  <a:schemeClr val="tx1"/>
                </a:solidFill>
                <a:effectLst/>
                <a:latin typeface="+mn-lt"/>
                <a:ea typeface="+mn-ea"/>
                <a:cs typeface="+mn-cs"/>
              </a:rPr>
              <a:t>でしょうか？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783973-C8F7-FA42-848B-4D25732E3CE5}" type="slidenum">
              <a:rPr lang="en-US" smtClean="0"/>
              <a:t>5</a:t>
            </a:fld>
            <a:endParaRPr lang="en-US"/>
          </a:p>
        </p:txBody>
      </p:sp>
    </p:spTree>
    <p:extLst>
      <p:ext uri="{BB962C8B-B14F-4D97-AF65-F5344CB8AC3E}">
        <p14:creationId xmlns:p14="http://schemas.microsoft.com/office/powerpoint/2010/main" val="415619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この図は、非同期なメッセージングアーキテクチャを構成する基本的なコンポーネントを表しています。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先ほどのスターバックスの図に似ていると思いませんか？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レジの担当</a:t>
            </a:r>
            <a:r>
              <a:rPr lang="ja-JP" altLang="en-US" baseline="0" dirty="0"/>
              <a:t>は</a:t>
            </a:r>
            <a:r>
              <a:rPr lang="en-US" altLang="ja-JP" b="1" dirty="0"/>
              <a:t>Sender</a:t>
            </a:r>
            <a:r>
              <a:rPr lang="ja-JP" altLang="en-US" b="0" dirty="0"/>
              <a:t>です。</a:t>
            </a:r>
            <a:endParaRPr lang="en-US" altLang="ja-JP" b="0" dirty="0"/>
          </a:p>
          <a:p>
            <a:endParaRPr lang="en-US" altLang="ja-JP" sz="1200" b="0" i="0" u="none" strike="noStrike" kern="1200" dirty="0">
              <a:solidFill>
                <a:schemeClr val="tx1"/>
              </a:solidFill>
              <a:effectLst/>
              <a:latin typeface="+mn-lt"/>
              <a:ea typeface="+mn-ea"/>
              <a:cs typeface="+mn-cs"/>
            </a:endParaRPr>
          </a:p>
          <a:p>
            <a:r>
              <a:rPr lang="ja-JP" altLang="en-US" sz="1200" b="0" i="0" u="none" strike="noStrike" kern="1200" dirty="0">
                <a:solidFill>
                  <a:schemeClr val="tx1"/>
                </a:solidFill>
                <a:effectLst/>
                <a:latin typeface="+mn-lt"/>
                <a:ea typeface="+mn-ea"/>
                <a:cs typeface="+mn-cs"/>
              </a:rPr>
              <a:t>・</a:t>
            </a:r>
            <a:r>
              <a:rPr lang="ja-JP" altLang="en-US" sz="1200" b="0" i="0" u="none" strike="noStrike" kern="1200">
                <a:solidFill>
                  <a:schemeClr val="tx1"/>
                </a:solidFill>
                <a:effectLst/>
                <a:latin typeface="+mn-lt"/>
                <a:ea typeface="+mn-ea"/>
                <a:cs typeface="+mn-cs"/>
              </a:rPr>
              <a:t>　この</a:t>
            </a:r>
            <a:r>
              <a:rPr lang="ja-JP" altLang="en-US" sz="1200" b="0" i="0" u="none" strike="noStrike" kern="1200" dirty="0">
                <a:solidFill>
                  <a:schemeClr val="tx1"/>
                </a:solidFill>
                <a:effectLst/>
                <a:latin typeface="+mn-lt"/>
                <a:ea typeface="+mn-ea"/>
                <a:cs typeface="+mn-cs"/>
              </a:rPr>
              <a:t>図にある</a:t>
            </a:r>
            <a:r>
              <a:rPr lang="en-US" altLang="ja-JP" sz="1200" b="1"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はスターバックスで注文</a:t>
            </a:r>
            <a:r>
              <a:rPr lang="ja-JP" altLang="en-US" sz="1200" b="0" i="0" u="none" strike="noStrike" kern="1200">
                <a:solidFill>
                  <a:schemeClr val="tx1"/>
                </a:solidFill>
                <a:effectLst/>
                <a:latin typeface="+mn-lt"/>
                <a:ea typeface="+mn-ea"/>
                <a:cs typeface="+mn-cs"/>
              </a:rPr>
              <a:t>されたドリンクのカップと同じで、</a:t>
            </a:r>
            <a:endParaRPr lang="en-US" altLang="ja-JP" sz="1200" b="0" i="0" u="none" strike="noStrike" kern="1200" dirty="0">
              <a:solidFill>
                <a:schemeClr val="tx1"/>
              </a:solidFill>
              <a:effectLst/>
              <a:latin typeface="+mn-lt"/>
              <a:ea typeface="+mn-ea"/>
              <a:cs typeface="+mn-cs"/>
            </a:endParaRPr>
          </a:p>
          <a:p>
            <a:r>
              <a:rPr lang="ja-JP" altLang="en-US" sz="1200" b="0" i="0" u="none" strike="noStrike" kern="1200">
                <a:solidFill>
                  <a:schemeClr val="tx1"/>
                </a:solidFill>
                <a:effectLst/>
                <a:latin typeface="+mn-lt"/>
                <a:ea typeface="+mn-ea"/>
                <a:cs typeface="+mn-cs"/>
              </a:rPr>
              <a:t>　　バリスタが注文通りにドリンクを作れるように、カップにはメモが</a:t>
            </a:r>
            <a:r>
              <a:rPr lang="ja" altLang="en-US" sz="1200" b="0" i="0" u="none" strike="noStrike" kern="1200" dirty="0">
                <a:solidFill>
                  <a:schemeClr val="tx1"/>
                </a:solidFill>
                <a:effectLst/>
                <a:latin typeface="+mn-lt"/>
                <a:ea typeface="+mn-ea"/>
                <a:cs typeface="+mn-cs"/>
              </a:rPr>
              <a:t>されています</a:t>
            </a:r>
            <a:r>
              <a:rPr lang="ja-JP" altLang="en-US" sz="1200" b="0" i="0" u="none" strike="noStrike" kern="1200">
                <a:solidFill>
                  <a:schemeClr val="tx1"/>
                </a:solidFill>
                <a:effectLst/>
                <a:latin typeface="+mn-lt"/>
                <a:ea typeface="+mn-ea"/>
                <a:cs typeface="+mn-cs"/>
              </a:rPr>
              <a:t>。</a:t>
            </a:r>
            <a:endParaRPr lang="en-US" altLang="ja-JP" sz="1200" b="0" i="0" u="none" strike="noStrike" kern="1200" dirty="0">
              <a:solidFill>
                <a:schemeClr val="tx1"/>
              </a:solidFill>
              <a:effectLst/>
              <a:latin typeface="+mn-lt"/>
              <a:ea typeface="+mn-ea"/>
              <a:cs typeface="+mn-cs"/>
            </a:endParaRPr>
          </a:p>
          <a:p>
            <a:endParaRPr lang="en-US" altLang="ja-JP" sz="1200" b="0" i="0" u="none" strike="noStrike" kern="1200" dirty="0">
              <a:solidFill>
                <a:schemeClr val="tx1"/>
              </a:solidFill>
              <a:effectLst/>
              <a:latin typeface="+mn-lt"/>
              <a:ea typeface="+mn-ea"/>
              <a:cs typeface="+mn-cs"/>
            </a:endParaRPr>
          </a:p>
          <a:p>
            <a:pPr algn="just"/>
            <a:r>
              <a:rPr lang="ja-JP" altLang="en-US" sz="1200" b="0" i="0" u="none" strike="noStrike" kern="1200" dirty="0">
                <a:solidFill>
                  <a:schemeClr val="tx1"/>
                </a:solidFill>
                <a:effectLst/>
                <a:latin typeface="+mn-lt"/>
                <a:ea typeface="+mn-ea"/>
                <a:cs typeface="+mn-cs"/>
              </a:rPr>
              <a:t>・</a:t>
            </a:r>
            <a:r>
              <a:rPr lang="ja-JP" altLang="en-US" sz="1200" b="0" i="0" u="none" strike="noStrike" kern="1200">
                <a:solidFill>
                  <a:schemeClr val="tx1"/>
                </a:solidFill>
                <a:effectLst/>
                <a:latin typeface="+mn-lt"/>
                <a:ea typeface="+mn-ea"/>
                <a:cs typeface="+mn-cs"/>
              </a:rPr>
              <a:t>　バリスタ</a:t>
            </a:r>
            <a:r>
              <a:rPr lang="ja-JP" altLang="en-US" sz="1200" b="0" i="0" u="none" strike="noStrike" kern="1200" dirty="0">
                <a:solidFill>
                  <a:schemeClr val="tx1"/>
                </a:solidFill>
                <a:effectLst/>
                <a:latin typeface="+mn-lt"/>
                <a:ea typeface="+mn-ea"/>
                <a:cs typeface="+mn-cs"/>
              </a:rPr>
              <a:t>はこの図の</a:t>
            </a:r>
            <a:r>
              <a:rPr lang="en-US" altLang="ja-JP" sz="1200" b="1" i="0" u="none" strike="noStrike" kern="1200" dirty="0">
                <a:solidFill>
                  <a:schemeClr val="tx1"/>
                </a:solidFill>
                <a:effectLst/>
                <a:latin typeface="+mn-lt"/>
                <a:ea typeface="+mn-ea"/>
                <a:cs typeface="+mn-cs"/>
              </a:rPr>
              <a:t>Receiver</a:t>
            </a:r>
            <a:r>
              <a:rPr lang="ja-JP" altLang="en-US" sz="1200" b="0" i="0" u="none" strike="noStrike" kern="1200">
                <a:solidFill>
                  <a:schemeClr val="tx1"/>
                </a:solidFill>
                <a:effectLst/>
                <a:latin typeface="+mn-lt"/>
                <a:ea typeface="+mn-ea"/>
                <a:cs typeface="+mn-cs"/>
              </a:rPr>
              <a:t>です。</a:t>
            </a:r>
            <a:endParaRPr lang="en-US" altLang="ja-JP" sz="1200" b="0" i="0" u="none" strike="noStrike" kern="1200" dirty="0">
              <a:solidFill>
                <a:schemeClr val="tx1"/>
              </a:solidFill>
              <a:effectLst/>
              <a:latin typeface="+mn-lt"/>
              <a:ea typeface="+mn-ea"/>
              <a:cs typeface="+mn-cs"/>
            </a:endParaRPr>
          </a:p>
          <a:p>
            <a:pPr algn="just"/>
            <a:endParaRPr lang="en-US" altLang="ja-JP" sz="1200" b="0" i="0" u="none" strike="noStrike" kern="1200" dirty="0">
              <a:solidFill>
                <a:schemeClr val="tx1"/>
              </a:solidFill>
              <a:effectLst/>
              <a:latin typeface="+mn-lt"/>
              <a:ea typeface="+mn-ea"/>
              <a:cs typeface="+mn-cs"/>
            </a:endParaRPr>
          </a:p>
          <a:p>
            <a:r>
              <a:rPr lang="ja-JP" altLang="en-US" sz="1200" b="0" i="0" u="none" strike="noStrike" kern="1200" dirty="0">
                <a:solidFill>
                  <a:schemeClr val="tx1"/>
                </a:solidFill>
                <a:effectLst/>
                <a:latin typeface="+mn-lt"/>
                <a:ea typeface="+mn-ea"/>
                <a:cs typeface="+mn-cs"/>
              </a:rPr>
              <a:t>　　混雑時には、たったいま注文を受けたドリンクを直ぐに作ることが</a:t>
            </a:r>
            <a:r>
              <a:rPr lang="ja-JP" altLang="en-US" sz="1200" b="0" i="0" u="none" strike="noStrike" kern="1200">
                <a:solidFill>
                  <a:schemeClr val="tx1"/>
                </a:solidFill>
                <a:effectLst/>
                <a:latin typeface="+mn-lt"/>
                <a:ea typeface="+mn-ea"/>
                <a:cs typeface="+mn-cs"/>
              </a:rPr>
              <a:t>できません。</a:t>
            </a:r>
            <a:endParaRPr lang="en-US" altLang="ja-JP" sz="1200" b="0" i="0" u="none" strike="noStrike" kern="1200" dirty="0">
              <a:solidFill>
                <a:schemeClr val="tx1"/>
              </a:solidFill>
              <a:effectLst/>
              <a:latin typeface="+mn-lt"/>
              <a:ea typeface="+mn-ea"/>
              <a:cs typeface="+mn-cs"/>
            </a:endParaRPr>
          </a:p>
          <a:p>
            <a:endParaRPr lang="en-US" altLang="ja-JP" sz="1200" b="0" i="0" u="none" strike="noStrike" kern="1200" dirty="0">
              <a:solidFill>
                <a:schemeClr val="tx1"/>
              </a:solidFill>
              <a:effectLst/>
              <a:latin typeface="+mn-lt"/>
              <a:ea typeface="+mn-ea"/>
              <a:cs typeface="+mn-cs"/>
            </a:endParaRPr>
          </a:p>
          <a:p>
            <a:r>
              <a:rPr lang="ja-JP" altLang="en-US" sz="1200" b="0" i="0" u="none" strike="noStrike" kern="1200" dirty="0">
                <a:solidFill>
                  <a:schemeClr val="tx1"/>
                </a:solidFill>
                <a:effectLst/>
                <a:latin typeface="+mn-lt"/>
                <a:ea typeface="+mn-ea"/>
                <a:cs typeface="+mn-cs"/>
              </a:rPr>
              <a:t>　　ドリンクのカップは注文された順にカウンターに置かれて</a:t>
            </a:r>
            <a:r>
              <a:rPr lang="ja-JP" altLang="en-US" sz="1200" b="0" i="0" u="none" strike="noStrike" kern="1200">
                <a:solidFill>
                  <a:schemeClr val="tx1"/>
                </a:solidFill>
                <a:effectLst/>
                <a:latin typeface="+mn-lt"/>
                <a:ea typeface="+mn-ea"/>
                <a:cs typeface="+mn-cs"/>
              </a:rPr>
              <a:t>いきます。</a:t>
            </a:r>
            <a:endParaRPr lang="en-US" altLang="ja-JP" sz="1200" b="0" i="0" u="none" strike="noStrike" kern="1200" dirty="0">
              <a:solidFill>
                <a:schemeClr val="tx1"/>
              </a:solidFill>
              <a:effectLst/>
              <a:latin typeface="+mn-lt"/>
              <a:ea typeface="+mn-ea"/>
              <a:cs typeface="+mn-cs"/>
            </a:endParaRPr>
          </a:p>
          <a:p>
            <a:endParaRPr lang="en-US" altLang="ja-JP" sz="1200" b="0" i="0" u="none" strike="noStrike" kern="1200" dirty="0">
              <a:solidFill>
                <a:schemeClr val="tx1"/>
              </a:solidFill>
              <a:effectLst/>
              <a:latin typeface="+mn-lt"/>
              <a:ea typeface="+mn-ea"/>
              <a:cs typeface="+mn-cs"/>
            </a:endParaRPr>
          </a:p>
          <a:p>
            <a:r>
              <a:rPr lang="ja-JP" altLang="en-US" sz="1200" b="0" i="0" u="none" strike="noStrike" kern="1200" dirty="0">
                <a:solidFill>
                  <a:schemeClr val="tx1"/>
                </a:solidFill>
                <a:effectLst/>
                <a:latin typeface="+mn-lt"/>
                <a:ea typeface="+mn-ea"/>
                <a:cs typeface="+mn-cs"/>
              </a:rPr>
              <a:t>　</a:t>
            </a:r>
            <a:r>
              <a:rPr lang="ja-JP" altLang="en-US" sz="1200" b="0" i="0" u="none" strike="noStrike" kern="1200">
                <a:solidFill>
                  <a:schemeClr val="tx1"/>
                </a:solidFill>
                <a:effectLst/>
                <a:latin typeface="+mn-lt"/>
                <a:ea typeface="+mn-ea"/>
                <a:cs typeface="+mn-cs"/>
              </a:rPr>
              <a:t>　バリスタは先頭</a:t>
            </a:r>
            <a:r>
              <a:rPr lang="ja-JP" altLang="en-US" sz="1200" b="0" i="0" u="none" strike="noStrike" kern="1200" dirty="0">
                <a:solidFill>
                  <a:schemeClr val="tx1"/>
                </a:solidFill>
                <a:effectLst/>
                <a:latin typeface="+mn-lt"/>
                <a:ea typeface="+mn-ea"/>
                <a:cs typeface="+mn-cs"/>
              </a:rPr>
              <a:t>のカップから順番に、カップ</a:t>
            </a:r>
            <a:r>
              <a:rPr lang="ja-JP" altLang="en-US" sz="1200" b="0" i="0" u="none" strike="noStrike" kern="1200">
                <a:solidFill>
                  <a:schemeClr val="tx1"/>
                </a:solidFill>
                <a:effectLst/>
                <a:latin typeface="+mn-lt"/>
                <a:ea typeface="+mn-ea"/>
                <a:cs typeface="+mn-cs"/>
              </a:rPr>
              <a:t>のメモを確認してドリンク</a:t>
            </a:r>
            <a:r>
              <a:rPr lang="ja-JP" altLang="en-US" sz="1200" b="0" i="0" u="none" strike="noStrike" kern="1200" dirty="0">
                <a:solidFill>
                  <a:schemeClr val="tx1"/>
                </a:solidFill>
                <a:effectLst/>
                <a:latin typeface="+mn-lt"/>
                <a:ea typeface="+mn-ea"/>
                <a:cs typeface="+mn-cs"/>
              </a:rPr>
              <a:t>を</a:t>
            </a:r>
            <a:r>
              <a:rPr lang="ja-JP" altLang="en-US" sz="1200" b="0" i="0" u="none" strike="noStrike" kern="1200">
                <a:solidFill>
                  <a:schemeClr val="tx1"/>
                </a:solidFill>
                <a:effectLst/>
                <a:latin typeface="+mn-lt"/>
                <a:ea typeface="+mn-ea"/>
                <a:cs typeface="+mn-cs"/>
              </a:rPr>
              <a:t>作ります。</a:t>
            </a:r>
            <a:endParaRPr lang="en-US" altLang="ja-JP" sz="1200" b="0" i="0" u="none" strike="noStrike" kern="1200" dirty="0">
              <a:solidFill>
                <a:schemeClr val="tx1"/>
              </a:solidFill>
              <a:effectLst/>
              <a:latin typeface="+mn-lt"/>
              <a:ea typeface="+mn-ea"/>
              <a:cs typeface="+mn-cs"/>
            </a:endParaRPr>
          </a:p>
          <a:p>
            <a:endParaRPr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a:solidFill>
                  <a:schemeClr val="tx1"/>
                </a:solidFill>
                <a:effectLst/>
                <a:latin typeface="+mn-lt"/>
                <a:ea typeface="+mn-ea"/>
                <a:cs typeface="+mn-cs"/>
              </a:rPr>
              <a:t>・　メッセージングアーキテクチャ</a:t>
            </a:r>
            <a:r>
              <a:rPr lang="ja-JP" altLang="en-US" sz="1200" b="0" i="0" u="none" strike="noStrike" kern="1200" dirty="0">
                <a:solidFill>
                  <a:schemeClr val="tx1"/>
                </a:solidFill>
                <a:effectLst/>
                <a:latin typeface="+mn-lt"/>
                <a:ea typeface="+mn-ea"/>
                <a:cs typeface="+mn-cs"/>
              </a:rPr>
              <a:t>では</a:t>
            </a:r>
            <a:r>
              <a:rPr lang="en-US" altLang="ja-JP" sz="1200" b="1" i="0" u="none" strike="noStrike" kern="1200" dirty="0">
                <a:solidFill>
                  <a:schemeClr val="tx1"/>
                </a:solidFill>
                <a:effectLst/>
                <a:latin typeface="+mn-lt"/>
                <a:ea typeface="+mn-ea"/>
                <a:cs typeface="+mn-cs"/>
              </a:rPr>
              <a:t>Channel(Queue)</a:t>
            </a:r>
            <a:r>
              <a:rPr lang="ja-JP" altLang="en-US" sz="1200" b="0" i="0" u="none" strike="noStrike" kern="1200" dirty="0">
                <a:solidFill>
                  <a:schemeClr val="tx1"/>
                </a:solidFill>
                <a:effectLst/>
                <a:latin typeface="+mn-lt"/>
                <a:ea typeface="+mn-ea"/>
                <a:cs typeface="+mn-cs"/>
              </a:rPr>
              <a:t>を使って</a:t>
            </a:r>
            <a:r>
              <a:rPr lang="en-US" altLang="ja-JP" sz="1200" b="1"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は</a:t>
            </a:r>
            <a:r>
              <a:rPr lang="en-US" altLang="ja-JP" sz="1200" b="0" i="0" u="none" strike="noStrike" kern="1200" dirty="0">
                <a:solidFill>
                  <a:schemeClr val="tx1"/>
                </a:solidFill>
                <a:effectLst/>
                <a:latin typeface="+mn-lt"/>
                <a:ea typeface="+mn-ea"/>
                <a:cs typeface="+mn-cs"/>
              </a:rPr>
              <a:t>Sender</a:t>
            </a:r>
            <a:r>
              <a:rPr lang="ja-JP" altLang="en-US" sz="1200" b="0" i="0" u="none" strike="noStrike" kern="1200" dirty="0">
                <a:solidFill>
                  <a:schemeClr val="tx1"/>
                </a:solidFill>
                <a:effectLst/>
                <a:latin typeface="+mn-lt"/>
                <a:ea typeface="+mn-ea"/>
                <a:cs typeface="+mn-cs"/>
              </a:rPr>
              <a:t>から</a:t>
            </a:r>
            <a:r>
              <a:rPr lang="en-US" altLang="ja-JP" sz="1200" b="1" i="0" u="none" strike="noStrike" kern="1200" dirty="0">
                <a:solidFill>
                  <a:schemeClr val="tx1"/>
                </a:solidFill>
                <a:effectLst/>
                <a:latin typeface="+mn-lt"/>
                <a:ea typeface="+mn-ea"/>
                <a:cs typeface="+mn-cs"/>
              </a:rPr>
              <a:t>Receiver</a:t>
            </a:r>
            <a:r>
              <a:rPr lang="ja-JP" altLang="en-US" sz="1200" b="0" i="0" u="none" strike="noStrike" kern="1200" dirty="0">
                <a:solidFill>
                  <a:schemeClr val="tx1"/>
                </a:solidFill>
                <a:effectLst/>
                <a:latin typeface="+mn-lt"/>
                <a:ea typeface="+mn-ea"/>
                <a:cs typeface="+mn-cs"/>
              </a:rPr>
              <a:t>に渡ります。</a:t>
            </a:r>
            <a:r>
              <a:rPr lang="ja-JP" altLang="en-US" sz="1200" b="0" i="0" u="none" strike="noStrike" kern="1200">
                <a:solidFill>
                  <a:schemeClr val="tx1"/>
                </a:solidFill>
                <a:effectLst/>
                <a:latin typeface="+mn-lt"/>
                <a:ea typeface="+mn-ea"/>
                <a:cs typeface="+mn-cs"/>
              </a:rPr>
              <a:t>　</a:t>
            </a:r>
            <a:endParaRPr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a:solidFill>
                  <a:schemeClr val="tx1"/>
                </a:solidFill>
                <a:effectLst/>
                <a:latin typeface="+mn-lt"/>
                <a:ea typeface="+mn-ea"/>
                <a:cs typeface="+mn-cs"/>
              </a:rPr>
              <a:t>　</a:t>
            </a:r>
            <a:r>
              <a:rPr lang="ja-JP" altLang="en-US" sz="1200" b="0" i="0" u="none" strike="noStrike" kern="1200" dirty="0">
                <a:solidFill>
                  <a:schemeClr val="tx1"/>
                </a:solidFill>
                <a:effectLst/>
                <a:latin typeface="+mn-lt"/>
                <a:ea typeface="+mn-ea"/>
                <a:cs typeface="+mn-cs"/>
              </a:rPr>
              <a:t>　</a:t>
            </a:r>
            <a:r>
              <a:rPr lang="en-US" altLang="ja-JP" sz="1200" b="1" i="0" u="none" strike="noStrike" kern="1200" dirty="0">
                <a:solidFill>
                  <a:schemeClr val="tx1"/>
                </a:solidFill>
                <a:effectLst/>
                <a:latin typeface="+mn-lt"/>
                <a:ea typeface="+mn-ea"/>
                <a:cs typeface="+mn-cs"/>
              </a:rPr>
              <a:t>Channel(Queue)</a:t>
            </a:r>
            <a:r>
              <a:rPr lang="ja-JP" altLang="en-US" sz="1200" b="0" i="0" u="none" strike="noStrike" kern="1200">
                <a:solidFill>
                  <a:schemeClr val="tx1"/>
                </a:solidFill>
                <a:effectLst/>
                <a:latin typeface="+mn-lt"/>
                <a:ea typeface="+mn-ea"/>
                <a:cs typeface="+mn-cs"/>
              </a:rPr>
              <a:t>は</a:t>
            </a:r>
            <a:r>
              <a:rPr lang="en-US" altLang="ja-JP" sz="1200" b="1"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をキューイングする場合もあります</a:t>
            </a:r>
            <a:r>
              <a:rPr lang="ja-JP" altLang="en-US" sz="1200" b="0" i="0" u="none" strike="noStrike" kern="1200">
                <a:solidFill>
                  <a:schemeClr val="tx1"/>
                </a:solidFill>
                <a:effectLst/>
                <a:latin typeface="+mn-lt"/>
                <a:ea typeface="+mn-ea"/>
                <a:cs typeface="+mn-cs"/>
              </a:rPr>
              <a:t>が、</a:t>
            </a:r>
            <a:endParaRPr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a:solidFill>
                  <a:schemeClr val="tx1"/>
                </a:solidFill>
                <a:effectLst/>
                <a:latin typeface="+mn-lt"/>
                <a:ea typeface="+mn-ea"/>
                <a:cs typeface="+mn-cs"/>
              </a:rPr>
              <a:t>　　</a:t>
            </a:r>
            <a:r>
              <a:rPr lang="en-US" altLang="ja-JP" sz="1200" b="1" i="0" u="none" strike="noStrike" kern="1200" dirty="0">
                <a:solidFill>
                  <a:schemeClr val="tx1"/>
                </a:solidFill>
                <a:effectLst/>
                <a:latin typeface="+mn-lt"/>
                <a:ea typeface="+mn-ea"/>
                <a:cs typeface="+mn-cs"/>
              </a:rPr>
              <a:t>Sender</a:t>
            </a:r>
            <a:r>
              <a:rPr lang="ja-JP" altLang="en-US" sz="1200" b="0" i="0" u="none" strike="noStrike" kern="1200" dirty="0">
                <a:solidFill>
                  <a:schemeClr val="tx1"/>
                </a:solidFill>
                <a:effectLst/>
                <a:latin typeface="+mn-lt"/>
                <a:ea typeface="+mn-ea"/>
                <a:cs typeface="+mn-cs"/>
              </a:rPr>
              <a:t>が</a:t>
            </a:r>
            <a:r>
              <a:rPr lang="en-US" altLang="ja-JP" sz="1200" b="1" i="0" u="none" strike="noStrike" kern="1200" dirty="0">
                <a:solidFill>
                  <a:schemeClr val="tx1"/>
                </a:solidFill>
                <a:effectLst/>
                <a:latin typeface="+mn-lt"/>
                <a:ea typeface="+mn-ea"/>
                <a:cs typeface="+mn-cs"/>
              </a:rPr>
              <a:t>Receiver</a:t>
            </a:r>
            <a:r>
              <a:rPr lang="ja-JP" altLang="en-US" sz="1200" b="0" i="0" u="none" strike="noStrike" kern="1200" dirty="0">
                <a:solidFill>
                  <a:schemeClr val="tx1"/>
                </a:solidFill>
                <a:effectLst/>
                <a:latin typeface="+mn-lt"/>
                <a:ea typeface="+mn-ea"/>
                <a:cs typeface="+mn-cs"/>
              </a:rPr>
              <a:t>に</a:t>
            </a:r>
            <a:r>
              <a:rPr lang="en-US" altLang="ja-JP" sz="1200" b="0"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を届けるための概念的なものと考えてください。</a:t>
            </a:r>
            <a:endParaRPr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kern="1200" dirty="0">
              <a:solidFill>
                <a:schemeClr val="tx1"/>
              </a:solidFill>
              <a:effectLst/>
              <a:latin typeface="+mn-lt"/>
              <a:ea typeface="+mn-ea"/>
              <a:cs typeface="+mn-cs"/>
            </a:endParaRPr>
          </a:p>
          <a:p>
            <a:r>
              <a:rPr lang="ja-JP" altLang="en-US" sz="1200" b="0" i="0" u="none" strike="noStrike" kern="1200">
                <a:solidFill>
                  <a:schemeClr val="tx1"/>
                </a:solidFill>
                <a:effectLst/>
                <a:latin typeface="+mn-lt"/>
                <a:ea typeface="+mn-ea"/>
                <a:cs typeface="+mn-cs"/>
              </a:rPr>
              <a:t>非同期</a:t>
            </a:r>
            <a:r>
              <a:rPr lang="ja-JP" altLang="en-US" sz="1200" b="0" i="0" u="none" strike="noStrike" kern="1200" dirty="0">
                <a:solidFill>
                  <a:schemeClr val="tx1"/>
                </a:solidFill>
                <a:effectLst/>
                <a:latin typeface="+mn-lt"/>
                <a:ea typeface="+mn-ea"/>
                <a:cs typeface="+mn-cs"/>
              </a:rPr>
              <a:t>なメッセージングアーキテクチャ</a:t>
            </a:r>
            <a:r>
              <a:rPr lang="ja-JP" altLang="en-US" sz="1200" b="0" i="0" u="none" strike="noStrike" kern="1200">
                <a:solidFill>
                  <a:schemeClr val="tx1"/>
                </a:solidFill>
                <a:effectLst/>
                <a:latin typeface="+mn-lt"/>
                <a:ea typeface="+mn-ea"/>
                <a:cs typeface="+mn-cs"/>
              </a:rPr>
              <a:t>はシンプルに構成</a:t>
            </a:r>
            <a:r>
              <a:rPr lang="ja-JP" altLang="en-US" sz="1200" b="0" i="0" u="none" strike="noStrike" kern="1200" dirty="0">
                <a:solidFill>
                  <a:schemeClr val="tx1"/>
                </a:solidFill>
                <a:effectLst/>
                <a:latin typeface="+mn-lt"/>
                <a:ea typeface="+mn-ea"/>
                <a:cs typeface="+mn-cs"/>
              </a:rPr>
              <a:t>すること</a:t>
            </a:r>
            <a:r>
              <a:rPr lang="ja-JP" altLang="en-US" sz="1200" b="0" i="0" u="none" strike="noStrike" kern="1200">
                <a:solidFill>
                  <a:schemeClr val="tx1"/>
                </a:solidFill>
                <a:effectLst/>
                <a:latin typeface="+mn-lt"/>
                <a:ea typeface="+mn-ea"/>
                <a:cs typeface="+mn-cs"/>
              </a:rPr>
              <a:t>ができ、それぞれ</a:t>
            </a:r>
            <a:r>
              <a:rPr lang="ja-JP" altLang="en-US" sz="1200" b="0" i="0" u="none" strike="noStrike" kern="1200" dirty="0">
                <a:solidFill>
                  <a:schemeClr val="tx1"/>
                </a:solidFill>
                <a:effectLst/>
                <a:latin typeface="+mn-lt"/>
                <a:ea typeface="+mn-ea"/>
                <a:cs typeface="+mn-cs"/>
              </a:rPr>
              <a:t>の役割も非常にシンプルです。</a:t>
            </a:r>
            <a:endParaRPr lang="en-US" altLang="ja-JP" sz="1200" b="0" i="0" u="none" strike="noStrike" kern="1200" dirty="0">
              <a:solidFill>
                <a:schemeClr val="tx1"/>
              </a:solidFill>
              <a:effectLst/>
              <a:latin typeface="+mn-lt"/>
              <a:ea typeface="+mn-ea"/>
              <a:cs typeface="+mn-cs"/>
            </a:endParaRPr>
          </a:p>
          <a:p>
            <a:endParaRPr lang="en-US" altLang="ja-JP" sz="1200" b="0" i="0" u="none" strike="noStrike" kern="1200" dirty="0">
              <a:solidFill>
                <a:schemeClr val="tx1"/>
              </a:solidFill>
              <a:effectLst/>
              <a:latin typeface="+mn-lt"/>
              <a:ea typeface="+mn-ea"/>
              <a:cs typeface="+mn-cs"/>
            </a:endParaRPr>
          </a:p>
          <a:p>
            <a:pPr marL="0" indent="0">
              <a:buNone/>
            </a:pPr>
            <a:r>
              <a:rPr lang="ja-JP" altLang="en-US" sz="1200" b="0" i="0" u="none" strike="noStrike" kern="1200" dirty="0">
                <a:solidFill>
                  <a:schemeClr val="tx1"/>
                </a:solidFill>
                <a:effectLst/>
                <a:latin typeface="+mn-lt"/>
                <a:ea typeface="+mn-ea"/>
                <a:cs typeface="+mn-cs"/>
              </a:rPr>
              <a:t>　</a:t>
            </a:r>
            <a:r>
              <a:rPr lang="en-US" altLang="ja-JP" sz="1200" b="0" i="0" u="none" strike="noStrike" kern="1200" dirty="0">
                <a:solidFill>
                  <a:schemeClr val="tx1"/>
                </a:solidFill>
                <a:effectLst/>
                <a:latin typeface="+mn-lt"/>
                <a:ea typeface="+mn-ea"/>
                <a:cs typeface="+mn-cs"/>
              </a:rPr>
              <a:t>1. </a:t>
            </a:r>
            <a:r>
              <a:rPr lang="ja-JP" altLang="en-US" sz="1200" b="0" i="0" u="none" strike="noStrike" kern="1200" dirty="0">
                <a:solidFill>
                  <a:schemeClr val="tx1"/>
                </a:solidFill>
                <a:effectLst/>
                <a:latin typeface="+mn-lt"/>
                <a:ea typeface="+mn-ea"/>
                <a:cs typeface="+mn-cs"/>
              </a:rPr>
              <a:t>システム全体で</a:t>
            </a:r>
            <a:r>
              <a:rPr lang="en-US" altLang="ja-JP" sz="1200" b="1"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が</a:t>
            </a:r>
            <a:r>
              <a:rPr lang="ja-JP" altLang="en-US" sz="1200" b="0" i="0" u="none" strike="noStrike" kern="1200">
                <a:solidFill>
                  <a:schemeClr val="tx1"/>
                </a:solidFill>
                <a:effectLst/>
                <a:latin typeface="+mn-lt"/>
                <a:ea typeface="+mn-ea"/>
                <a:cs typeface="+mn-cs"/>
              </a:rPr>
              <a:t>使われます。</a:t>
            </a:r>
            <a:endParaRPr lang="en-US" altLang="ja-JP" sz="1200" b="0" i="0" u="none" strike="noStrike" kern="1200" dirty="0">
              <a:solidFill>
                <a:schemeClr val="tx1"/>
              </a:solidFill>
              <a:effectLst/>
              <a:latin typeface="+mn-lt"/>
              <a:ea typeface="+mn-ea"/>
              <a:cs typeface="+mn-cs"/>
            </a:endParaRPr>
          </a:p>
          <a:p>
            <a:pPr marL="0" indent="0">
              <a:buNone/>
            </a:pPr>
            <a:r>
              <a:rPr lang="en-US" altLang="ja-JP" sz="1200" b="0" i="0" u="none" strike="noStrike" kern="1200" dirty="0">
                <a:solidFill>
                  <a:schemeClr val="tx1"/>
                </a:solidFill>
                <a:effectLst/>
                <a:latin typeface="+mn-lt"/>
                <a:ea typeface="+mn-ea"/>
                <a:cs typeface="+mn-cs"/>
              </a:rPr>
              <a:t>       </a:t>
            </a:r>
            <a:r>
              <a:rPr lang="en-US" altLang="ja-JP" sz="1200" b="1" i="0" u="none" strike="noStrike" kern="1200" dirty="0">
                <a:solidFill>
                  <a:schemeClr val="tx1"/>
                </a:solidFill>
                <a:effectLst/>
                <a:latin typeface="+mn-lt"/>
                <a:ea typeface="+mn-ea"/>
                <a:cs typeface="+mn-cs"/>
              </a:rPr>
              <a:t>Sender</a:t>
            </a:r>
            <a:r>
              <a:rPr lang="ja-JP" altLang="en-US" sz="1200" b="0" i="0" u="none" strike="noStrike" kern="1200" dirty="0">
                <a:solidFill>
                  <a:schemeClr val="tx1"/>
                </a:solidFill>
                <a:effectLst/>
                <a:latin typeface="+mn-lt"/>
                <a:ea typeface="+mn-ea"/>
                <a:cs typeface="+mn-cs"/>
              </a:rPr>
              <a:t>は必要なデータを</a:t>
            </a:r>
            <a:r>
              <a:rPr lang="en-US" altLang="ja-JP" sz="1200" b="1" i="0" u="none" strike="noStrike" kern="1200" dirty="0">
                <a:solidFill>
                  <a:schemeClr val="tx1"/>
                </a:solidFill>
                <a:effectLst/>
                <a:latin typeface="+mn-lt"/>
                <a:ea typeface="+mn-ea"/>
                <a:cs typeface="+mn-cs"/>
              </a:rPr>
              <a:t>Message</a:t>
            </a:r>
            <a:r>
              <a:rPr lang="ja-JP" altLang="en-US" sz="1200" b="0" i="0" u="none" strike="noStrike" kern="1200" dirty="0">
                <a:solidFill>
                  <a:schemeClr val="tx1"/>
                </a:solidFill>
                <a:effectLst/>
                <a:latin typeface="+mn-lt"/>
                <a:ea typeface="+mn-ea"/>
                <a:cs typeface="+mn-cs"/>
              </a:rPr>
              <a:t>という形で</a:t>
            </a:r>
            <a:r>
              <a:rPr lang="en-US" altLang="ja-JP" sz="1200" b="1" i="0" u="none" strike="noStrike" kern="1200" dirty="0">
                <a:solidFill>
                  <a:schemeClr val="tx1"/>
                </a:solidFill>
                <a:effectLst/>
                <a:latin typeface="+mn-lt"/>
                <a:ea typeface="+mn-ea"/>
                <a:cs typeface="+mn-cs"/>
              </a:rPr>
              <a:t>Receiver</a:t>
            </a:r>
            <a:r>
              <a:rPr lang="ja-JP" altLang="en-US" sz="1200" b="0" i="0" u="none" strike="noStrike" kern="1200" dirty="0">
                <a:solidFill>
                  <a:schemeClr val="tx1"/>
                </a:solidFill>
                <a:effectLst/>
                <a:latin typeface="+mn-lt"/>
                <a:ea typeface="+mn-ea"/>
                <a:cs typeface="+mn-cs"/>
              </a:rPr>
              <a:t>に送ります。</a:t>
            </a:r>
            <a:endParaRPr lang="en-US" altLang="ja-JP" sz="1200" b="0" i="0" u="none" strike="noStrike" kern="1200" dirty="0">
              <a:solidFill>
                <a:schemeClr val="tx1"/>
              </a:solidFill>
              <a:effectLst/>
              <a:latin typeface="+mn-lt"/>
              <a:ea typeface="+mn-ea"/>
              <a:cs typeface="+mn-cs"/>
            </a:endParaRPr>
          </a:p>
          <a:p>
            <a:pPr marL="0" indent="0">
              <a:buNone/>
            </a:pPr>
            <a:r>
              <a:rPr lang="ja-JP" altLang="en-US" sz="1200" b="0" i="0" u="none" strike="noStrike" kern="1200" dirty="0">
                <a:solidFill>
                  <a:schemeClr val="tx1"/>
                </a:solidFill>
                <a:effectLst/>
                <a:latin typeface="+mn-lt"/>
                <a:ea typeface="+mn-ea"/>
                <a:cs typeface="+mn-cs"/>
              </a:rPr>
              <a:t>　</a:t>
            </a:r>
            <a:r>
              <a:rPr lang="ja-JP" altLang="en-US" sz="1200" b="0" i="0" u="none" strike="noStrike" kern="1200">
                <a:solidFill>
                  <a:schemeClr val="tx1"/>
                </a:solidFill>
                <a:effectLst/>
                <a:latin typeface="+mn-lt"/>
                <a:ea typeface="+mn-ea"/>
                <a:cs typeface="+mn-cs"/>
              </a:rPr>
              <a:t>　</a:t>
            </a:r>
            <a:r>
              <a:rPr lang="en-US" altLang="ja-JP" sz="1200" b="1" i="0" u="none" strike="noStrike" kern="1200" dirty="0">
                <a:solidFill>
                  <a:schemeClr val="tx1"/>
                </a:solidFill>
                <a:effectLst/>
                <a:latin typeface="+mn-lt"/>
                <a:ea typeface="+mn-ea"/>
                <a:cs typeface="+mn-cs"/>
              </a:rPr>
              <a:t>Sender</a:t>
            </a:r>
            <a:r>
              <a:rPr lang="ja-JP" altLang="en-US" sz="1200" b="0" i="0" u="none" strike="noStrike" kern="1200" dirty="0">
                <a:solidFill>
                  <a:schemeClr val="tx1"/>
                </a:solidFill>
                <a:effectLst/>
                <a:latin typeface="+mn-lt"/>
                <a:ea typeface="+mn-ea"/>
                <a:cs typeface="+mn-cs"/>
              </a:rPr>
              <a:t>が</a:t>
            </a:r>
            <a:r>
              <a:rPr lang="en-US" altLang="ja-JP" sz="1200" b="1" i="0" u="none" strike="noStrike" kern="1200" dirty="0">
                <a:solidFill>
                  <a:schemeClr val="tx1"/>
                </a:solidFill>
                <a:effectLst/>
                <a:latin typeface="+mn-lt"/>
                <a:ea typeface="+mn-ea"/>
                <a:cs typeface="+mn-cs"/>
              </a:rPr>
              <a:t>Receiver</a:t>
            </a:r>
            <a:r>
              <a:rPr lang="ja-JP" altLang="en-US" sz="1200" b="0" i="0" u="none" strike="noStrike" kern="1200" dirty="0">
                <a:solidFill>
                  <a:schemeClr val="tx1"/>
                </a:solidFill>
                <a:effectLst/>
                <a:latin typeface="+mn-lt"/>
                <a:ea typeface="+mn-ea"/>
                <a:cs typeface="+mn-cs"/>
              </a:rPr>
              <a:t>のメソッドを直接実行することは</a:t>
            </a:r>
            <a:r>
              <a:rPr lang="ja-JP" altLang="en-US" sz="1200" b="0" i="0" u="none" strike="noStrike" kern="1200">
                <a:solidFill>
                  <a:schemeClr val="tx1"/>
                </a:solidFill>
                <a:effectLst/>
                <a:latin typeface="+mn-lt"/>
                <a:ea typeface="+mn-ea"/>
                <a:cs typeface="+mn-cs"/>
              </a:rPr>
              <a:t>ありません。</a:t>
            </a:r>
            <a:endParaRPr lang="en-US" altLang="ja-JP" sz="1200" b="0" i="0" u="none" strike="noStrike" kern="1200" dirty="0">
              <a:solidFill>
                <a:schemeClr val="tx1"/>
              </a:solidFill>
              <a:effectLst/>
              <a:latin typeface="+mn-lt"/>
              <a:ea typeface="+mn-ea"/>
              <a:cs typeface="+mn-cs"/>
            </a:endParaRPr>
          </a:p>
          <a:p>
            <a:pPr marL="0" indent="0">
              <a:buNone/>
            </a:pPr>
            <a:endParaRPr lang="en-US" altLang="ja-JP" sz="1200" b="1" i="0" u="none" strike="noStrike" kern="1200" dirty="0">
              <a:solidFill>
                <a:schemeClr val="tx1"/>
              </a:solidFill>
              <a:effectLst/>
              <a:latin typeface="+mn-lt"/>
              <a:ea typeface="+mn-ea"/>
              <a:cs typeface="+mn-cs"/>
            </a:endParaRPr>
          </a:p>
          <a:p>
            <a:r>
              <a:rPr lang="ja-JP" altLang="en-US" sz="1200" b="0" i="0" u="none" strike="noStrike" kern="1200" dirty="0">
                <a:solidFill>
                  <a:schemeClr val="tx1"/>
                </a:solidFill>
                <a:effectLst/>
                <a:latin typeface="+mn-lt"/>
                <a:ea typeface="+mn-ea"/>
                <a:cs typeface="+mn-cs"/>
              </a:rPr>
              <a:t>　</a:t>
            </a:r>
            <a:r>
              <a:rPr lang="en-US" altLang="ja-JP" sz="1200" b="0" i="0" u="none" strike="noStrike" kern="1200" dirty="0">
                <a:solidFill>
                  <a:schemeClr val="tx1"/>
                </a:solidFill>
                <a:effectLst/>
                <a:latin typeface="+mn-lt"/>
                <a:ea typeface="+mn-ea"/>
                <a:cs typeface="+mn-cs"/>
              </a:rPr>
              <a:t>2.</a:t>
            </a:r>
            <a:r>
              <a:rPr lang="ja-JP" altLang="en-US" sz="1200" b="0" i="0" u="none" strike="noStrike" kern="1200" baseline="0" dirty="0">
                <a:solidFill>
                  <a:schemeClr val="tx1"/>
                </a:solidFill>
                <a:effectLst/>
                <a:latin typeface="+mn-lt"/>
                <a:ea typeface="+mn-ea"/>
                <a:cs typeface="+mn-cs"/>
              </a:rPr>
              <a:t> </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は</a:t>
            </a:r>
            <a:r>
              <a:rPr lang="en-US" altLang="ja-JP" sz="1200" b="1" i="0" u="none" strike="noStrike" kern="1200" baseline="0" dirty="0">
                <a:solidFill>
                  <a:schemeClr val="tx1"/>
                </a:solidFill>
                <a:effectLst/>
                <a:latin typeface="+mn-lt"/>
                <a:ea typeface="+mn-ea"/>
                <a:cs typeface="+mn-cs"/>
              </a:rPr>
              <a:t>Sender</a:t>
            </a:r>
            <a:r>
              <a:rPr lang="ja-JP" altLang="en-US" sz="1200" b="0" i="0" u="none" strike="noStrike" kern="1200" baseline="0" dirty="0">
                <a:solidFill>
                  <a:schemeClr val="tx1"/>
                </a:solidFill>
                <a:effectLst/>
                <a:latin typeface="+mn-lt"/>
                <a:ea typeface="+mn-ea"/>
                <a:cs typeface="+mn-cs"/>
              </a:rPr>
              <a:t>が直接</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に渡すのでは</a:t>
            </a:r>
            <a:r>
              <a:rPr lang="ja-JP" altLang="en-US" sz="1200" b="0" i="0" u="none" strike="noStrike" kern="1200" baseline="0">
                <a:solidFill>
                  <a:schemeClr val="tx1"/>
                </a:solidFill>
                <a:effectLst/>
                <a:latin typeface="+mn-lt"/>
                <a:ea typeface="+mn-ea"/>
                <a:cs typeface="+mn-cs"/>
              </a:rPr>
              <a:t>なく、</a:t>
            </a:r>
            <a:endParaRPr lang="en-US" altLang="ja-JP" sz="1200" b="0" i="0" u="none" strike="noStrike" kern="1200" baseline="0" dirty="0">
              <a:solidFill>
                <a:schemeClr val="tx1"/>
              </a:solidFill>
              <a:effectLst/>
              <a:latin typeface="+mn-lt"/>
              <a:ea typeface="+mn-ea"/>
              <a:cs typeface="+mn-cs"/>
            </a:endParaRPr>
          </a:p>
          <a:p>
            <a:r>
              <a:rPr lang="en-US" altLang="ja-JP" sz="1200" b="0" i="0" u="none" strike="noStrike" kern="1200" baseline="0" dirty="0">
                <a:solidFill>
                  <a:schemeClr val="tx1"/>
                </a:solidFill>
                <a:effectLst/>
                <a:latin typeface="+mn-lt"/>
                <a:ea typeface="+mn-ea"/>
                <a:cs typeface="+mn-cs"/>
              </a:rPr>
              <a:t>       </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に</a:t>
            </a:r>
            <a:r>
              <a:rPr lang="ja-JP" altLang="en-US" sz="1200" b="0" i="0" u="none" strike="noStrike" kern="1200" baseline="0">
                <a:solidFill>
                  <a:schemeClr val="tx1"/>
                </a:solidFill>
                <a:effectLst/>
                <a:latin typeface="+mn-lt"/>
                <a:ea typeface="+mn-ea"/>
                <a:cs typeface="+mn-cs"/>
              </a:rPr>
              <a:t>送られます。そして</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は</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から送られた</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を取得</a:t>
            </a:r>
            <a:r>
              <a:rPr lang="ja-JP" altLang="en-US" sz="1200" b="0" i="0" u="none" strike="noStrike" kern="1200" baseline="0">
                <a:solidFill>
                  <a:schemeClr val="tx1"/>
                </a:solidFill>
                <a:effectLst/>
                <a:latin typeface="+mn-lt"/>
                <a:ea typeface="+mn-ea"/>
                <a:cs typeface="+mn-cs"/>
              </a:rPr>
              <a:t>します。</a:t>
            </a:r>
            <a:endParaRPr lang="en-US" altLang="ja-JP" sz="1200" b="0" i="0" u="none" strike="noStrike" kern="1200" baseline="0" dirty="0">
              <a:solidFill>
                <a:schemeClr val="tx1"/>
              </a:solidFill>
              <a:effectLst/>
              <a:latin typeface="+mn-lt"/>
              <a:ea typeface="+mn-ea"/>
              <a:cs typeface="+mn-cs"/>
            </a:endParaRPr>
          </a:p>
          <a:p>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dirty="0">
                <a:solidFill>
                  <a:schemeClr val="tx1"/>
                </a:solidFill>
                <a:effectLst/>
                <a:latin typeface="+mn-lt"/>
                <a:ea typeface="+mn-ea"/>
                <a:cs typeface="+mn-cs"/>
              </a:rPr>
              <a:t>　</a:t>
            </a:r>
            <a:r>
              <a:rPr lang="en-US" altLang="ja-JP" sz="1200" b="0" i="0" u="none" strike="noStrike" kern="1200" baseline="0" dirty="0">
                <a:solidFill>
                  <a:schemeClr val="tx1"/>
                </a:solidFill>
                <a:effectLst/>
                <a:latin typeface="+mn-lt"/>
                <a:ea typeface="+mn-ea"/>
                <a:cs typeface="+mn-cs"/>
              </a:rPr>
              <a:t>3. </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が</a:t>
            </a:r>
            <a:r>
              <a:rPr lang="en-US" altLang="ja-JP" sz="1200" b="1" i="0" u="none" strike="noStrike" kern="1200" baseline="0" dirty="0">
                <a:solidFill>
                  <a:schemeClr val="tx1"/>
                </a:solidFill>
                <a:effectLst/>
                <a:latin typeface="+mn-lt"/>
                <a:ea typeface="+mn-ea"/>
                <a:cs typeface="+mn-cs"/>
              </a:rPr>
              <a:t>Sender</a:t>
            </a:r>
            <a:r>
              <a:rPr lang="ja-JP" altLang="en-US" sz="1200" b="0" i="0" u="none" strike="noStrike" kern="1200" baseline="0" dirty="0">
                <a:solidFill>
                  <a:schemeClr val="tx1"/>
                </a:solidFill>
                <a:effectLst/>
                <a:latin typeface="+mn-lt"/>
                <a:ea typeface="+mn-ea"/>
                <a:cs typeface="+mn-cs"/>
              </a:rPr>
              <a:t>から</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に届けるための手段を</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という概念で明示的に表すことで、</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dirty="0">
                <a:solidFill>
                  <a:schemeClr val="tx1"/>
                </a:solidFill>
                <a:effectLst/>
                <a:latin typeface="+mn-lt"/>
                <a:ea typeface="+mn-ea"/>
                <a:cs typeface="+mn-cs"/>
              </a:rPr>
              <a:t>　</a:t>
            </a:r>
            <a:r>
              <a:rPr lang="ja-JP" altLang="en-US" sz="1200" b="0" i="0" u="none" strike="noStrike" kern="1200" baseline="0">
                <a:solidFill>
                  <a:schemeClr val="tx1"/>
                </a:solidFill>
                <a:effectLst/>
                <a:latin typeface="+mn-lt"/>
                <a:ea typeface="+mn-ea"/>
                <a:cs typeface="+mn-cs"/>
              </a:rPr>
              <a:t>　</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に論理的なアドレスを持たせることが</a:t>
            </a:r>
            <a:r>
              <a:rPr lang="ja-JP" altLang="en-US" sz="1200" b="0" i="0" u="none" strike="noStrike" kern="1200" baseline="0">
                <a:solidFill>
                  <a:schemeClr val="tx1"/>
                </a:solidFill>
                <a:effectLst/>
                <a:latin typeface="+mn-lt"/>
                <a:ea typeface="+mn-ea"/>
                <a:cs typeface="+mn-cs"/>
              </a:rPr>
              <a:t>できます。</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a:solidFill>
                  <a:schemeClr val="tx1"/>
                </a:solidFill>
                <a:effectLst/>
                <a:latin typeface="+mn-lt"/>
                <a:ea typeface="+mn-ea"/>
                <a:cs typeface="+mn-cs"/>
              </a:rPr>
              <a:t>　　そう</a:t>
            </a:r>
            <a:r>
              <a:rPr lang="ja-JP" altLang="en-US" sz="1200" b="0" i="0" u="none" strike="noStrike" kern="1200" baseline="0" dirty="0">
                <a:solidFill>
                  <a:schemeClr val="tx1"/>
                </a:solidFill>
                <a:effectLst/>
                <a:latin typeface="+mn-lt"/>
                <a:ea typeface="+mn-ea"/>
                <a:cs typeface="+mn-cs"/>
              </a:rPr>
              <a:t>することで</a:t>
            </a:r>
            <a:r>
              <a:rPr lang="en-US" altLang="ja-JP" sz="1200" b="1" i="0" u="none" strike="noStrike" kern="1200" baseline="0" dirty="0">
                <a:solidFill>
                  <a:schemeClr val="tx1"/>
                </a:solidFill>
                <a:effectLst/>
                <a:latin typeface="+mn-lt"/>
                <a:ea typeface="+mn-ea"/>
                <a:cs typeface="+mn-cs"/>
              </a:rPr>
              <a:t>Sender</a:t>
            </a:r>
            <a:r>
              <a:rPr lang="ja-JP" altLang="en-US" sz="1200" b="0" i="0" u="none" strike="noStrike" kern="1200" baseline="0" dirty="0">
                <a:solidFill>
                  <a:schemeClr val="tx1"/>
                </a:solidFill>
                <a:effectLst/>
                <a:latin typeface="+mn-lt"/>
                <a:ea typeface="+mn-ea"/>
                <a:cs typeface="+mn-cs"/>
              </a:rPr>
              <a:t>と</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を疎結合にすることができます。</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dirty="0">
                <a:solidFill>
                  <a:schemeClr val="tx1"/>
                </a:solidFill>
                <a:effectLst/>
                <a:latin typeface="+mn-lt"/>
                <a:ea typeface="+mn-ea"/>
                <a:cs typeface="+mn-cs"/>
              </a:rPr>
              <a:t>　</a:t>
            </a:r>
            <a:r>
              <a:rPr lang="ja-JP" altLang="en-US" sz="1200" b="0" i="0" u="none" strike="noStrike" kern="1200" baseline="0">
                <a:solidFill>
                  <a:schemeClr val="tx1"/>
                </a:solidFill>
                <a:effectLst/>
                <a:latin typeface="+mn-lt"/>
                <a:ea typeface="+mn-ea"/>
                <a:cs typeface="+mn-cs"/>
              </a:rPr>
              <a:t>　また</a:t>
            </a:r>
            <a:r>
              <a:rPr lang="ja-JP" altLang="en-US" sz="1200" b="0" i="0" u="none" strike="noStrike" kern="1200" baseline="0" dirty="0">
                <a:solidFill>
                  <a:schemeClr val="tx1"/>
                </a:solidFill>
                <a:effectLst/>
                <a:latin typeface="+mn-lt"/>
                <a:ea typeface="+mn-ea"/>
                <a:cs typeface="+mn-cs"/>
              </a:rPr>
              <a:t>、</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があることで</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をバッファリングすることが可能になり、</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は自分のペースで</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を処理することができます。</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dirty="0">
                <a:solidFill>
                  <a:schemeClr val="tx1"/>
                </a:solidFill>
                <a:effectLst/>
                <a:latin typeface="+mn-lt"/>
                <a:ea typeface="+mn-ea"/>
                <a:cs typeface="+mn-cs"/>
              </a:rPr>
              <a:t>　</a:t>
            </a:r>
            <a:r>
              <a:rPr lang="ja-JP" altLang="en-US" sz="1200" b="0" i="0" u="none" strike="noStrike" kern="1200" baseline="0">
                <a:solidFill>
                  <a:schemeClr val="tx1"/>
                </a:solidFill>
                <a:effectLst/>
                <a:latin typeface="+mn-lt"/>
                <a:ea typeface="+mn-ea"/>
                <a:cs typeface="+mn-cs"/>
              </a:rPr>
              <a:t>　そして</a:t>
            </a:r>
            <a:r>
              <a:rPr lang="en-US" altLang="ja-JP" sz="1200" b="1" i="0" u="none" strike="noStrike" kern="1200" baseline="0" dirty="0">
                <a:solidFill>
                  <a:schemeClr val="tx1"/>
                </a:solidFill>
                <a:effectLst/>
                <a:latin typeface="+mn-lt"/>
                <a:ea typeface="+mn-ea"/>
                <a:cs typeface="+mn-cs"/>
              </a:rPr>
              <a:t>Channel</a:t>
            </a:r>
            <a:r>
              <a:rPr lang="ja-JP" altLang="en-US" sz="1200" b="0" i="0" u="none" strike="noStrike" kern="1200" baseline="0" dirty="0">
                <a:solidFill>
                  <a:schemeClr val="tx1"/>
                </a:solidFill>
                <a:effectLst/>
                <a:latin typeface="+mn-lt"/>
                <a:ea typeface="+mn-ea"/>
                <a:cs typeface="+mn-cs"/>
              </a:rPr>
              <a:t>があるということは</a:t>
            </a:r>
            <a:r>
              <a:rPr lang="en-US" altLang="ja-JP" sz="1200" b="1" i="0" u="none" strike="noStrike" kern="1200" baseline="0" dirty="0">
                <a:solidFill>
                  <a:schemeClr val="tx1"/>
                </a:solidFill>
                <a:effectLst/>
                <a:latin typeface="+mn-lt"/>
                <a:ea typeface="+mn-ea"/>
                <a:cs typeface="+mn-cs"/>
              </a:rPr>
              <a:t>Sender</a:t>
            </a:r>
            <a:r>
              <a:rPr lang="ja-JP" altLang="en-US" sz="1200" b="0" i="0" u="none" strike="noStrike" kern="1200" baseline="0" dirty="0">
                <a:solidFill>
                  <a:schemeClr val="tx1"/>
                </a:solidFill>
                <a:effectLst/>
                <a:latin typeface="+mn-lt"/>
                <a:ea typeface="+mn-ea"/>
                <a:cs typeface="+mn-cs"/>
              </a:rPr>
              <a:t>と</a:t>
            </a:r>
            <a:r>
              <a:rPr lang="en-US" altLang="ja-JP" sz="1200" b="1" i="0" u="none" strike="noStrike" kern="1200" baseline="0" dirty="0">
                <a:solidFill>
                  <a:schemeClr val="tx1"/>
                </a:solidFill>
                <a:effectLst/>
                <a:latin typeface="+mn-lt"/>
                <a:ea typeface="+mn-ea"/>
                <a:cs typeface="+mn-cs"/>
              </a:rPr>
              <a:t>Receiver</a:t>
            </a:r>
            <a:r>
              <a:rPr lang="ja-JP" altLang="en-US" sz="1200" b="0" i="0" u="none" strike="noStrike" kern="1200" baseline="0" dirty="0">
                <a:solidFill>
                  <a:schemeClr val="tx1"/>
                </a:solidFill>
                <a:effectLst/>
                <a:latin typeface="+mn-lt"/>
                <a:ea typeface="+mn-ea"/>
                <a:cs typeface="+mn-cs"/>
              </a:rPr>
              <a:t>が</a:t>
            </a:r>
            <a:r>
              <a:rPr lang="en-US" altLang="ja-JP" sz="1200" b="1" i="0" u="none" strike="noStrike" kern="1200" baseline="0" dirty="0">
                <a:solidFill>
                  <a:schemeClr val="tx1"/>
                </a:solidFill>
                <a:effectLst/>
                <a:latin typeface="+mn-lt"/>
                <a:ea typeface="+mn-ea"/>
                <a:cs typeface="+mn-cs"/>
              </a:rPr>
              <a:t>Message</a:t>
            </a:r>
            <a:r>
              <a:rPr lang="ja-JP" altLang="en-US" sz="1200" b="0" i="0" u="none" strike="noStrike" kern="1200" baseline="0" dirty="0">
                <a:solidFill>
                  <a:schemeClr val="tx1"/>
                </a:solidFill>
                <a:effectLst/>
                <a:latin typeface="+mn-lt"/>
                <a:ea typeface="+mn-ea"/>
                <a:cs typeface="+mn-cs"/>
              </a:rPr>
              <a:t>を処理するペースが同じではないことを開発者に認識させます。</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kern="1200" baseline="0">
                <a:solidFill>
                  <a:schemeClr val="tx1"/>
                </a:solidFill>
                <a:effectLst/>
                <a:latin typeface="+mn-lt"/>
                <a:ea typeface="+mn-ea"/>
                <a:cs typeface="+mn-cs"/>
              </a:rPr>
              <a:t>これは冒頭でお話しした</a:t>
            </a:r>
            <a:r>
              <a:rPr lang="en-US" altLang="ja-JP" sz="1200" b="0" i="0" u="none" strike="noStrike" kern="1200" baseline="0" dirty="0">
                <a:solidFill>
                  <a:schemeClr val="tx1"/>
                </a:solidFill>
                <a:effectLst/>
                <a:latin typeface="+mn-lt"/>
                <a:ea typeface="+mn-ea"/>
                <a:cs typeface="+mn-cs"/>
              </a:rPr>
              <a:t>RPC</a:t>
            </a:r>
            <a:r>
              <a:rPr lang="ja-JP" altLang="en-US" sz="1200" b="0" i="0" u="none" strike="noStrike" kern="1200" baseline="0">
                <a:solidFill>
                  <a:schemeClr val="tx1"/>
                </a:solidFill>
                <a:effectLst/>
                <a:latin typeface="+mn-lt"/>
                <a:ea typeface="+mn-ea"/>
                <a:cs typeface="+mn-cs"/>
              </a:rPr>
              <a:t>が</a:t>
            </a:r>
            <a:r>
              <a:rPr lang="ja" altLang="en-US" sz="1200" b="0" i="0" u="none" strike="noStrike" kern="1200" baseline="0" dirty="0">
                <a:solidFill>
                  <a:schemeClr val="tx1"/>
                </a:solidFill>
                <a:effectLst/>
                <a:latin typeface="+mn-lt"/>
                <a:ea typeface="+mn-ea"/>
                <a:cs typeface="+mn-cs"/>
              </a:rPr>
              <a:t>イリュージョンで</a:t>
            </a:r>
            <a:r>
              <a:rPr lang="ja-JP" altLang="en-US" sz="1200" b="0" i="0" u="none" strike="noStrike" kern="1200" baseline="0">
                <a:solidFill>
                  <a:schemeClr val="tx1"/>
                </a:solidFill>
                <a:effectLst/>
                <a:latin typeface="+mn-lt"/>
                <a:ea typeface="+mn-ea"/>
                <a:cs typeface="+mn-cs"/>
              </a:rPr>
              <a:t>あるのに対して、より現実</a:t>
            </a:r>
            <a:r>
              <a:rPr lang="ja-JP" altLang="en-US" sz="1200" b="0" i="0" u="none" strike="noStrike" kern="1200" baseline="0" dirty="0">
                <a:solidFill>
                  <a:schemeClr val="tx1"/>
                </a:solidFill>
                <a:effectLst/>
                <a:latin typeface="+mn-lt"/>
                <a:ea typeface="+mn-ea"/>
                <a:cs typeface="+mn-cs"/>
              </a:rPr>
              <a:t>の世界</a:t>
            </a:r>
            <a:r>
              <a:rPr lang="ja-JP" altLang="en-US" sz="1200" b="0" i="0" u="none" strike="noStrike" kern="1200" baseline="0">
                <a:solidFill>
                  <a:schemeClr val="tx1"/>
                </a:solidFill>
                <a:effectLst/>
                <a:latin typeface="+mn-lt"/>
                <a:ea typeface="+mn-ea"/>
                <a:cs typeface="+mn-cs"/>
              </a:rPr>
              <a:t>に近いモデル</a:t>
            </a:r>
            <a:r>
              <a:rPr lang="ja-JP" altLang="en-US" sz="1200" b="0" i="0" u="none" strike="noStrike" kern="1200" baseline="0" dirty="0">
                <a:solidFill>
                  <a:schemeClr val="tx1"/>
                </a:solidFill>
                <a:effectLst/>
                <a:latin typeface="+mn-lt"/>
                <a:ea typeface="+mn-ea"/>
                <a:cs typeface="+mn-cs"/>
              </a:rPr>
              <a:t>ではないでしょうか？</a:t>
            </a:r>
            <a:endParaRPr lang="en-US" altLang="ja-JP"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kern="1200" baseline="0" dirty="0">
              <a:solidFill>
                <a:schemeClr val="tx1"/>
              </a:solidFill>
              <a:effectLst/>
              <a:latin typeface="+mn-lt"/>
              <a:ea typeface="+mn-ea"/>
              <a:cs typeface="+mn-cs"/>
            </a:endParaRPr>
          </a:p>
          <a:p>
            <a:endParaRPr lang="en-US" altLang="ja-JP" sz="1200" b="0" i="0" u="none" strike="noStrike" kern="1200" baseline="0" dirty="0">
              <a:solidFill>
                <a:schemeClr val="tx1"/>
              </a:solidFill>
              <a:effectLst/>
              <a:latin typeface="+mn-lt"/>
              <a:ea typeface="+mn-ea"/>
              <a:cs typeface="+mn-cs"/>
            </a:endParaRPr>
          </a:p>
          <a:p>
            <a:endParaRPr lang="en-US" altLang="ja-JP"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783973-C8F7-FA42-848B-4D25732E3CE5}" type="slidenum">
              <a:rPr lang="en-US" smtClean="0"/>
              <a:t>6</a:t>
            </a:fld>
            <a:endParaRPr lang="en-US"/>
          </a:p>
        </p:txBody>
      </p:sp>
    </p:spTree>
    <p:extLst>
      <p:ext uri="{BB962C8B-B14F-4D97-AF65-F5344CB8AC3E}">
        <p14:creationId xmlns:p14="http://schemas.microsoft.com/office/powerpoint/2010/main" val="63720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アーキテクチャをメッセージを使った非同期なものにするメリットとはなんでしょうか？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1.</a:t>
            </a:r>
            <a:r>
              <a:rPr lang="en-US" altLang="ja-JP" sz="1200" b="0" i="0" kern="1200" baseline="0" dirty="0">
                <a:solidFill>
                  <a:schemeClr val="tx1"/>
                </a:solidFill>
                <a:effectLst/>
                <a:latin typeface="+mn-lt"/>
                <a:ea typeface="+mn-ea"/>
                <a:cs typeface="+mn-cs"/>
              </a:rPr>
              <a:t> </a:t>
            </a:r>
            <a:r>
              <a:rPr lang="en-US" altLang="ja-JP" sz="1200" b="1" i="0" kern="1200" dirty="0">
                <a:solidFill>
                  <a:schemeClr val="tx1"/>
                </a:solidFill>
                <a:effectLst/>
                <a:latin typeface="+mn-lt"/>
                <a:ea typeface="+mn-ea"/>
                <a:cs typeface="+mn-cs"/>
              </a:rPr>
              <a:t>Channel</a:t>
            </a:r>
            <a:r>
              <a:rPr lang="ja-JP" altLang="en-US" sz="1200" b="0" i="0" kern="1200" dirty="0">
                <a:solidFill>
                  <a:schemeClr val="tx1"/>
                </a:solidFill>
                <a:effectLst/>
                <a:latin typeface="+mn-lt"/>
                <a:ea typeface="+mn-ea"/>
                <a:cs typeface="+mn-cs"/>
              </a:rPr>
              <a:t>によって</a:t>
            </a:r>
            <a:r>
              <a:rPr lang="en-US" altLang="ja-JP" sz="1200" b="1" i="0" kern="1200" dirty="0">
                <a:solidFill>
                  <a:schemeClr val="tx1"/>
                </a:solidFill>
                <a:effectLst/>
                <a:latin typeface="+mn-lt"/>
                <a:ea typeface="+mn-ea"/>
                <a:cs typeface="+mn-cs"/>
              </a:rPr>
              <a:t>Message</a:t>
            </a:r>
            <a:r>
              <a:rPr lang="ja-JP" altLang="en-US" sz="1200" b="0" i="0" kern="1200" dirty="0">
                <a:solidFill>
                  <a:schemeClr val="tx1"/>
                </a:solidFill>
                <a:effectLst/>
                <a:latin typeface="+mn-lt"/>
                <a:ea typeface="+mn-ea"/>
                <a:cs typeface="+mn-cs"/>
              </a:rPr>
              <a:t>のバッファリングが可能になります。</a:t>
            </a:r>
            <a:endParaRPr lang="en-US" altLang="ja-JP"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2. </a:t>
            </a:r>
            <a:r>
              <a:rPr lang="en-US" altLang="ja-JP" b="1" dirty="0"/>
              <a:t>Sender</a:t>
            </a:r>
            <a:r>
              <a:rPr lang="ja-JP" altLang="en-US" dirty="0"/>
              <a:t>と</a:t>
            </a:r>
            <a:r>
              <a:rPr lang="en-US" altLang="ja-JP" b="1" dirty="0"/>
              <a:t>Receiver</a:t>
            </a:r>
            <a:r>
              <a:rPr lang="ja-JP" altLang="en-US" dirty="0"/>
              <a:t>が分離されることで、システム障害の伝播を限定的にすることにも繋がります。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システムの一部が利用できなかったり、レスポンスが遅くなっているとしても、その状態が</a:t>
            </a:r>
            <a:r>
              <a:rPr lang="en-US" altLang="ja-JP" b="1" dirty="0"/>
              <a:t>Sender</a:t>
            </a:r>
            <a:r>
              <a:rPr lang="ja-JP" altLang="en-US" dirty="0"/>
              <a:t>に伝播しない構成を作ることができます。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b="1" dirty="0"/>
              <a:t>Sender</a:t>
            </a:r>
            <a:r>
              <a:rPr lang="ja-JP" altLang="en-US" dirty="0"/>
              <a:t>が送る</a:t>
            </a:r>
            <a:r>
              <a:rPr lang="en-US" altLang="ja-JP" b="1" dirty="0"/>
              <a:t>Message</a:t>
            </a:r>
            <a:r>
              <a:rPr lang="ja-JP" altLang="en-US" dirty="0"/>
              <a:t>のスループットが</a:t>
            </a:r>
            <a:r>
              <a:rPr lang="en-US" altLang="ja-JP" b="1" baseline="0" dirty="0"/>
              <a:t>Receiver</a:t>
            </a:r>
            <a:r>
              <a:rPr lang="ja-JP" altLang="en-US" baseline="0" dirty="0"/>
              <a:t>の２倍だとしても、</a:t>
            </a:r>
            <a:r>
              <a:rPr lang="en-US" altLang="ja-JP" b="1" baseline="0" dirty="0"/>
              <a:t>Channel</a:t>
            </a:r>
            <a:r>
              <a:rPr lang="ja-JP" altLang="en-US" baseline="0" dirty="0"/>
              <a:t>があることで、</a:t>
            </a:r>
            <a:r>
              <a:rPr lang="en-US" altLang="ja-JP" b="1" baseline="0" dirty="0"/>
              <a:t>Receiver</a:t>
            </a:r>
            <a:r>
              <a:rPr lang="ja-JP" altLang="en-US" baseline="0" dirty="0"/>
              <a:t>の処理には影響しません。</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片方の性能による影響がもう片方に伝播するのを限定的にすることは、システムの安定性を維持するためにとても重要です。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a:t>3. </a:t>
            </a:r>
            <a:r>
              <a:rPr lang="en-US" altLang="ja-JP" b="1" baseline="0" dirty="0"/>
              <a:t>Channel(Queue)</a:t>
            </a:r>
            <a:r>
              <a:rPr lang="ja" altLang="en-US" b="0" baseline="0" dirty="0"/>
              <a:t>があることで、</a:t>
            </a:r>
            <a:r>
              <a:rPr lang="en-US" altLang="ja-JP" b="1" baseline="0" dirty="0"/>
              <a:t>Receiver</a:t>
            </a:r>
            <a:r>
              <a:rPr lang="ja-JP" altLang="en-US" baseline="0" dirty="0"/>
              <a:t>のペースで</a:t>
            </a:r>
            <a:r>
              <a:rPr lang="en-US" altLang="ja-JP" b="1" baseline="0" dirty="0"/>
              <a:t>Message</a:t>
            </a:r>
            <a:r>
              <a:rPr lang="ja-JP" altLang="en-US" baseline="0" dirty="0"/>
              <a:t>を受け取ることができます。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スーパーマーケットで、レジの人が一人で対応できるのは、人がレジの列に並ぶから</a:t>
            </a:r>
            <a:r>
              <a:rPr lang="ja-JP" altLang="en-US" baseline="0"/>
              <a:t>です。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殆どの人は、レジの列には並びたくないです。でも、レジの人にしてみたら並んでもらったほうが効率よく仕事ができるはずです。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a:t>
            </a:r>
            <a:r>
              <a:rPr lang="en-US" altLang="ja-JP" b="1" dirty="0"/>
              <a:t>Sender</a:t>
            </a:r>
            <a:r>
              <a:rPr lang="ja-JP" altLang="en-US" b="0" dirty="0"/>
              <a:t>と</a:t>
            </a:r>
            <a:r>
              <a:rPr lang="en-US" altLang="ja-JP" b="1" dirty="0"/>
              <a:t>Receiver</a:t>
            </a:r>
            <a:r>
              <a:rPr lang="ja-JP" altLang="en-US" b="0" dirty="0"/>
              <a:t>の</a:t>
            </a:r>
            <a:r>
              <a:rPr lang="ja-JP" altLang="en-US" baseline="0" dirty="0"/>
              <a:t>機能が独立しているので、それぞれでチューニングすることが容易にできます。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dirty="0"/>
              <a:t>　</a:t>
            </a:r>
            <a:r>
              <a:rPr lang="ja-JP" altLang="en-US" baseline="0"/>
              <a:t>　</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a:t>4. </a:t>
            </a:r>
            <a:r>
              <a:rPr lang="en-US" altLang="ja-JP" b="1" baseline="0" dirty="0"/>
              <a:t>Sender</a:t>
            </a:r>
            <a:r>
              <a:rPr lang="ja-JP" altLang="en-US" baseline="0" dirty="0"/>
              <a:t>は</a:t>
            </a:r>
            <a:r>
              <a:rPr lang="en-US" altLang="ja-JP" b="1" baseline="0" dirty="0"/>
              <a:t>Channel</a:t>
            </a:r>
            <a:r>
              <a:rPr lang="ja-JP" altLang="en-US" baseline="0" dirty="0"/>
              <a:t>に</a:t>
            </a:r>
            <a:r>
              <a:rPr lang="en-US" altLang="ja-JP" b="1" baseline="0" dirty="0"/>
              <a:t>Message</a:t>
            </a:r>
            <a:r>
              <a:rPr lang="ja-JP" altLang="en-US" baseline="0" dirty="0"/>
              <a:t>を送信しますが、その</a:t>
            </a:r>
            <a:r>
              <a:rPr lang="en-US" altLang="ja-JP" b="1" baseline="0" dirty="0"/>
              <a:t>Channel</a:t>
            </a:r>
            <a:r>
              <a:rPr lang="ja-JP" altLang="en-US" baseline="0" dirty="0"/>
              <a:t>から誰が</a:t>
            </a:r>
            <a:r>
              <a:rPr lang="en-US" altLang="ja-JP" b="1" baseline="0" dirty="0"/>
              <a:t>Message</a:t>
            </a:r>
            <a:r>
              <a:rPr lang="ja-JP" altLang="en-US" baseline="0" dirty="0"/>
              <a:t>を受ける</a:t>
            </a:r>
            <a:r>
              <a:rPr lang="ja-JP" altLang="en-US" baseline="0"/>
              <a:t>のかは知りません。</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a:t>　</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a:t>　言い換えれば</a:t>
            </a:r>
            <a:r>
              <a:rPr lang="en-US" altLang="ja-JP" b="1" baseline="0" dirty="0"/>
              <a:t>Receiver</a:t>
            </a:r>
            <a:r>
              <a:rPr lang="ja-JP" altLang="en-US" baseline="0" dirty="0"/>
              <a:t>の</a:t>
            </a:r>
            <a:r>
              <a:rPr lang="ja-JP" altLang="en-US" b="1" baseline="0" dirty="0"/>
              <a:t>メソッド</a:t>
            </a:r>
            <a:r>
              <a:rPr lang="ja-JP" altLang="en-US" baseline="0" dirty="0"/>
              <a:t>を知る</a:t>
            </a:r>
            <a:r>
              <a:rPr lang="ja-JP" altLang="en-US" baseline="0"/>
              <a:t>必要がありません。</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a:t>　</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baseline="0"/>
              <a:t>　</a:t>
            </a:r>
            <a:r>
              <a:rPr lang="en-US" altLang="ja-JP" b="1" baseline="0" dirty="0"/>
              <a:t>Sender</a:t>
            </a:r>
            <a:r>
              <a:rPr lang="ja-JP" altLang="en-US" baseline="0" dirty="0"/>
              <a:t>の実装を変更する必要なく、</a:t>
            </a:r>
            <a:r>
              <a:rPr lang="en-US" altLang="ja-JP" b="1" baseline="0" dirty="0"/>
              <a:t>Sender</a:t>
            </a:r>
            <a:r>
              <a:rPr lang="ja-JP" altLang="en-US" baseline="0"/>
              <a:t>から送られる</a:t>
            </a:r>
            <a:r>
              <a:rPr lang="en-US" altLang="ja-JP" b="1" baseline="0" dirty="0"/>
              <a:t>Message</a:t>
            </a:r>
            <a:r>
              <a:rPr lang="ja-JP" altLang="en-US" b="0" baseline="0"/>
              <a:t>を</a:t>
            </a:r>
            <a:r>
              <a:rPr lang="ja" altLang="en-US" b="0" baseline="0" dirty="0"/>
              <a:t>ルーティング</a:t>
            </a:r>
            <a:r>
              <a:rPr lang="ja-JP" altLang="en-US" b="0" baseline="0"/>
              <a:t>したり</a:t>
            </a:r>
            <a:r>
              <a:rPr lang="ja-JP" altLang="en-US" baseline="0"/>
              <a:t>、</a:t>
            </a:r>
            <a:r>
              <a:rPr lang="ja-JP" altLang="en-US" baseline="0" dirty="0"/>
              <a:t>送られた</a:t>
            </a:r>
            <a:r>
              <a:rPr lang="en-US" altLang="ja-JP" b="1" baseline="0" dirty="0"/>
              <a:t>Message</a:t>
            </a:r>
            <a:r>
              <a:rPr lang="ja-JP" altLang="en-US" b="0" baseline="0" dirty="0"/>
              <a:t>の</a:t>
            </a:r>
            <a:r>
              <a:rPr lang="ja-JP" altLang="en-US" b="0" baseline="0"/>
              <a:t>内容</a:t>
            </a:r>
            <a:r>
              <a:rPr lang="ja-JP" altLang="en-US" baseline="0"/>
              <a:t>を変換する</a:t>
            </a:r>
            <a:r>
              <a:rPr lang="ja-JP" altLang="en-US" baseline="0" dirty="0"/>
              <a:t>ことができます。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a:t>5. </a:t>
            </a:r>
            <a:r>
              <a:rPr lang="ja-JP" altLang="en-US" baseline="0"/>
              <a:t>多く</a:t>
            </a:r>
            <a:r>
              <a:rPr lang="ja-JP" altLang="en-US" baseline="0" dirty="0"/>
              <a:t>のビジネスにおいて、スループットを上げる</a:t>
            </a:r>
            <a:r>
              <a:rPr lang="ja-JP" altLang="en-US" baseline="0"/>
              <a:t>ことは、売り上げ</a:t>
            </a:r>
            <a:r>
              <a:rPr lang="ja-JP" altLang="en-US" baseline="0" dirty="0"/>
              <a:t>向上に繋がります。</a:t>
            </a:r>
            <a:endParaRPr lang="en-US" altLang="ja-JP"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aseline="0"/>
              <a:t>　</a:t>
            </a:r>
            <a:r>
              <a:rPr lang="ja-JP" altLang="en-US"/>
              <a:t>非同期</a:t>
            </a:r>
            <a:r>
              <a:rPr lang="ja-JP" altLang="en-US" dirty="0"/>
              <a:t>なメッセージングアーキテクチャはスループットを最大化するのに適しています。</a:t>
            </a:r>
            <a:endParaRPr lang="en-US" altLang="ja-JP" dirty="0"/>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783973-C8F7-FA42-848B-4D25732E3CE5}" type="slidenum">
              <a:rPr lang="en-US" smtClean="0"/>
              <a:t>7</a:t>
            </a:fld>
            <a:endParaRPr lang="en-US"/>
          </a:p>
        </p:txBody>
      </p:sp>
    </p:spTree>
    <p:extLst>
      <p:ext uri="{BB962C8B-B14F-4D97-AF65-F5344CB8AC3E}">
        <p14:creationId xmlns:p14="http://schemas.microsoft.com/office/powerpoint/2010/main" val="326458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スターバックスでドリンクを作って</a:t>
            </a:r>
            <a:r>
              <a:rPr lang="ja-JP" altLang="en-US"/>
              <a:t>いる途中、</a:t>
            </a:r>
            <a:r>
              <a:rPr lang="ja" altLang="en-US" dirty="0"/>
              <a:t>エスプレッソマシンが</a:t>
            </a:r>
            <a:r>
              <a:rPr lang="ja-JP" altLang="en-US"/>
              <a:t>壊れてしまってドリンクを提供</a:t>
            </a:r>
            <a:r>
              <a:rPr lang="ja-JP" altLang="en-US" dirty="0"/>
              <a:t>できなくなるようなことは</a:t>
            </a:r>
            <a:r>
              <a:rPr lang="ja-JP" altLang="en-US"/>
              <a:t>起こりえます。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ドリンク</a:t>
            </a:r>
            <a:r>
              <a:rPr lang="ja-JP" altLang="en-US" dirty="0"/>
              <a:t>の代金は支払い済みですが、</a:t>
            </a:r>
            <a:r>
              <a:rPr lang="ja-JP" altLang="en-US"/>
              <a:t>その対処は後からでもできます。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ja" altLang="en-US" dirty="0"/>
              <a:t>エスプレッソ</a:t>
            </a:r>
            <a:r>
              <a:rPr lang="ja-JP" altLang="en-US" dirty="0"/>
              <a:t>マシンが壊れたことによりドリンクが提供</a:t>
            </a:r>
            <a:r>
              <a:rPr lang="ja" altLang="en-US" dirty="0"/>
              <a:t>できなくなれば</a:t>
            </a:r>
            <a:r>
              <a:rPr lang="ja-JP" altLang="en-US"/>
              <a:t>代金</a:t>
            </a:r>
            <a:r>
              <a:rPr lang="ja-JP" altLang="en-US" dirty="0"/>
              <a:t>を</a:t>
            </a:r>
            <a:r>
              <a:rPr lang="ja" altLang="en-US" dirty="0"/>
              <a:t>払い戻</a:t>
            </a:r>
            <a:r>
              <a:rPr lang="ja-JP" altLang="en-US" dirty="0"/>
              <a:t>すことができます</a:t>
            </a:r>
            <a:r>
              <a:rPr lang="ja" altLang="en-US" dirty="0"/>
              <a:t>。</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ja-JP" altLang="en-US"/>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a:t>
            </a:r>
            <a:r>
              <a:rPr lang="ja" altLang="en-US" dirty="0"/>
              <a:t>搭乗を予定していた</a:t>
            </a:r>
            <a:r>
              <a:rPr lang="ja-JP" altLang="en-US" dirty="0"/>
              <a:t>飛行機が</a:t>
            </a:r>
            <a:r>
              <a:rPr lang="ja" altLang="en-US" dirty="0"/>
              <a:t>悪天候のため</a:t>
            </a:r>
            <a:r>
              <a:rPr lang="ja-JP" altLang="en-US" dirty="0"/>
              <a:t>欠航になった場合、航空券の代金は</a:t>
            </a:r>
            <a:r>
              <a:rPr lang="ja" altLang="en-US" dirty="0"/>
              <a:t>払い戻し</a:t>
            </a:r>
            <a:r>
              <a:rPr lang="ja-JP" altLang="en-US" dirty="0"/>
              <a:t>が</a:t>
            </a:r>
            <a:r>
              <a:rPr lang="ja" altLang="en-US" dirty="0"/>
              <a:t>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Enterprise</a:t>
            </a:r>
            <a:r>
              <a:rPr lang="en-US" altLang="ja-JP" baseline="0" dirty="0"/>
              <a:t> Integration Patterns</a:t>
            </a:r>
            <a:r>
              <a:rPr lang="ja-JP" altLang="en-US" dirty="0"/>
              <a:t>では</a:t>
            </a:r>
            <a:r>
              <a:rPr lang="ja" altLang="en-US" dirty="0"/>
              <a:t>エラー</a:t>
            </a:r>
            <a:r>
              <a:rPr lang="ja-JP" altLang="en-US" dirty="0"/>
              <a:t>ハンドリングについて多くは言及していません。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たいていの場合エラーという</a:t>
            </a:r>
            <a:r>
              <a:rPr lang="ja-JP" altLang="en-US"/>
              <a:t>のは</a:t>
            </a:r>
            <a:r>
              <a:rPr lang="ja" altLang="en-US" dirty="0"/>
              <a:t>処理</a:t>
            </a:r>
            <a:r>
              <a:rPr lang="ja-JP" altLang="en-US"/>
              <a:t>の結果の状態で、エラーハンドリング</a:t>
            </a:r>
            <a:r>
              <a:rPr lang="ja-JP" altLang="en-US" dirty="0"/>
              <a:t>によって、それを正常な状態にしようと試みる実装がされます。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状態が存在するということは、その管理をする必要</a:t>
            </a:r>
            <a:r>
              <a:rPr lang="ja-JP" altLang="en-US"/>
              <a:t>があり、</a:t>
            </a:r>
            <a:r>
              <a:rPr lang="ja-JP" altLang="en-US" dirty="0"/>
              <a:t>シンプルなアーキテクチャではなく</a:t>
            </a:r>
            <a:r>
              <a:rPr lang="ja-JP" altLang="en-US"/>
              <a:t>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状態を管理する必要がないステートレスなものは、</a:t>
            </a:r>
            <a:r>
              <a:rPr lang="ja" altLang="en-US" dirty="0"/>
              <a:t>スケールアウトや</a:t>
            </a:r>
            <a:r>
              <a:rPr lang="ja-JP" altLang="en-US" dirty="0"/>
              <a:t>変更に柔軟であるというメリットがあります。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メッセージングによる非同期なアーキテクチャで行うエラーハンドリングには３つの方法があります。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なにもしない</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ja-JP" altLang="en-US"/>
              <a:t>「</a:t>
            </a:r>
            <a:r>
              <a:rPr lang="ja-JP" altLang="en-US" dirty="0"/>
              <a:t>なにもしない」ということを受け入れられるケースとそうでないケースがあるかもしれませんが、</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例えば、エラーによる損失がビジネスにほとんど影響しない場合</a:t>
            </a:r>
            <a:r>
              <a:rPr lang="ja-JP" altLang="en-US"/>
              <a:t>は、整合性</a:t>
            </a:r>
            <a:r>
              <a:rPr lang="ja-JP" altLang="en-US" dirty="0"/>
              <a:t>を保つ</a:t>
            </a:r>
            <a:r>
              <a:rPr lang="ja-JP" altLang="en-US"/>
              <a:t>ための</a:t>
            </a:r>
            <a:r>
              <a:rPr lang="ja" altLang="en-US" dirty="0"/>
              <a:t>エラーハンドリング</a:t>
            </a:r>
            <a:r>
              <a:rPr lang="ja-JP" altLang="en-US"/>
              <a:t>の実装が複雑になること</a:t>
            </a:r>
            <a:r>
              <a:rPr lang="ja-JP" altLang="en-US" dirty="0"/>
              <a:t>で、</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トラブルが発生</a:t>
            </a:r>
            <a:r>
              <a:rPr lang="ja-JP" altLang="en-US"/>
              <a:t>しやすくなったりバグ</a:t>
            </a:r>
            <a:r>
              <a:rPr lang="ja-JP" altLang="en-US" dirty="0"/>
              <a:t>対応のコストが</a:t>
            </a:r>
            <a:r>
              <a:rPr lang="ja-JP" altLang="en-US"/>
              <a:t>かさんでしまうこともあります。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「なにもしない」というのは、エラー回避をするための実装をしないで、後から</a:t>
            </a:r>
            <a:r>
              <a:rPr lang="ja" altLang="en-US" dirty="0"/>
              <a:t>対処できる方法を</a:t>
            </a:r>
            <a:r>
              <a:rPr lang="ja-JP" altLang="en-US"/>
              <a:t>考えます。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ja-JP" altLang="en-US"/>
              <a:t>例えば、最初の一ヶ月間だけ無料で使えるサービス</a:t>
            </a:r>
            <a:r>
              <a:rPr lang="ja-JP" altLang="en-US" dirty="0"/>
              <a:t>があったと</a:t>
            </a:r>
            <a:r>
              <a:rPr lang="ja-JP" altLang="en-US"/>
              <a:t>します。その後、システム障害のため課金ができなかったとします。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課金されないことでユーザから苦情</a:t>
            </a:r>
            <a:r>
              <a:rPr lang="ja-JP" altLang="en-US" dirty="0"/>
              <a:t>が</a:t>
            </a:r>
            <a:r>
              <a:rPr lang="ja-JP" altLang="en-US"/>
              <a:t>寄せられることは、あまり</a:t>
            </a:r>
            <a:r>
              <a:rPr lang="ja" altLang="en-US" dirty="0"/>
              <a:t>ないかもしれません。</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後から対処しても、大きな問題にはならない場合もあります。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リトライする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大きなトランザクションの中で行われる処理で考えるエラーハンドリングには２つ選択肢があります。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a:t>
            </a:r>
            <a:r>
              <a:rPr lang="en-US" altLang="ja-JP" dirty="0"/>
              <a:t> 	1. </a:t>
            </a:r>
            <a:r>
              <a:rPr lang="ja-JP" altLang="en-US" dirty="0"/>
              <a:t>その処理全体をなかったことにする。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a:t>
            </a:r>
            <a:r>
              <a:rPr lang="en-US" altLang="ja-JP" dirty="0"/>
              <a:t>	2. </a:t>
            </a:r>
            <a:r>
              <a:rPr lang="ja-JP" altLang="en-US" dirty="0"/>
              <a:t>その処理の一部をリトライできる実装にしておく</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外部の</a:t>
            </a:r>
            <a:r>
              <a:rPr lang="en-US" altLang="ja-JP" dirty="0"/>
              <a:t>API</a:t>
            </a:r>
            <a:r>
              <a:rPr lang="ja-JP" altLang="en-US" dirty="0"/>
              <a:t>の利用が何らかの理由で出来なかったというのは度々発生するもの</a:t>
            </a:r>
            <a:r>
              <a:rPr lang="ja-JP" altLang="en-US"/>
              <a:t>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リトライが成功する可能性があるならリトライしましょう。</a:t>
            </a: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・エラー</a:t>
            </a:r>
            <a:r>
              <a:rPr lang="ja-JP" altLang="en-US" dirty="0"/>
              <a:t>による損失を</a:t>
            </a:r>
            <a:r>
              <a:rPr lang="ja-JP" altLang="en-US"/>
              <a:t>補償する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　現実</a:t>
            </a:r>
            <a:r>
              <a:rPr lang="ja-JP" altLang="en-US" dirty="0"/>
              <a:t>の世界でも、代金を払い戻すことで解決することが意外とあります。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多くの</a:t>
            </a:r>
            <a:r>
              <a:rPr lang="ja" altLang="en-US" dirty="0"/>
              <a:t>アプリケーション</a:t>
            </a:r>
            <a:r>
              <a:rPr lang="ja-JP" altLang="en-US" dirty="0"/>
              <a:t>は、現実世界で起こる問題や制約をないものと</a:t>
            </a:r>
            <a:r>
              <a:rPr lang="ja" altLang="en-US" dirty="0"/>
              <a:t>しようとし</a:t>
            </a:r>
            <a:r>
              <a:rPr lang="ja-JP" altLang="en-US"/>
              <a:t>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それら</a:t>
            </a:r>
            <a:r>
              <a:rPr lang="ja-JP" altLang="en-US" dirty="0"/>
              <a:t>をないもの</a:t>
            </a:r>
            <a:r>
              <a:rPr lang="ja-JP" altLang="en-US"/>
              <a:t>とし設計した</a:t>
            </a:r>
            <a:r>
              <a:rPr lang="ja" altLang="en-US" dirty="0"/>
              <a:t>アーキテクチャ</a:t>
            </a:r>
            <a:r>
              <a:rPr lang="ja-JP" altLang="en-US"/>
              <a:t>で</a:t>
            </a:r>
            <a:r>
              <a:rPr lang="ja-JP" altLang="en-US" dirty="0"/>
              <a:t>問題が</a:t>
            </a:r>
            <a:r>
              <a:rPr lang="ja-JP" altLang="en-US"/>
              <a:t>生じたとき、現実</a:t>
            </a:r>
            <a:r>
              <a:rPr lang="ja-JP" altLang="en-US" dirty="0"/>
              <a:t>世界とシステムは別物であるという主張が</a:t>
            </a:r>
            <a:r>
              <a:rPr lang="ja-JP" altLang="en-US"/>
              <a:t>はじまります。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全てが</a:t>
            </a:r>
            <a:r>
              <a:rPr lang="ja-JP" altLang="en-US"/>
              <a:t>トランザクショナルで、常に</a:t>
            </a:r>
            <a:r>
              <a:rPr lang="ja-JP" altLang="en-US" dirty="0"/>
              <a:t>整合性を保つ必要があるという</a:t>
            </a:r>
            <a:r>
              <a:rPr lang="ja-JP" altLang="en-US"/>
              <a:t>考えは、ある意味、理想的</a:t>
            </a:r>
            <a:r>
              <a:rPr lang="ja-JP" altLang="en-US" dirty="0"/>
              <a:t>なモデルともいえるかもしれません。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dirty="0"/>
              <a:t>理想的なモデルが間違いということではありません</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これに対して、メッセージングによる</a:t>
            </a:r>
            <a:r>
              <a:rPr lang="ja-JP" altLang="en-US" sz="1200" b="0" i="0" kern="1200" dirty="0">
                <a:solidFill>
                  <a:schemeClr val="tx1"/>
                </a:solidFill>
                <a:effectLst/>
                <a:latin typeface="+mn-lt"/>
                <a:ea typeface="+mn-ea"/>
                <a:cs typeface="+mn-cs"/>
              </a:rPr>
              <a:t>非同期な</a:t>
            </a:r>
            <a:r>
              <a:rPr lang="ja" altLang="en-US" sz="1200" b="0" i="0" kern="1200" dirty="0">
                <a:solidFill>
                  <a:schemeClr val="tx1"/>
                </a:solidFill>
                <a:effectLst/>
                <a:latin typeface="+mn-lt"/>
                <a:ea typeface="+mn-ea"/>
                <a:cs typeface="+mn-cs"/>
              </a:rPr>
              <a:t>アーキテクチャ</a:t>
            </a:r>
            <a:r>
              <a:rPr lang="ja-JP" altLang="en-US" sz="1200" b="0" i="0" kern="1200" dirty="0">
                <a:solidFill>
                  <a:schemeClr val="tx1"/>
                </a:solidFill>
                <a:effectLst/>
                <a:latin typeface="+mn-lt"/>
                <a:ea typeface="+mn-ea"/>
                <a:cs typeface="+mn-cs"/>
              </a:rPr>
              <a:t>は、現実の世界の人々が</a:t>
            </a:r>
            <a:r>
              <a:rPr lang="ja-JP" altLang="en-US" sz="1200" b="0" i="0" kern="1200">
                <a:solidFill>
                  <a:schemeClr val="tx1"/>
                </a:solidFill>
                <a:effectLst/>
                <a:latin typeface="+mn-lt"/>
                <a:ea typeface="+mn-ea"/>
                <a:cs typeface="+mn-cs"/>
              </a:rPr>
              <a:t>行う動作に近いので</a:t>
            </a:r>
            <a:r>
              <a:rPr lang="ja" altLang="en-US" sz="1200" b="0" i="0" kern="1200" dirty="0">
                <a:solidFill>
                  <a:schemeClr val="tx1"/>
                </a:solidFill>
                <a:effectLst/>
                <a:latin typeface="+mn-lt"/>
                <a:ea typeface="+mn-ea"/>
                <a:cs typeface="+mn-cs"/>
              </a:rPr>
              <a:t>はないでしょうか？</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アプリケーションが現実の世界で役立つものであるには、その</a:t>
            </a:r>
            <a:r>
              <a:rPr lang="ja-JP" altLang="en-US" sz="1200" b="0" i="0" kern="1200">
                <a:solidFill>
                  <a:schemeClr val="tx1"/>
                </a:solidFill>
                <a:effectLst/>
                <a:latin typeface="+mn-lt"/>
                <a:ea typeface="+mn-ea"/>
                <a:cs typeface="+mn-cs"/>
              </a:rPr>
              <a:t>アーキテクチャは払い戻し</a:t>
            </a:r>
            <a:r>
              <a:rPr lang="ja-JP" altLang="en-US" sz="1200" b="0" i="0" kern="1200" dirty="0">
                <a:solidFill>
                  <a:schemeClr val="tx1"/>
                </a:solidFill>
                <a:effectLst/>
                <a:latin typeface="+mn-lt"/>
                <a:ea typeface="+mn-ea"/>
                <a:cs typeface="+mn-cs"/>
              </a:rPr>
              <a:t>や</a:t>
            </a:r>
            <a:r>
              <a:rPr lang="ja-JP" altLang="en-US" sz="1200" b="0" i="0" kern="1200">
                <a:solidFill>
                  <a:schemeClr val="tx1"/>
                </a:solidFill>
                <a:effectLst/>
                <a:latin typeface="+mn-lt"/>
                <a:ea typeface="+mn-ea"/>
                <a:cs typeface="+mn-cs"/>
              </a:rPr>
              <a:t>遅延などの問題を認識している</a:t>
            </a:r>
            <a:r>
              <a:rPr lang="ja" altLang="en-US" sz="1200" b="0" i="0" kern="1200" dirty="0">
                <a:solidFill>
                  <a:schemeClr val="tx1"/>
                </a:solidFill>
                <a:effectLst/>
                <a:latin typeface="+mn-lt"/>
                <a:ea typeface="+mn-ea"/>
                <a:cs typeface="+mn-cs"/>
              </a:rPr>
              <a:t>ことが必要で</a:t>
            </a:r>
            <a:r>
              <a:rPr lang="ja-JP" altLang="en-US" sz="1200" b="0" i="0" kern="1200">
                <a:solidFill>
                  <a:schemeClr val="tx1"/>
                </a:solidFill>
                <a:effectLst/>
                <a:latin typeface="+mn-lt"/>
                <a:ea typeface="+mn-ea"/>
                <a:cs typeface="+mn-cs"/>
              </a:rPr>
              <a:t>す。</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これはアプリケーション</a:t>
            </a:r>
            <a:r>
              <a:rPr lang="ja-JP" altLang="en-US" sz="1200" b="0" i="0" kern="1200" dirty="0">
                <a:solidFill>
                  <a:schemeClr val="tx1"/>
                </a:solidFill>
                <a:effectLst/>
                <a:latin typeface="+mn-lt"/>
                <a:ea typeface="+mn-ea"/>
                <a:cs typeface="+mn-cs"/>
              </a:rPr>
              <a:t>と現実と</a:t>
            </a:r>
            <a:r>
              <a:rPr lang="ja-JP" altLang="en-US" sz="1200" b="0" i="0" kern="1200">
                <a:solidFill>
                  <a:schemeClr val="tx1"/>
                </a:solidFill>
                <a:effectLst/>
                <a:latin typeface="+mn-lt"/>
                <a:ea typeface="+mn-ea"/>
                <a:cs typeface="+mn-cs"/>
              </a:rPr>
              <a:t>のギャップを少なくするだけでなく、普段の生活での気づきも設計のヒントになります</a:t>
            </a:r>
            <a:r>
              <a:rPr lang="ja" altLang="en-US" sz="1200" b="0" i="0" kern="1200" dirty="0">
                <a:solidFill>
                  <a:schemeClr val="tx1"/>
                </a:solidFill>
                <a:effectLst/>
                <a:latin typeface="+mn-lt"/>
                <a:ea typeface="+mn-ea"/>
                <a:cs typeface="+mn-cs"/>
              </a:rPr>
              <a:t>。</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mn-lt"/>
                <a:ea typeface="+mn-ea"/>
                <a:cs typeface="+mn-cs"/>
              </a:rPr>
              <a:t>・</a:t>
            </a:r>
            <a:r>
              <a:rPr lang="en-US" altLang="ja" dirty="0"/>
              <a:t>Gregor </a:t>
            </a:r>
            <a:r>
              <a:rPr lang="en-US" altLang="ja" dirty="0" err="1"/>
              <a:t>Hohpe</a:t>
            </a:r>
            <a:r>
              <a:rPr lang="ja-JP" altLang="en-US"/>
              <a:t>氏曰く、</a:t>
            </a:r>
            <a:r>
              <a:rPr lang="ja" altLang="en-US" dirty="0"/>
              <a:t>メッセージングに</a:t>
            </a:r>
            <a:r>
              <a:rPr lang="ja-JP" altLang="en-US" dirty="0"/>
              <a:t>よる非同期な</a:t>
            </a:r>
            <a:r>
              <a:rPr lang="ja" altLang="en-US" dirty="0"/>
              <a:t>アーキテクチャスタイル</a:t>
            </a:r>
            <a:r>
              <a:rPr lang="ja-JP" altLang="en-US" dirty="0"/>
              <a:t>は</a:t>
            </a:r>
            <a:r>
              <a:rPr lang="en-US" altLang="ja" dirty="0"/>
              <a:t>“An honest interaction style that does not try to deny the limitations of the underlying medium.”</a:t>
            </a:r>
            <a:r>
              <a:rPr lang="ja-JP" altLang="en-US" dirty="0"/>
              <a:t> だそうです。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783973-C8F7-FA42-848B-4D25732E3CE5}" type="slidenum">
              <a:rPr lang="en-US" smtClean="0"/>
              <a:t>8</a:t>
            </a:fld>
            <a:endParaRPr lang="en-US"/>
          </a:p>
        </p:txBody>
      </p:sp>
    </p:spTree>
    <p:extLst>
      <p:ext uri="{BB962C8B-B14F-4D97-AF65-F5344CB8AC3E}">
        <p14:creationId xmlns:p14="http://schemas.microsoft.com/office/powerpoint/2010/main" val="14449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メッセージングによる非同期なアーキテクチャに対してそうでないものを、同期型として話します。</a:t>
            </a:r>
            <a:endParaRPr lang="en-US" altLang="ja-JP" dirty="0"/>
          </a:p>
          <a:p>
            <a:endParaRPr lang="en-US" altLang="ja-JP" dirty="0"/>
          </a:p>
          <a:p>
            <a:r>
              <a:rPr lang="ja-JP" altLang="en-US" dirty="0"/>
              <a:t>同期型のアーキテクチャでは処理全体をメソッドのコールスタックのように考えることができます。</a:t>
            </a:r>
            <a:endParaRPr lang="en-US" altLang="ja-JP" dirty="0"/>
          </a:p>
          <a:p>
            <a:endParaRPr lang="en-US" altLang="ja-JP" dirty="0"/>
          </a:p>
          <a:p>
            <a:r>
              <a:rPr lang="ja-JP" altLang="en-US"/>
              <a:t>同期型は、設計</a:t>
            </a:r>
            <a:r>
              <a:rPr lang="ja-JP" altLang="en-US" dirty="0"/>
              <a:t>時にシーケンス図で表したもの</a:t>
            </a:r>
            <a:r>
              <a:rPr lang="ja-JP" altLang="en-US"/>
              <a:t>とが実装と近いため、開発やデバッグがしやすいメリット</a:t>
            </a:r>
            <a:r>
              <a:rPr lang="ja-JP" altLang="en-US" dirty="0"/>
              <a:t>があります。</a:t>
            </a:r>
            <a:endParaRPr lang="en-US" altLang="ja" dirty="0"/>
          </a:p>
          <a:p>
            <a:endParaRPr lang="en-US" altLang="ja-JP" dirty="0"/>
          </a:p>
          <a:p>
            <a:r>
              <a:rPr lang="ja-JP" altLang="en-US"/>
              <a:t>これに対して、</a:t>
            </a:r>
            <a:r>
              <a:rPr lang="ja" altLang="en-US" dirty="0"/>
              <a:t>メッセージング</a:t>
            </a:r>
            <a:r>
              <a:rPr lang="ja-JP" altLang="en-US" dirty="0"/>
              <a:t>による非同期</a:t>
            </a:r>
            <a:r>
              <a:rPr lang="ja-JP" altLang="en-US"/>
              <a:t>なアーキテクチャは、アプリケーションの実行</a:t>
            </a:r>
            <a:r>
              <a:rPr lang="ja-JP" altLang="en-US" dirty="0"/>
              <a:t>時の挙動をシーケンス図で表すことが難しいです。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その理由は、現実</a:t>
            </a:r>
            <a:r>
              <a:rPr lang="ja-JP" altLang="en-US" sz="1200" b="0" i="0" kern="1200" dirty="0">
                <a:solidFill>
                  <a:schemeClr val="tx1"/>
                </a:solidFill>
                <a:effectLst/>
                <a:latin typeface="+mn-lt"/>
                <a:ea typeface="+mn-ea"/>
                <a:cs typeface="+mn-cs"/>
              </a:rPr>
              <a:t>の</a:t>
            </a:r>
            <a:r>
              <a:rPr lang="ja-JP" altLang="en-US" sz="1200" b="0" i="0" kern="1200">
                <a:solidFill>
                  <a:schemeClr val="tx1"/>
                </a:solidFill>
                <a:effectLst/>
                <a:latin typeface="+mn-lt"/>
                <a:ea typeface="+mn-ea"/>
                <a:cs typeface="+mn-cs"/>
              </a:rPr>
              <a:t>世界でも起こりえる</a:t>
            </a:r>
            <a:r>
              <a:rPr lang="ja-JP" altLang="en-US" sz="1200" b="0" i="0" kern="1200" dirty="0">
                <a:solidFill>
                  <a:schemeClr val="tx1"/>
                </a:solidFill>
                <a:effectLst/>
                <a:latin typeface="+mn-lt"/>
                <a:ea typeface="+mn-ea"/>
                <a:cs typeface="+mn-cs"/>
              </a:rPr>
              <a:t>問題</a:t>
            </a:r>
            <a:r>
              <a:rPr lang="ja-JP" altLang="en-US" sz="1200" b="0" i="0" kern="1200">
                <a:solidFill>
                  <a:schemeClr val="tx1"/>
                </a:solidFill>
                <a:effectLst/>
                <a:latin typeface="+mn-lt"/>
                <a:ea typeface="+mn-ea"/>
                <a:cs typeface="+mn-cs"/>
              </a:rPr>
              <a:t>を認識</a:t>
            </a:r>
            <a:r>
              <a:rPr lang="ja" altLang="en-US" sz="1200" b="0" i="0" kern="1200" dirty="0">
                <a:solidFill>
                  <a:schemeClr val="tx1"/>
                </a:solidFill>
                <a:effectLst/>
                <a:latin typeface="+mn-lt"/>
                <a:ea typeface="+mn-ea"/>
                <a:cs typeface="+mn-cs"/>
              </a:rPr>
              <a:t>する必要があるからです</a:t>
            </a:r>
            <a:r>
              <a:rPr lang="ja-JP" altLang="en-US" sz="1200" b="0" i="0" kern="1200">
                <a:solidFill>
                  <a:schemeClr val="tx1"/>
                </a:solidFill>
                <a:effectLst/>
                <a:latin typeface="+mn-lt"/>
                <a:ea typeface="+mn-ea"/>
                <a:cs typeface="+mn-cs"/>
              </a:rPr>
              <a:t>。</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例えば、</a:t>
            </a:r>
            <a:endParaRPr lang="en-US" altLang="ja-JP" dirty="0"/>
          </a:p>
          <a:p>
            <a:endParaRPr lang="en-US" altLang="ja-JP" dirty="0"/>
          </a:p>
          <a:p>
            <a:r>
              <a:rPr lang="ja-JP" altLang="en-US"/>
              <a:t>・　あなたがスターバックス</a:t>
            </a:r>
            <a:r>
              <a:rPr lang="ja-JP" altLang="en-US" dirty="0"/>
              <a:t>で注文したフラペチーノより</a:t>
            </a:r>
            <a:r>
              <a:rPr lang="ja-JP" altLang="en-US"/>
              <a:t>も、あなたより、ずっと</a:t>
            </a:r>
            <a:r>
              <a:rPr lang="ja-JP" altLang="en-US" dirty="0"/>
              <a:t>後ろに並んでいた客が注文したアイスコーヒー</a:t>
            </a:r>
            <a:r>
              <a:rPr lang="ja-JP" altLang="en-US"/>
              <a:t>が先に出されたりしませんか？</a:t>
            </a:r>
            <a:endParaRPr lang="en-US" altLang="ja-JP" dirty="0"/>
          </a:p>
          <a:p>
            <a:endParaRPr lang="en-US" altLang="ja-JP" dirty="0"/>
          </a:p>
          <a:p>
            <a:r>
              <a:rPr lang="ja-JP" altLang="en-US"/>
              <a:t>・　スーパーで、あまり人が並んでいない列に並んだ結果、前の人がカゴ一杯に沢山の買い物をしていたため、</a:t>
            </a:r>
            <a:endParaRPr lang="en-US" altLang="ja-JP" dirty="0"/>
          </a:p>
          <a:p>
            <a:r>
              <a:rPr lang="ja-JP" altLang="en-US"/>
              <a:t>　　混んでいた列に</a:t>
            </a:r>
            <a:r>
              <a:rPr lang="ja" altLang="en-US" dirty="0"/>
              <a:t>並んでい</a:t>
            </a:r>
            <a:r>
              <a:rPr lang="ja-JP" altLang="en-US"/>
              <a:t>たとしても、結果的に</a:t>
            </a:r>
            <a:r>
              <a:rPr lang="ja" altLang="en-US" dirty="0"/>
              <a:t>掛かる時間は</a:t>
            </a:r>
            <a:r>
              <a:rPr lang="ja-JP" altLang="en-US"/>
              <a:t>同じだった。</a:t>
            </a:r>
            <a:endParaRPr lang="en-US" altLang="ja-JP" dirty="0"/>
          </a:p>
          <a:p>
            <a:endParaRPr lang="en-US" altLang="ja-JP" dirty="0"/>
          </a:p>
          <a:p>
            <a:r>
              <a:rPr lang="ja-JP" altLang="en-US"/>
              <a:t>というようなケースがメッセージングによる非同期なアプリケーションの挙動としてありえます。</a:t>
            </a:r>
            <a:endParaRPr lang="en-US" altLang="ja-JP" dirty="0"/>
          </a:p>
          <a:p>
            <a:endParaRPr lang="en-US" altLang="ja-JP" dirty="0"/>
          </a:p>
          <a:p>
            <a:r>
              <a:rPr lang="ja-JP" altLang="en-US" dirty="0"/>
              <a:t>そう</a:t>
            </a:r>
            <a:r>
              <a:rPr lang="ja-JP" altLang="en-US"/>
              <a:t>考えると、設計や開発が同期型</a:t>
            </a:r>
            <a:r>
              <a:rPr lang="ja-JP" altLang="en-US" dirty="0"/>
              <a:t>のアーキテクチャと比べると容易ではないです。</a:t>
            </a:r>
            <a:endParaRPr lang="en-US" altLang="ja-JP" dirty="0"/>
          </a:p>
          <a:p>
            <a:endParaRPr lang="en-US" altLang="ja-JP" dirty="0"/>
          </a:p>
          <a:p>
            <a:r>
              <a:rPr lang="ja-JP" altLang="en-US" dirty="0"/>
              <a:t>その設計アプローチ</a:t>
            </a:r>
            <a:r>
              <a:rPr lang="ja-JP" altLang="en-US"/>
              <a:t>をパターン・ランゲージを使って紹介</a:t>
            </a:r>
            <a:r>
              <a:rPr lang="ja-JP" altLang="en-US" dirty="0"/>
              <a:t>するのが</a:t>
            </a:r>
            <a:r>
              <a:rPr lang="en-US" altLang="ja-JP" dirty="0"/>
              <a:t>EIP</a:t>
            </a:r>
            <a:r>
              <a:rPr lang="ja-JP" altLang="en-US" dirty="0"/>
              <a:t>であり、またそれらの実装をサポートするアプリケーションフレームワークが存在します。</a:t>
            </a:r>
            <a:endParaRPr lang="en-US" altLang="ja-JP" dirty="0"/>
          </a:p>
        </p:txBody>
      </p:sp>
      <p:sp>
        <p:nvSpPr>
          <p:cNvPr id="4" name="Slide Number Placeholder 3"/>
          <p:cNvSpPr>
            <a:spLocks noGrp="1"/>
          </p:cNvSpPr>
          <p:nvPr>
            <p:ph type="sldNum" sz="quarter" idx="5"/>
          </p:nvPr>
        </p:nvSpPr>
        <p:spPr/>
        <p:txBody>
          <a:bodyPr/>
          <a:lstStyle/>
          <a:p>
            <a:fld id="{07783973-C8F7-FA42-848B-4D25732E3CE5}" type="slidenum">
              <a:rPr lang="en-US" smtClean="0"/>
              <a:t>9</a:t>
            </a:fld>
            <a:endParaRPr lang="en-US"/>
          </a:p>
        </p:txBody>
      </p:sp>
    </p:spTree>
    <p:extLst>
      <p:ext uri="{BB962C8B-B14F-4D97-AF65-F5344CB8AC3E}">
        <p14:creationId xmlns:p14="http://schemas.microsoft.com/office/powerpoint/2010/main" val="139599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12/13/18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12/13/18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openxmlformats.org/officeDocument/2006/relationships/hyperlink" Target="https://twitter.com/haruhiko_nish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audio" Target="../media/audio1.wav"/><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ideo" Target="https://www.youtube.com/embed/3xtxD-QI6iM?feature=oembed" TargetMode="Externa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7.png"/><Relationship Id="rId3" Type="http://schemas.openxmlformats.org/officeDocument/2006/relationships/audio" Target="../media/audio2.wav"/><Relationship Id="rId7" Type="http://schemas.openxmlformats.org/officeDocument/2006/relationships/image" Target="../media/image25.png"/><Relationship Id="rId12"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svg"/><Relationship Id="rId11" Type="http://schemas.microsoft.com/office/2007/relationships/hdphoto" Target="../media/hdphoto3.wdp"/><Relationship Id="rId5" Type="http://schemas.openxmlformats.org/officeDocument/2006/relationships/image" Target="../media/image3.png"/><Relationship Id="rId10" Type="http://schemas.microsoft.com/office/2007/relationships/hdphoto" Target="../media/hdphoto2.wdp"/><Relationship Id="rId4" Type="http://schemas.openxmlformats.org/officeDocument/2006/relationships/audio" Target="../media/audio1.wav"/><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4.jp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audio2.wav"/><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10" Type="http://schemas.microsoft.com/office/2007/relationships/hdphoto" Target="../media/hdphoto3.wdp"/><Relationship Id="rId4" Type="http://schemas.openxmlformats.org/officeDocument/2006/relationships/audio" Target="../media/audio1.wav"/><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www.enterpriseintegrationpatterns.com/" TargetMode="External"/><Relationship Id="rId4" Type="http://schemas.openxmlformats.org/officeDocument/2006/relationships/image" Target="../media/image18.tiff"/></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2DA4780-C9E7-2347-ABE4-8D4A8FD5368F}"/>
              </a:ext>
            </a:extLst>
          </p:cNvPr>
          <p:cNvSpPr>
            <a:spLocks noGrp="1"/>
          </p:cNvSpPr>
          <p:nvPr>
            <p:ph type="ctrTitle"/>
          </p:nvPr>
        </p:nvSpPr>
        <p:spPr>
          <a:xfrm>
            <a:off x="1452616" y="962902"/>
            <a:ext cx="4176384" cy="2380828"/>
          </a:xfrm>
        </p:spPr>
        <p:txBody>
          <a:bodyPr>
            <a:normAutofit/>
          </a:bodyPr>
          <a:lstStyle/>
          <a:p>
            <a:r>
              <a:rPr lang="en-US" sz="3400" dirty="0"/>
              <a:t>Enterprise Integration Patterns </a:t>
            </a:r>
            <a:br>
              <a:rPr lang="en-US" sz="3400" dirty="0"/>
            </a:br>
            <a:r>
              <a:rPr lang="en-US" sz="3400" dirty="0"/>
              <a:t>with </a:t>
            </a:r>
            <a:br>
              <a:rPr lang="en-US" sz="3400" dirty="0"/>
            </a:br>
            <a:r>
              <a:rPr lang="en-US" sz="3400" dirty="0"/>
              <a:t>Spring Boot</a:t>
            </a:r>
          </a:p>
        </p:txBody>
      </p:sp>
      <p:sp>
        <p:nvSpPr>
          <p:cNvPr id="3" name="Subtitle 2">
            <a:extLst>
              <a:ext uri="{FF2B5EF4-FFF2-40B4-BE49-F238E27FC236}">
                <a16:creationId xmlns:a16="http://schemas.microsoft.com/office/drawing/2014/main" id="{DD0BD9A2-A55C-1740-A93E-9F452B756D60}"/>
              </a:ext>
            </a:extLst>
          </p:cNvPr>
          <p:cNvSpPr>
            <a:spLocks noGrp="1"/>
          </p:cNvSpPr>
          <p:nvPr>
            <p:ph type="subTitle" idx="1"/>
          </p:nvPr>
        </p:nvSpPr>
        <p:spPr>
          <a:xfrm>
            <a:off x="1452617" y="3531204"/>
            <a:ext cx="4643383" cy="1610643"/>
          </a:xfrm>
        </p:spPr>
        <p:txBody>
          <a:bodyPr>
            <a:normAutofit/>
          </a:bodyPr>
          <a:lstStyle/>
          <a:p>
            <a:r>
              <a:rPr lang="en-US" altLang="ja-JP" sz="1600" dirty="0"/>
              <a:t>It’s all about Messaging! </a:t>
            </a:r>
          </a:p>
        </p:txBody>
      </p:sp>
      <p:cxnSp>
        <p:nvCxnSpPr>
          <p:cNvPr id="30" name="Straight Connector 13">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close up of text on a black background&#10;&#10;Description automatically generated">
            <a:extLst>
              <a:ext uri="{FF2B5EF4-FFF2-40B4-BE49-F238E27FC236}">
                <a16:creationId xmlns:a16="http://schemas.microsoft.com/office/drawing/2014/main" id="{B1AB2B84-6F64-E24D-B996-878C0222BF84}"/>
              </a:ext>
            </a:extLst>
          </p:cNvPr>
          <p:cNvPicPr>
            <a:picLocks noChangeAspect="1"/>
          </p:cNvPicPr>
          <p:nvPr/>
        </p:nvPicPr>
        <p:blipFill>
          <a:blip r:embed="rId3"/>
          <a:stretch>
            <a:fillRect/>
          </a:stretch>
        </p:blipFill>
        <p:spPr>
          <a:xfrm>
            <a:off x="6809192" y="805583"/>
            <a:ext cx="3530880" cy="4660762"/>
          </a:xfrm>
          <a:prstGeom prst="rect">
            <a:avLst/>
          </a:prstGeom>
        </p:spPr>
      </p:pic>
      <p:pic>
        <p:nvPicPr>
          <p:cNvPr id="16" name="Picture 15">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E02D072-FF50-AD4D-8B06-E3693D83F5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7441" y="2324302"/>
            <a:ext cx="417560" cy="376622"/>
          </a:xfrm>
          <a:prstGeom prst="rect">
            <a:avLst/>
          </a:prstGeom>
        </p:spPr>
      </p:pic>
      <p:sp>
        <p:nvSpPr>
          <p:cNvPr id="4" name="TextBox 3">
            <a:extLst>
              <a:ext uri="{FF2B5EF4-FFF2-40B4-BE49-F238E27FC236}">
                <a16:creationId xmlns:a16="http://schemas.microsoft.com/office/drawing/2014/main" id="{6DA2BA28-F48C-2C4A-A1D6-072DC8CFD6A4}"/>
              </a:ext>
            </a:extLst>
          </p:cNvPr>
          <p:cNvSpPr txBox="1"/>
          <p:nvPr/>
        </p:nvSpPr>
        <p:spPr>
          <a:xfrm>
            <a:off x="4143947" y="4855458"/>
            <a:ext cx="1782411" cy="646331"/>
          </a:xfrm>
          <a:prstGeom prst="rect">
            <a:avLst/>
          </a:prstGeom>
          <a:noFill/>
        </p:spPr>
        <p:txBody>
          <a:bodyPr wrap="none" rtlCol="0">
            <a:spAutoFit/>
          </a:bodyPr>
          <a:lstStyle/>
          <a:p>
            <a:r>
              <a:rPr lang="en-US" dirty="0"/>
              <a:t>   Haruhiko Nishi</a:t>
            </a:r>
          </a:p>
          <a:p>
            <a:r>
              <a:rPr lang="en-US" dirty="0">
                <a:hlinkClick r:id="rId7">
                  <a:extLst>
                    <a:ext uri="{A12FA001-AC4F-418D-AE19-62706E023703}">
                      <ahyp:hlinkClr xmlns:ahyp="http://schemas.microsoft.com/office/drawing/2018/hyperlinkcolor" val="tx"/>
                    </a:ext>
                  </a:extLst>
                </a:hlinkClick>
              </a:rPr>
              <a:t>@haruhiko_nishi</a:t>
            </a:r>
            <a:endParaRPr lang="en-US" dirty="0"/>
          </a:p>
        </p:txBody>
      </p:sp>
      <p:pic>
        <p:nvPicPr>
          <p:cNvPr id="11" name="Picture 10">
            <a:extLst>
              <a:ext uri="{FF2B5EF4-FFF2-40B4-BE49-F238E27FC236}">
                <a16:creationId xmlns:a16="http://schemas.microsoft.com/office/drawing/2014/main" id="{3120021D-05A1-9E41-BC1B-65D29C82342F}"/>
              </a:ext>
            </a:extLst>
          </p:cNvPr>
          <p:cNvPicPr>
            <a:picLocks noChangeAspect="1"/>
          </p:cNvPicPr>
          <p:nvPr/>
        </p:nvPicPr>
        <p:blipFill>
          <a:blip r:embed="rId8"/>
          <a:stretch>
            <a:fillRect/>
          </a:stretch>
        </p:blipFill>
        <p:spPr>
          <a:xfrm>
            <a:off x="4143644" y="4630623"/>
            <a:ext cx="460797" cy="460797"/>
          </a:xfrm>
          <a:prstGeom prst="rect">
            <a:avLst/>
          </a:prstGeom>
        </p:spPr>
      </p:pic>
    </p:spTree>
    <p:extLst>
      <p:ext uri="{BB962C8B-B14F-4D97-AF65-F5344CB8AC3E}">
        <p14:creationId xmlns:p14="http://schemas.microsoft.com/office/powerpoint/2010/main" val="280672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2" presetClass="entr" presetSubtype="4" fill="hold" grpId="0" nodeType="withEffect">
                                  <p:stCondLst>
                                    <p:cond delay="0"/>
                                  </p:stCondLst>
                                  <p:iterate type="wd">
                                    <p:tmPct val="10000"/>
                                  </p:iterate>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15"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bldLvl="5"/>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Messaging System</a:t>
            </a:r>
            <a:br>
              <a:rPr kumimoji="1" lang="en-US" altLang="ja-JP" dirty="0"/>
            </a:br>
            <a:r>
              <a:rPr kumimoji="1" lang="en-US" altLang="ja-JP" dirty="0"/>
              <a:t>Enterprise Integration Patterns</a:t>
            </a:r>
            <a:endParaRPr kumimoji="1" lang="ja-JP" altLang="en-US" dirty="0"/>
          </a:p>
        </p:txBody>
      </p:sp>
      <p:grpSp>
        <p:nvGrpSpPr>
          <p:cNvPr id="128" name="グループ化 127"/>
          <p:cNvGrpSpPr/>
          <p:nvPr/>
        </p:nvGrpSpPr>
        <p:grpSpPr>
          <a:xfrm>
            <a:off x="2637608" y="3354223"/>
            <a:ext cx="527563" cy="697190"/>
            <a:chOff x="2645535" y="4088111"/>
            <a:chExt cx="957313" cy="1265116"/>
          </a:xfrm>
        </p:grpSpPr>
        <p:grpSp>
          <p:nvGrpSpPr>
            <p:cNvPr id="129"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131"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3"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37"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35"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TextBox 35">
              <a:extLst>
                <a:ext uri="{FF2B5EF4-FFF2-40B4-BE49-F238E27FC236}">
                  <a16:creationId xmlns:a16="http://schemas.microsoft.com/office/drawing/2014/main" id="{2FB61F89-8563-2641-B845-A0B2857FE65F}"/>
                </a:ext>
              </a:extLst>
            </p:cNvPr>
            <p:cNvSpPr txBox="1"/>
            <p:nvPr/>
          </p:nvSpPr>
          <p:spPr>
            <a:xfrm>
              <a:off x="2645535" y="4983895"/>
              <a:ext cx="957313" cy="369332"/>
            </a:xfrm>
            <a:prstGeom prst="rect">
              <a:avLst/>
            </a:prstGeom>
            <a:noFill/>
          </p:spPr>
          <p:txBody>
            <a:bodyPr wrap="none" rtlCol="0">
              <a:spAutoFit/>
            </a:bodyPr>
            <a:lstStyle/>
            <a:p>
              <a:r>
                <a:rPr lang="en-US" dirty="0"/>
                <a:t>Message</a:t>
              </a:r>
            </a:p>
          </p:txBody>
        </p:sp>
      </p:grpSp>
      <p:sp>
        <p:nvSpPr>
          <p:cNvPr id="28" name="Rectangle 3">
            <a:extLst>
              <a:ext uri="{FF2B5EF4-FFF2-40B4-BE49-F238E27FC236}">
                <a16:creationId xmlns:a16="http://schemas.microsoft.com/office/drawing/2014/main" id="{7568C4CF-3947-3E47-BA94-6E42A1D90FE2}"/>
              </a:ext>
            </a:extLst>
          </p:cNvPr>
          <p:cNvSpPr/>
          <p:nvPr/>
        </p:nvSpPr>
        <p:spPr>
          <a:xfrm>
            <a:off x="1045982" y="3295088"/>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nvGrpSpPr>
          <p:cNvPr id="195" name="グループ化 194"/>
          <p:cNvGrpSpPr/>
          <p:nvPr/>
        </p:nvGrpSpPr>
        <p:grpSpPr>
          <a:xfrm>
            <a:off x="3548778" y="3468828"/>
            <a:ext cx="1335751" cy="821943"/>
            <a:chOff x="3860256" y="3449968"/>
            <a:chExt cx="1335751" cy="821943"/>
          </a:xfrm>
        </p:grpSpPr>
        <p:sp>
          <p:nvSpPr>
            <p:cNvPr id="124"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34">
              <a:extLst>
                <a:ext uri="{FF2B5EF4-FFF2-40B4-BE49-F238E27FC236}">
                  <a16:creationId xmlns:a16="http://schemas.microsoft.com/office/drawing/2014/main" id="{F8B1E14C-B5AA-AB4E-9628-3148F39CAB44}"/>
                </a:ext>
              </a:extLst>
            </p:cNvPr>
            <p:cNvSpPr txBox="1"/>
            <p:nvPr/>
          </p:nvSpPr>
          <p:spPr>
            <a:xfrm>
              <a:off x="4351294" y="3765787"/>
              <a:ext cx="264521" cy="506124"/>
            </a:xfrm>
            <a:prstGeom prst="rect">
              <a:avLst/>
            </a:prstGeom>
            <a:noFill/>
          </p:spPr>
          <p:txBody>
            <a:bodyPr wrap="none" rtlCol="0">
              <a:spAutoFit/>
            </a:bodyPr>
            <a:lstStyle/>
            <a:p>
              <a:pPr algn="ctr"/>
              <a:r>
                <a:rPr lang="en-US" dirty="0"/>
                <a:t>Channel</a:t>
              </a:r>
            </a:p>
            <a:p>
              <a:pPr algn="ctr"/>
              <a:r>
                <a:rPr lang="en-US" dirty="0"/>
                <a:t>(Queue)</a:t>
              </a:r>
            </a:p>
          </p:txBody>
        </p:sp>
      </p:grpSp>
      <p:sp>
        <p:nvSpPr>
          <p:cNvPr id="179" name="Rectangle 3">
            <a:extLst>
              <a:ext uri="{FF2B5EF4-FFF2-40B4-BE49-F238E27FC236}">
                <a16:creationId xmlns:a16="http://schemas.microsoft.com/office/drawing/2014/main" id="{7568C4CF-3947-3E47-BA94-6E42A1D90FE2}"/>
              </a:ext>
            </a:extLst>
          </p:cNvPr>
          <p:cNvSpPr/>
          <p:nvPr/>
        </p:nvSpPr>
        <p:spPr>
          <a:xfrm>
            <a:off x="5507756" y="3343692"/>
            <a:ext cx="1380449" cy="546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nvGrpSpPr>
          <p:cNvPr id="196" name="グループ化 195"/>
          <p:cNvGrpSpPr/>
          <p:nvPr/>
        </p:nvGrpSpPr>
        <p:grpSpPr>
          <a:xfrm>
            <a:off x="2468474" y="2837430"/>
            <a:ext cx="7069091" cy="1590173"/>
            <a:chOff x="2799176" y="2817354"/>
            <a:chExt cx="7294670" cy="1590173"/>
          </a:xfrm>
        </p:grpSpPr>
        <p:grpSp>
          <p:nvGrpSpPr>
            <p:cNvPr id="191" name="グループ化 190"/>
            <p:cNvGrpSpPr/>
            <p:nvPr/>
          </p:nvGrpSpPr>
          <p:grpSpPr>
            <a:xfrm>
              <a:off x="2799176" y="3282244"/>
              <a:ext cx="1108162" cy="546958"/>
              <a:chOff x="2799176" y="3264659"/>
              <a:chExt cx="1108162" cy="546958"/>
            </a:xfrm>
          </p:grpSpPr>
          <p:sp>
            <p:nvSpPr>
              <p:cNvPr id="180" name="Rectangle 4">
                <a:extLst>
                  <a:ext uri="{FF2B5EF4-FFF2-40B4-BE49-F238E27FC236}">
                    <a16:creationId xmlns:a16="http://schemas.microsoft.com/office/drawing/2014/main" id="{C88B58E5-2E9E-9D4B-8183-6952A7EC9748}"/>
                  </a:ext>
                </a:extLst>
              </p:cNvPr>
              <p:cNvSpPr/>
              <p:nvPr/>
            </p:nvSpPr>
            <p:spPr>
              <a:xfrm>
                <a:off x="2799176" y="3264659"/>
                <a:ext cx="20953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30">
                <a:extLst>
                  <a:ext uri="{FF2B5EF4-FFF2-40B4-BE49-F238E27FC236}">
                    <a16:creationId xmlns:a16="http://schemas.microsoft.com/office/drawing/2014/main" id="{CCDDFB78-AF73-0B45-8006-A7E261A13227}"/>
                  </a:ext>
                </a:extLst>
              </p:cNvPr>
              <p:cNvCxnSpPr/>
              <p:nvPr/>
            </p:nvCxnSpPr>
            <p:spPr>
              <a:xfrm>
                <a:off x="3485308" y="3551641"/>
                <a:ext cx="42203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3" name="グループ化 192"/>
            <p:cNvGrpSpPr/>
            <p:nvPr/>
          </p:nvGrpSpPr>
          <p:grpSpPr>
            <a:xfrm>
              <a:off x="9417698" y="2817354"/>
              <a:ext cx="676148" cy="1590173"/>
              <a:chOff x="8200570" y="3894967"/>
              <a:chExt cx="676148" cy="1590173"/>
            </a:xfrm>
          </p:grpSpPr>
          <p:sp>
            <p:nvSpPr>
              <p:cNvPr id="29" name="Rectangle 4">
                <a:extLst>
                  <a:ext uri="{FF2B5EF4-FFF2-40B4-BE49-F238E27FC236}">
                    <a16:creationId xmlns:a16="http://schemas.microsoft.com/office/drawing/2014/main" id="{C88B58E5-2E9E-9D4B-8183-6952A7EC9748}"/>
                  </a:ext>
                </a:extLst>
              </p:cNvPr>
              <p:cNvSpPr/>
              <p:nvPr/>
            </p:nvSpPr>
            <p:spPr>
              <a:xfrm>
                <a:off x="8660401" y="4938182"/>
                <a:ext cx="20953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4">
                <a:extLst>
                  <a:ext uri="{FF2B5EF4-FFF2-40B4-BE49-F238E27FC236}">
                    <a16:creationId xmlns:a16="http://schemas.microsoft.com/office/drawing/2014/main" id="{C88B58E5-2E9E-9D4B-8183-6952A7EC9748}"/>
                  </a:ext>
                </a:extLst>
              </p:cNvPr>
              <p:cNvSpPr/>
              <p:nvPr/>
            </p:nvSpPr>
            <p:spPr>
              <a:xfrm>
                <a:off x="8667185" y="3894967"/>
                <a:ext cx="20953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Arrow Connector 30">
                <a:extLst>
                  <a:ext uri="{FF2B5EF4-FFF2-40B4-BE49-F238E27FC236}">
                    <a16:creationId xmlns:a16="http://schemas.microsoft.com/office/drawing/2014/main" id="{CCDDFB78-AF73-0B45-8006-A7E261A13227}"/>
                  </a:ext>
                </a:extLst>
              </p:cNvPr>
              <p:cNvCxnSpPr/>
              <p:nvPr/>
            </p:nvCxnSpPr>
            <p:spPr>
              <a:xfrm>
                <a:off x="8200570" y="5219916"/>
                <a:ext cx="42203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30">
                <a:extLst>
                  <a:ext uri="{FF2B5EF4-FFF2-40B4-BE49-F238E27FC236}">
                    <a16:creationId xmlns:a16="http://schemas.microsoft.com/office/drawing/2014/main" id="{CCDDFB78-AF73-0B45-8006-A7E261A13227}"/>
                  </a:ext>
                </a:extLst>
              </p:cNvPr>
              <p:cNvCxnSpPr/>
              <p:nvPr/>
            </p:nvCxnSpPr>
            <p:spPr>
              <a:xfrm>
                <a:off x="8212290" y="4194146"/>
                <a:ext cx="42203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1" name="Straight Arrow Connector 30">
              <a:extLst>
                <a:ext uri="{FF2B5EF4-FFF2-40B4-BE49-F238E27FC236}">
                  <a16:creationId xmlns:a16="http://schemas.microsoft.com/office/drawing/2014/main" id="{CCDDFB78-AF73-0B45-8006-A7E261A13227}"/>
                </a:ext>
              </a:extLst>
            </p:cNvPr>
            <p:cNvCxnSpPr/>
            <p:nvPr/>
          </p:nvCxnSpPr>
          <p:spPr>
            <a:xfrm>
              <a:off x="5324839" y="3584449"/>
              <a:ext cx="22766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グループ化 166"/>
          <p:cNvGrpSpPr/>
          <p:nvPr/>
        </p:nvGrpSpPr>
        <p:grpSpPr>
          <a:xfrm>
            <a:off x="7277488" y="3990143"/>
            <a:ext cx="1268789" cy="821944"/>
            <a:chOff x="5940400" y="4266823"/>
            <a:chExt cx="1916084" cy="1049640"/>
          </a:xfrm>
        </p:grpSpPr>
        <p:sp>
          <p:nvSpPr>
            <p:cNvPr id="168" name="Can 25">
              <a:extLst>
                <a:ext uri="{FF2B5EF4-FFF2-40B4-BE49-F238E27FC236}">
                  <a16:creationId xmlns:a16="http://schemas.microsoft.com/office/drawing/2014/main" id="{93331539-DB6C-AF4A-9990-A894497E57D4}"/>
                </a:ext>
              </a:extLst>
            </p:cNvPr>
            <p:cNvSpPr/>
            <p:nvPr/>
          </p:nvSpPr>
          <p:spPr>
            <a:xfrm rot="5400000">
              <a:off x="6725154" y="348206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extBox 34">
              <a:extLst>
                <a:ext uri="{FF2B5EF4-FFF2-40B4-BE49-F238E27FC236}">
                  <a16:creationId xmlns:a16="http://schemas.microsoft.com/office/drawing/2014/main" id="{F8B1E14C-B5AA-AB4E-9628-3148F39CAB44}"/>
                </a:ext>
              </a:extLst>
            </p:cNvPr>
            <p:cNvSpPr txBox="1"/>
            <p:nvPr/>
          </p:nvSpPr>
          <p:spPr>
            <a:xfrm>
              <a:off x="6644775" y="4670132"/>
              <a:ext cx="379445" cy="646331"/>
            </a:xfrm>
            <a:prstGeom prst="rect">
              <a:avLst/>
            </a:prstGeom>
            <a:noFill/>
          </p:spPr>
          <p:txBody>
            <a:bodyPr wrap="none" rtlCol="0">
              <a:spAutoFit/>
            </a:bodyPr>
            <a:lstStyle/>
            <a:p>
              <a:pPr algn="ctr"/>
              <a:r>
                <a:rPr lang="en-US" dirty="0"/>
                <a:t>Channel</a:t>
              </a:r>
            </a:p>
            <a:p>
              <a:pPr algn="ctr"/>
              <a:r>
                <a:rPr lang="en-US" dirty="0"/>
                <a:t>(Queue)</a:t>
              </a:r>
            </a:p>
          </p:txBody>
        </p:sp>
      </p:grpSp>
      <p:sp>
        <p:nvSpPr>
          <p:cNvPr id="176" name="Rectangle 3">
            <a:extLst>
              <a:ext uri="{FF2B5EF4-FFF2-40B4-BE49-F238E27FC236}">
                <a16:creationId xmlns:a16="http://schemas.microsoft.com/office/drawing/2014/main" id="{7568C4CF-3947-3E47-BA94-6E42A1D90FE2}"/>
              </a:ext>
            </a:extLst>
          </p:cNvPr>
          <p:cNvSpPr/>
          <p:nvPr/>
        </p:nvSpPr>
        <p:spPr>
          <a:xfrm>
            <a:off x="9574249" y="3878144"/>
            <a:ext cx="1311246" cy="546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nvGrpSpPr>
          <p:cNvPr id="203" name="グループ化 202"/>
          <p:cNvGrpSpPr/>
          <p:nvPr/>
        </p:nvGrpSpPr>
        <p:grpSpPr>
          <a:xfrm>
            <a:off x="5006910" y="2831946"/>
            <a:ext cx="5878585" cy="1855387"/>
            <a:chOff x="5006910" y="2831946"/>
            <a:chExt cx="5878585" cy="1855387"/>
          </a:xfrm>
        </p:grpSpPr>
        <p:grpSp>
          <p:nvGrpSpPr>
            <p:cNvPr id="202" name="グループ化 201"/>
            <p:cNvGrpSpPr/>
            <p:nvPr/>
          </p:nvGrpSpPr>
          <p:grpSpPr>
            <a:xfrm>
              <a:off x="5006910" y="2982592"/>
              <a:ext cx="3568160" cy="1704741"/>
              <a:chOff x="4039816" y="966157"/>
              <a:chExt cx="3568160" cy="1704741"/>
            </a:xfrm>
          </p:grpSpPr>
          <p:grpSp>
            <p:nvGrpSpPr>
              <p:cNvPr id="122" name="グループ化 121"/>
              <p:cNvGrpSpPr/>
              <p:nvPr/>
            </p:nvGrpSpPr>
            <p:grpSpPr>
              <a:xfrm>
                <a:off x="4039816" y="1226289"/>
                <a:ext cx="1597557" cy="1183399"/>
                <a:chOff x="4250637" y="2659978"/>
                <a:chExt cx="1681871" cy="1183399"/>
              </a:xfrm>
            </p:grpSpPr>
            <p:grpSp>
              <p:nvGrpSpPr>
                <p:cNvPr id="120" name="グループ化 119"/>
                <p:cNvGrpSpPr/>
                <p:nvPr/>
              </p:nvGrpSpPr>
              <p:grpSpPr>
                <a:xfrm>
                  <a:off x="4412925" y="2659978"/>
                  <a:ext cx="1296077" cy="754393"/>
                  <a:chOff x="4412925" y="2659978"/>
                  <a:chExt cx="1296077" cy="754393"/>
                </a:xfrm>
              </p:grpSpPr>
              <p:sp>
                <p:nvSpPr>
                  <p:cNvPr id="84" name="正方形/長方形 83"/>
                  <p:cNvSpPr/>
                  <p:nvPr/>
                </p:nvSpPr>
                <p:spPr>
                  <a:xfrm>
                    <a:off x="4412925" y="2659978"/>
                    <a:ext cx="1296077"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9" name="グループ化 118"/>
                  <p:cNvGrpSpPr/>
                  <p:nvPr/>
                </p:nvGrpSpPr>
                <p:grpSpPr>
                  <a:xfrm>
                    <a:off x="4529482" y="2778750"/>
                    <a:ext cx="992088" cy="465412"/>
                    <a:chOff x="4747846" y="4166914"/>
                    <a:chExt cx="1160585" cy="465412"/>
                  </a:xfrm>
                </p:grpSpPr>
                <p:cxnSp>
                  <p:nvCxnSpPr>
                    <p:cNvPr id="95" name="直線コネクタ 94"/>
                    <p:cNvCxnSpPr/>
                    <p:nvPr/>
                  </p:nvCxnSpPr>
                  <p:spPr>
                    <a:xfrm>
                      <a:off x="4747846" y="4375255"/>
                      <a:ext cx="2579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5023416" y="4166914"/>
                      <a:ext cx="357476" cy="205670"/>
                    </a:xfrm>
                    <a:prstGeom prst="line">
                      <a:avLst/>
                    </a:prstGeom>
                    <a:ln cap="rnd">
                      <a:solidFill>
                        <a:schemeClr val="bg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a:off x="5389722" y="4166914"/>
                      <a:ext cx="518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a:off x="5389722" y="4397136"/>
                      <a:ext cx="5187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a:off x="5389722" y="4632326"/>
                      <a:ext cx="5187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sp>
              <p:nvSpPr>
                <p:cNvPr id="121" name="テキスト ボックス 120"/>
                <p:cNvSpPr txBox="1"/>
                <p:nvPr/>
              </p:nvSpPr>
              <p:spPr>
                <a:xfrm>
                  <a:off x="4250637" y="3474045"/>
                  <a:ext cx="1681871" cy="369332"/>
                </a:xfrm>
                <a:prstGeom prst="rect">
                  <a:avLst/>
                </a:prstGeom>
                <a:noFill/>
              </p:spPr>
              <p:txBody>
                <a:bodyPr wrap="none" rtlCol="0">
                  <a:spAutoFit/>
                </a:bodyPr>
                <a:lstStyle/>
                <a:p>
                  <a:r>
                    <a:rPr kumimoji="1" lang="en-US" altLang="ja-JP" dirty="0"/>
                    <a:t>Message Router</a:t>
                  </a:r>
                  <a:endParaRPr kumimoji="1" lang="ja-JP" altLang="en-US" dirty="0"/>
                </a:p>
              </p:txBody>
            </p:sp>
          </p:grpSp>
          <p:cxnSp>
            <p:nvCxnSpPr>
              <p:cNvPr id="153" name="直線コネクタ 152"/>
              <p:cNvCxnSpPr>
                <a:stCxn id="84" idx="3"/>
              </p:cNvCxnSpPr>
              <p:nvPr/>
            </p:nvCxnSpPr>
            <p:spPr>
              <a:xfrm flipV="1">
                <a:off x="5425072" y="1603485"/>
                <a:ext cx="21230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flipV="1">
                <a:off x="5654077" y="1091198"/>
                <a:ext cx="0" cy="51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flipV="1">
                <a:off x="5641947" y="1612252"/>
                <a:ext cx="0" cy="5122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a:off x="5654077" y="2124540"/>
                <a:ext cx="627617" cy="0"/>
              </a:xfrm>
              <a:prstGeom prst="line">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flipH="1">
                <a:off x="5668052" y="1102639"/>
                <a:ext cx="624305"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4" name="グループ化 163"/>
              <p:cNvGrpSpPr/>
              <p:nvPr/>
            </p:nvGrpSpPr>
            <p:grpSpPr>
              <a:xfrm>
                <a:off x="6339187" y="966157"/>
                <a:ext cx="1268789" cy="685152"/>
                <a:chOff x="4847118" y="3888113"/>
                <a:chExt cx="1916084" cy="874954"/>
              </a:xfrm>
            </p:grpSpPr>
            <p:sp>
              <p:nvSpPr>
                <p:cNvPr id="165" name="Can 25">
                  <a:extLst>
                    <a:ext uri="{FF2B5EF4-FFF2-40B4-BE49-F238E27FC236}">
                      <a16:creationId xmlns:a16="http://schemas.microsoft.com/office/drawing/2014/main" id="{93331539-DB6C-AF4A-9990-A894497E57D4}"/>
                    </a:ext>
                  </a:extLst>
                </p:cNvPr>
                <p:cNvSpPr/>
                <p:nvPr/>
              </p:nvSpPr>
              <p:spPr>
                <a:xfrm rot="5400000">
                  <a:off x="5631872" y="310335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TextBox 34">
                  <a:extLst>
                    <a:ext uri="{FF2B5EF4-FFF2-40B4-BE49-F238E27FC236}">
                      <a16:creationId xmlns:a16="http://schemas.microsoft.com/office/drawing/2014/main" id="{F8B1E14C-B5AA-AB4E-9628-3148F39CAB44}"/>
                    </a:ext>
                  </a:extLst>
                </p:cNvPr>
                <p:cNvSpPr txBox="1"/>
                <p:nvPr/>
              </p:nvSpPr>
              <p:spPr>
                <a:xfrm>
                  <a:off x="5020786" y="4291422"/>
                  <a:ext cx="1440861" cy="471645"/>
                </a:xfrm>
                <a:prstGeom prst="rect">
                  <a:avLst/>
                </a:prstGeom>
                <a:noFill/>
              </p:spPr>
              <p:txBody>
                <a:bodyPr wrap="none" rtlCol="0">
                  <a:spAutoFit/>
                </a:bodyPr>
                <a:lstStyle/>
                <a:p>
                  <a:pPr algn="ctr"/>
                  <a:r>
                    <a:rPr lang="en-US" dirty="0"/>
                    <a:t>Channel</a:t>
                  </a:r>
                </a:p>
              </p:txBody>
            </p:sp>
          </p:grpSp>
          <p:grpSp>
            <p:nvGrpSpPr>
              <p:cNvPr id="139" name="グループ化 138"/>
              <p:cNvGrpSpPr/>
              <p:nvPr/>
            </p:nvGrpSpPr>
            <p:grpSpPr>
              <a:xfrm>
                <a:off x="5592402" y="1973708"/>
                <a:ext cx="501116" cy="697190"/>
                <a:chOff x="2645535" y="4088111"/>
                <a:chExt cx="957313" cy="1265116"/>
              </a:xfrm>
            </p:grpSpPr>
            <p:grpSp>
              <p:nvGrpSpPr>
                <p:cNvPr id="140" name="Group 22">
                  <a:extLst>
                    <a:ext uri="{FF2B5EF4-FFF2-40B4-BE49-F238E27FC236}">
                      <a16:creationId xmlns:a16="http://schemas.microsoft.com/office/drawing/2014/main" id="{4880BA2F-62B0-124C-B1E1-123B58DB18EA}"/>
                    </a:ext>
                  </a:extLst>
                </p:cNvPr>
                <p:cNvGrpSpPr/>
                <p:nvPr/>
              </p:nvGrpSpPr>
              <p:grpSpPr>
                <a:xfrm>
                  <a:off x="2831274" y="4088111"/>
                  <a:ext cx="441399" cy="872349"/>
                  <a:chOff x="4320209" y="2661138"/>
                  <a:chExt cx="441399" cy="872349"/>
                </a:xfrm>
              </p:grpSpPr>
              <p:sp>
                <p:nvSpPr>
                  <p:cNvPr id="142"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4"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14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1" name="TextBox 35">
                  <a:extLst>
                    <a:ext uri="{FF2B5EF4-FFF2-40B4-BE49-F238E27FC236}">
                      <a16:creationId xmlns:a16="http://schemas.microsoft.com/office/drawing/2014/main" id="{2FB61F89-8563-2641-B845-A0B2857FE65F}"/>
                    </a:ext>
                  </a:extLst>
                </p:cNvPr>
                <p:cNvSpPr txBox="1"/>
                <p:nvPr/>
              </p:nvSpPr>
              <p:spPr>
                <a:xfrm>
                  <a:off x="2645535" y="4983895"/>
                  <a:ext cx="957313" cy="369332"/>
                </a:xfrm>
                <a:prstGeom prst="rect">
                  <a:avLst/>
                </a:prstGeom>
                <a:noFill/>
              </p:spPr>
              <p:txBody>
                <a:bodyPr wrap="none" rtlCol="0">
                  <a:spAutoFit/>
                </a:bodyPr>
                <a:lstStyle/>
                <a:p>
                  <a:r>
                    <a:rPr lang="en-US" dirty="0"/>
                    <a:t>Message</a:t>
                  </a:r>
                </a:p>
              </p:txBody>
            </p:sp>
          </p:grpSp>
        </p:grpSp>
        <p:sp>
          <p:nvSpPr>
            <p:cNvPr id="188" name="Rectangle 3">
              <a:extLst>
                <a:ext uri="{FF2B5EF4-FFF2-40B4-BE49-F238E27FC236}">
                  <a16:creationId xmlns:a16="http://schemas.microsoft.com/office/drawing/2014/main" id="{7568C4CF-3947-3E47-BA94-6E42A1D90FE2}"/>
                </a:ext>
              </a:extLst>
            </p:cNvPr>
            <p:cNvSpPr/>
            <p:nvPr/>
          </p:nvSpPr>
          <p:spPr>
            <a:xfrm>
              <a:off x="9574249" y="2831946"/>
              <a:ext cx="1311246" cy="546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grpSp>
        <p:nvGrpSpPr>
          <p:cNvPr id="245" name="グループ化 244"/>
          <p:cNvGrpSpPr/>
          <p:nvPr/>
        </p:nvGrpSpPr>
        <p:grpSpPr>
          <a:xfrm>
            <a:off x="7340781" y="3825974"/>
            <a:ext cx="3541528" cy="1113705"/>
            <a:chOff x="7343967" y="3825974"/>
            <a:chExt cx="3541528" cy="1113705"/>
          </a:xfrm>
        </p:grpSpPr>
        <p:sp>
          <p:nvSpPr>
            <p:cNvPr id="204" name="Rectangle 3">
              <a:extLst>
                <a:ext uri="{FF2B5EF4-FFF2-40B4-BE49-F238E27FC236}">
                  <a16:creationId xmlns:a16="http://schemas.microsoft.com/office/drawing/2014/main" id="{7568C4CF-3947-3E47-BA94-6E42A1D90FE2}"/>
                </a:ext>
              </a:extLst>
            </p:cNvPr>
            <p:cNvSpPr/>
            <p:nvPr/>
          </p:nvSpPr>
          <p:spPr>
            <a:xfrm>
              <a:off x="9574249" y="3879164"/>
              <a:ext cx="1311246" cy="546959"/>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nvGrpSpPr>
            <p:cNvPr id="244" name="グループ化 243"/>
            <p:cNvGrpSpPr/>
            <p:nvPr/>
          </p:nvGrpSpPr>
          <p:grpSpPr>
            <a:xfrm>
              <a:off x="7343967" y="3825974"/>
              <a:ext cx="1231103" cy="1113705"/>
              <a:chOff x="4656224" y="4887029"/>
              <a:chExt cx="1231103" cy="1113705"/>
            </a:xfrm>
          </p:grpSpPr>
          <p:grpSp>
            <p:nvGrpSpPr>
              <p:cNvPr id="242" name="グループ化 241"/>
              <p:cNvGrpSpPr/>
              <p:nvPr/>
            </p:nvGrpSpPr>
            <p:grpSpPr>
              <a:xfrm>
                <a:off x="4656224" y="4887029"/>
                <a:ext cx="1231103" cy="754393"/>
                <a:chOff x="3192503" y="4977434"/>
                <a:chExt cx="1231103" cy="754393"/>
              </a:xfrm>
            </p:grpSpPr>
            <p:sp>
              <p:nvSpPr>
                <p:cNvPr id="207" name="正方形/長方形 206"/>
                <p:cNvSpPr/>
                <p:nvPr/>
              </p:nvSpPr>
              <p:spPr>
                <a:xfrm>
                  <a:off x="3192503" y="4977434"/>
                  <a:ext cx="1231103"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1" name="グループ化 240"/>
                <p:cNvGrpSpPr/>
                <p:nvPr/>
              </p:nvGrpSpPr>
              <p:grpSpPr>
                <a:xfrm>
                  <a:off x="3291899" y="5058800"/>
                  <a:ext cx="1072341" cy="565155"/>
                  <a:chOff x="5944868" y="5200323"/>
                  <a:chExt cx="1072341" cy="565155"/>
                </a:xfrm>
              </p:grpSpPr>
              <p:sp>
                <p:nvSpPr>
                  <p:cNvPr id="206" name="Rectangle 4">
                    <a:extLst>
                      <a:ext uri="{FF2B5EF4-FFF2-40B4-BE49-F238E27FC236}">
                        <a16:creationId xmlns:a16="http://schemas.microsoft.com/office/drawing/2014/main" id="{C88B58E5-2E9E-9D4B-8183-6952A7EC9748}"/>
                      </a:ext>
                    </a:extLst>
                  </p:cNvPr>
                  <p:cNvSpPr/>
                  <p:nvPr/>
                </p:nvSpPr>
                <p:spPr>
                  <a:xfrm>
                    <a:off x="5944868" y="5218520"/>
                    <a:ext cx="242757" cy="54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4">
                    <a:extLst>
                      <a:ext uri="{FF2B5EF4-FFF2-40B4-BE49-F238E27FC236}">
                        <a16:creationId xmlns:a16="http://schemas.microsoft.com/office/drawing/2014/main" id="{C88B58E5-2E9E-9D4B-8183-6952A7EC9748}"/>
                      </a:ext>
                    </a:extLst>
                  </p:cNvPr>
                  <p:cNvSpPr/>
                  <p:nvPr/>
                </p:nvSpPr>
                <p:spPr>
                  <a:xfrm>
                    <a:off x="6774452" y="5200323"/>
                    <a:ext cx="242757" cy="54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直線コネクタ 209"/>
                  <p:cNvCxnSpPr>
                    <a:cxnSpLocks/>
                    <a:stCxn id="206" idx="0"/>
                  </p:cNvCxnSpPr>
                  <p:nvPr/>
                </p:nvCxnSpPr>
                <p:spPr>
                  <a:xfrm>
                    <a:off x="6066247" y="5218520"/>
                    <a:ext cx="829584" cy="5287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a:cxnSpLocks/>
                    <a:endCxn id="208" idx="0"/>
                  </p:cNvCxnSpPr>
                  <p:nvPr/>
                </p:nvCxnSpPr>
                <p:spPr>
                  <a:xfrm flipV="1">
                    <a:off x="5993032" y="5200323"/>
                    <a:ext cx="902799" cy="54868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43" name="テキスト ボックス 242"/>
              <p:cNvSpPr txBox="1"/>
              <p:nvPr/>
            </p:nvSpPr>
            <p:spPr>
              <a:xfrm>
                <a:off x="4705754" y="5631402"/>
                <a:ext cx="1132041" cy="369332"/>
              </a:xfrm>
              <a:prstGeom prst="rect">
                <a:avLst/>
              </a:prstGeom>
              <a:noFill/>
            </p:spPr>
            <p:txBody>
              <a:bodyPr wrap="none" rtlCol="0">
                <a:spAutoFit/>
              </a:bodyPr>
              <a:lstStyle/>
              <a:p>
                <a:r>
                  <a:rPr kumimoji="1" lang="en-US" altLang="ja-JP" dirty="0"/>
                  <a:t>Translator</a:t>
                </a:r>
                <a:endParaRPr kumimoji="1" lang="ja-JP" altLang="en-US" dirty="0"/>
              </a:p>
            </p:txBody>
          </p:sp>
        </p:grpSp>
      </p:grpSp>
    </p:spTree>
    <p:extLst>
      <p:ext uri="{BB962C8B-B14F-4D97-AF65-F5344CB8AC3E}">
        <p14:creationId xmlns:p14="http://schemas.microsoft.com/office/powerpoint/2010/main" val="29061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anim calcmode="lin" valueType="num">
                                      <p:cBhvr additive="base">
                                        <p:cTn id="11" dur="500" fill="hold"/>
                                        <p:tgtEl>
                                          <p:spTgt spid="179"/>
                                        </p:tgtEl>
                                        <p:attrNameLst>
                                          <p:attrName>ppt_x</p:attrName>
                                        </p:attrNameLst>
                                      </p:cBhvr>
                                      <p:tavLst>
                                        <p:tav tm="0">
                                          <p:val>
                                            <p:strVal val="#ppt_x"/>
                                          </p:val>
                                        </p:tav>
                                        <p:tav tm="100000">
                                          <p:val>
                                            <p:strVal val="#ppt_x"/>
                                          </p:val>
                                        </p:tav>
                                      </p:tavLst>
                                    </p:anim>
                                    <p:anim calcmode="lin" valueType="num">
                                      <p:cBhvr additive="base">
                                        <p:cTn id="12"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 calcmode="lin" valueType="num">
                                      <p:cBhvr additive="base">
                                        <p:cTn id="17" dur="500" fill="hold"/>
                                        <p:tgtEl>
                                          <p:spTgt spid="195"/>
                                        </p:tgtEl>
                                        <p:attrNameLst>
                                          <p:attrName>ppt_x</p:attrName>
                                        </p:attrNameLst>
                                      </p:cBhvr>
                                      <p:tavLst>
                                        <p:tav tm="0">
                                          <p:val>
                                            <p:strVal val="#ppt_x"/>
                                          </p:val>
                                        </p:tav>
                                        <p:tav tm="100000">
                                          <p:val>
                                            <p:strVal val="#ppt_x"/>
                                          </p:val>
                                        </p:tav>
                                      </p:tavLst>
                                    </p:anim>
                                    <p:anim calcmode="lin" valueType="num">
                                      <p:cBhvr additive="base">
                                        <p:cTn id="18" dur="500" fill="hold"/>
                                        <p:tgtEl>
                                          <p:spTgt spid="1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anim calcmode="lin" valueType="num">
                                      <p:cBhvr additive="base">
                                        <p:cTn id="23" dur="500" fill="hold"/>
                                        <p:tgtEl>
                                          <p:spTgt spid="128"/>
                                        </p:tgtEl>
                                        <p:attrNameLst>
                                          <p:attrName>ppt_x</p:attrName>
                                        </p:attrNameLst>
                                      </p:cBhvr>
                                      <p:tavLst>
                                        <p:tav tm="0">
                                          <p:val>
                                            <p:strVal val="#ppt_x"/>
                                          </p:val>
                                        </p:tav>
                                        <p:tav tm="100000">
                                          <p:val>
                                            <p:strVal val="#ppt_x"/>
                                          </p:val>
                                        </p:tav>
                                      </p:tavLst>
                                    </p:anim>
                                    <p:anim calcmode="lin" valueType="num">
                                      <p:cBhvr additive="base">
                                        <p:cTn id="24"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179"/>
                                        </p:tgtEl>
                                      </p:cBhvr>
                                    </p:animEffect>
                                    <p:set>
                                      <p:cBhvr>
                                        <p:cTn id="29" dur="1" fill="hold">
                                          <p:stCondLst>
                                            <p:cond delay="499"/>
                                          </p:stCondLst>
                                        </p:cTn>
                                        <p:tgtEl>
                                          <p:spTgt spid="179"/>
                                        </p:tgtEl>
                                        <p:attrNameLst>
                                          <p:attrName>style.visibility</p:attrName>
                                        </p:attrNameLst>
                                      </p:cBhvr>
                                      <p:to>
                                        <p:strVal val="hidden"/>
                                      </p:to>
                                    </p:se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76"/>
                                        </p:tgtEl>
                                        <p:attrNameLst>
                                          <p:attrName>style.visibility</p:attrName>
                                        </p:attrNameLst>
                                      </p:cBhvr>
                                      <p:to>
                                        <p:strVal val="visible"/>
                                      </p:to>
                                    </p:set>
                                    <p:anim calcmode="lin" valueType="num">
                                      <p:cBhvr additive="base">
                                        <p:cTn id="33" dur="500" fill="hold"/>
                                        <p:tgtEl>
                                          <p:spTgt spid="176"/>
                                        </p:tgtEl>
                                        <p:attrNameLst>
                                          <p:attrName>ppt_x</p:attrName>
                                        </p:attrNameLst>
                                      </p:cBhvr>
                                      <p:tavLst>
                                        <p:tav tm="0">
                                          <p:val>
                                            <p:strVal val="#ppt_x"/>
                                          </p:val>
                                        </p:tav>
                                        <p:tav tm="100000">
                                          <p:val>
                                            <p:strVal val="#ppt_x"/>
                                          </p:val>
                                        </p:tav>
                                      </p:tavLst>
                                    </p:anim>
                                    <p:anim calcmode="lin" valueType="num">
                                      <p:cBhvr additive="base">
                                        <p:cTn id="34" dur="500" fill="hold"/>
                                        <p:tgtEl>
                                          <p:spTgt spid="17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anim calcmode="lin" valueType="num">
                                      <p:cBhvr additive="base">
                                        <p:cTn id="37" dur="500" fill="hold"/>
                                        <p:tgtEl>
                                          <p:spTgt spid="167"/>
                                        </p:tgtEl>
                                        <p:attrNameLst>
                                          <p:attrName>ppt_x</p:attrName>
                                        </p:attrNameLst>
                                      </p:cBhvr>
                                      <p:tavLst>
                                        <p:tav tm="0">
                                          <p:val>
                                            <p:strVal val="#ppt_x"/>
                                          </p:val>
                                        </p:tav>
                                        <p:tav tm="100000">
                                          <p:val>
                                            <p:strVal val="#ppt_x"/>
                                          </p:val>
                                        </p:tav>
                                      </p:tavLst>
                                    </p:anim>
                                    <p:anim calcmode="lin" valueType="num">
                                      <p:cBhvr additive="base">
                                        <p:cTn id="38" dur="500" fill="hold"/>
                                        <p:tgtEl>
                                          <p:spTgt spid="16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3"/>
                                        </p:tgtEl>
                                        <p:attrNameLst>
                                          <p:attrName>style.visibility</p:attrName>
                                        </p:attrNameLst>
                                      </p:cBhvr>
                                      <p:to>
                                        <p:strVal val="visible"/>
                                      </p:to>
                                    </p:set>
                                    <p:anim calcmode="lin" valueType="num">
                                      <p:cBhvr additive="base">
                                        <p:cTn id="41" dur="500" fill="hold"/>
                                        <p:tgtEl>
                                          <p:spTgt spid="203"/>
                                        </p:tgtEl>
                                        <p:attrNameLst>
                                          <p:attrName>ppt_x</p:attrName>
                                        </p:attrNameLst>
                                      </p:cBhvr>
                                      <p:tavLst>
                                        <p:tav tm="0">
                                          <p:val>
                                            <p:strVal val="#ppt_x"/>
                                          </p:val>
                                        </p:tav>
                                        <p:tav tm="100000">
                                          <p:val>
                                            <p:strVal val="#ppt_x"/>
                                          </p:val>
                                        </p:tav>
                                      </p:tavLst>
                                    </p:anim>
                                    <p:anim calcmode="lin" valueType="num">
                                      <p:cBhvr additive="base">
                                        <p:cTn id="42"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76"/>
                                        </p:tgtEl>
                                      </p:cBhvr>
                                    </p:animEffect>
                                    <p:set>
                                      <p:cBhvr>
                                        <p:cTn id="47" dur="1" fill="hold">
                                          <p:stCondLst>
                                            <p:cond delay="499"/>
                                          </p:stCondLst>
                                        </p:cTn>
                                        <p:tgtEl>
                                          <p:spTgt spid="17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67"/>
                                        </p:tgtEl>
                                      </p:cBhvr>
                                    </p:animEffect>
                                    <p:set>
                                      <p:cBhvr>
                                        <p:cTn id="50" dur="1" fill="hold">
                                          <p:stCondLst>
                                            <p:cond delay="499"/>
                                          </p:stCondLst>
                                        </p:cTn>
                                        <p:tgtEl>
                                          <p:spTgt spid="167"/>
                                        </p:tgtEl>
                                        <p:attrNameLst>
                                          <p:attrName>style.visibility</p:attrName>
                                        </p:attrNameLst>
                                      </p:cBhvr>
                                      <p:to>
                                        <p:strVal val="hidden"/>
                                      </p:to>
                                    </p:set>
                                  </p:childTnLst>
                                </p:cTn>
                              </p:par>
                            </p:childTnLst>
                          </p:cTn>
                        </p:par>
                        <p:par>
                          <p:cTn id="51" fill="hold">
                            <p:stCondLst>
                              <p:cond delay="500"/>
                            </p:stCondLst>
                            <p:childTnLst>
                              <p:par>
                                <p:cTn id="52" presetID="2" presetClass="entr" presetSubtype="4" fill="hold" nodeType="afterEffect">
                                  <p:stCondLst>
                                    <p:cond delay="0"/>
                                  </p:stCondLst>
                                  <p:childTnLst>
                                    <p:set>
                                      <p:cBhvr>
                                        <p:cTn id="53" dur="1" fill="hold">
                                          <p:stCondLst>
                                            <p:cond delay="0"/>
                                          </p:stCondLst>
                                        </p:cTn>
                                        <p:tgtEl>
                                          <p:spTgt spid="245"/>
                                        </p:tgtEl>
                                        <p:attrNameLst>
                                          <p:attrName>style.visibility</p:attrName>
                                        </p:attrNameLst>
                                      </p:cBhvr>
                                      <p:to>
                                        <p:strVal val="visible"/>
                                      </p:to>
                                    </p:set>
                                    <p:anim calcmode="lin" valueType="num">
                                      <p:cBhvr additive="base">
                                        <p:cTn id="54" dur="500" fill="hold"/>
                                        <p:tgtEl>
                                          <p:spTgt spid="245"/>
                                        </p:tgtEl>
                                        <p:attrNameLst>
                                          <p:attrName>ppt_x</p:attrName>
                                        </p:attrNameLst>
                                      </p:cBhvr>
                                      <p:tavLst>
                                        <p:tav tm="0">
                                          <p:val>
                                            <p:strVal val="#ppt_x"/>
                                          </p:val>
                                        </p:tav>
                                        <p:tav tm="100000">
                                          <p:val>
                                            <p:strVal val="#ppt_x"/>
                                          </p:val>
                                        </p:tav>
                                      </p:tavLst>
                                    </p:anim>
                                    <p:anim calcmode="lin" valueType="num">
                                      <p:cBhvr additive="base">
                                        <p:cTn id="55"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96"/>
                                        </p:tgtEl>
                                        <p:attrNameLst>
                                          <p:attrName>style.visibility</p:attrName>
                                        </p:attrNameLst>
                                      </p:cBhvr>
                                      <p:to>
                                        <p:strVal val="visible"/>
                                      </p:to>
                                    </p:set>
                                    <p:anim calcmode="lin" valueType="num">
                                      <p:cBhvr additive="base">
                                        <p:cTn id="60" dur="500" fill="hold"/>
                                        <p:tgtEl>
                                          <p:spTgt spid="196"/>
                                        </p:tgtEl>
                                        <p:attrNameLst>
                                          <p:attrName>ppt_x</p:attrName>
                                        </p:attrNameLst>
                                      </p:cBhvr>
                                      <p:tavLst>
                                        <p:tav tm="0">
                                          <p:val>
                                            <p:strVal val="#ppt_x"/>
                                          </p:val>
                                        </p:tav>
                                        <p:tav tm="100000">
                                          <p:val>
                                            <p:strVal val="#ppt_x"/>
                                          </p:val>
                                        </p:tav>
                                      </p:tavLst>
                                    </p:anim>
                                    <p:anim calcmode="lin" valueType="num">
                                      <p:cBhvr additive="base">
                                        <p:cTn id="61"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9" grpId="0" animBg="1"/>
      <p:bldP spid="179" grpId="1" animBg="1"/>
      <p:bldP spid="176" grpId="0" animBg="1"/>
      <p:bldP spid="17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5DB14B8-8831-9246-A690-DFFAA92B827A}"/>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78" y="2006389"/>
            <a:ext cx="2940312" cy="14406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143" y="1508630"/>
            <a:ext cx="2143125" cy="21431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624" y="3001830"/>
            <a:ext cx="3809235" cy="21522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8" name="グループ化 7"/>
          <p:cNvGrpSpPr/>
          <p:nvPr/>
        </p:nvGrpSpPr>
        <p:grpSpPr>
          <a:xfrm>
            <a:off x="2118978" y="2183222"/>
            <a:ext cx="8155756" cy="569532"/>
            <a:chOff x="2118978" y="2183222"/>
            <a:chExt cx="8155756" cy="569532"/>
          </a:xfrm>
        </p:grpSpPr>
        <p:sp>
          <p:nvSpPr>
            <p:cNvPr id="5" name="テキスト ボックス 4"/>
            <p:cNvSpPr txBox="1"/>
            <p:nvPr/>
          </p:nvSpPr>
          <p:spPr>
            <a:xfrm>
              <a:off x="2118978" y="2183222"/>
              <a:ext cx="2492221" cy="523220"/>
            </a:xfrm>
            <a:prstGeom prst="rect">
              <a:avLst/>
            </a:prstGeom>
            <a:noFill/>
          </p:spPr>
          <p:txBody>
            <a:bodyPr wrap="none" rtlCol="0">
              <a:spAutoFit/>
            </a:bodyPr>
            <a:lstStyle/>
            <a:p>
              <a:r>
                <a:rPr kumimoji="1" lang="en-US" altLang="ja-JP" sz="2800" dirty="0">
                  <a:effectLst>
                    <a:outerShdw blurRad="38100" dist="38100" dir="2700000" algn="tl">
                      <a:srgbClr val="000000">
                        <a:alpha val="43137"/>
                      </a:srgbClr>
                    </a:outerShdw>
                  </a:effectLst>
                </a:rPr>
                <a:t>Core Messaging</a:t>
              </a:r>
              <a:endParaRPr kumimoji="1" lang="ja-JP" altLang="en-US" sz="2800" dirty="0">
                <a:effectLst>
                  <a:outerShdw blurRad="38100" dist="38100" dir="2700000" algn="tl">
                    <a:srgbClr val="000000">
                      <a:alpha val="43137"/>
                    </a:srgbClr>
                  </a:outerShdw>
                </a:effectLst>
              </a:endParaRPr>
            </a:p>
          </p:txBody>
        </p:sp>
        <p:sp>
          <p:nvSpPr>
            <p:cNvPr id="7" name="テキスト ボックス 6"/>
            <p:cNvSpPr txBox="1"/>
            <p:nvPr/>
          </p:nvSpPr>
          <p:spPr>
            <a:xfrm>
              <a:off x="6965815" y="2229534"/>
              <a:ext cx="3308919" cy="523220"/>
            </a:xfrm>
            <a:prstGeom prst="rect">
              <a:avLst/>
            </a:prstGeom>
            <a:noFill/>
          </p:spPr>
          <p:txBody>
            <a:bodyPr wrap="none" rtlCol="0">
              <a:spAutoFit/>
            </a:bodyPr>
            <a:lstStyle/>
            <a:p>
              <a:r>
                <a:rPr kumimoji="1" lang="en-US" altLang="ja-JP" sz="2800" dirty="0">
                  <a:effectLst>
                    <a:outerShdw blurRad="38100" dist="38100" dir="2700000" algn="tl">
                      <a:srgbClr val="000000">
                        <a:alpha val="43137"/>
                      </a:srgbClr>
                    </a:outerShdw>
                  </a:effectLst>
                </a:rPr>
                <a:t>Integration Endpoints</a:t>
              </a:r>
              <a:endParaRPr kumimoji="1" lang="ja-JP" altLang="en-US" sz="28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119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childTnLst>
                          </p:cTn>
                        </p:par>
                        <p:par>
                          <p:cTn id="38" fill="hold">
                            <p:stCondLst>
                              <p:cond delay="4000"/>
                            </p:stCondLst>
                            <p:childTnLst>
                              <p:par>
                                <p:cTn id="39" presetID="26"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80">
                                          <p:stCondLst>
                                            <p:cond delay="0"/>
                                          </p:stCondLst>
                                        </p:cTn>
                                        <p:tgtEl>
                                          <p:spTgt spid="4"/>
                                        </p:tgtEl>
                                      </p:cBhvr>
                                    </p:animEffect>
                                    <p:anim calcmode="lin" valueType="num">
                                      <p:cBhvr>
                                        <p:cTn id="4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7" dur="26">
                                          <p:stCondLst>
                                            <p:cond delay="650"/>
                                          </p:stCondLst>
                                        </p:cTn>
                                        <p:tgtEl>
                                          <p:spTgt spid="4"/>
                                        </p:tgtEl>
                                      </p:cBhvr>
                                      <p:to x="100000" y="60000"/>
                                    </p:animScale>
                                    <p:animScale>
                                      <p:cBhvr>
                                        <p:cTn id="48" dur="166" decel="50000">
                                          <p:stCondLst>
                                            <p:cond delay="676"/>
                                          </p:stCondLst>
                                        </p:cTn>
                                        <p:tgtEl>
                                          <p:spTgt spid="4"/>
                                        </p:tgtEl>
                                      </p:cBhvr>
                                      <p:to x="100000" y="100000"/>
                                    </p:animScale>
                                    <p:animScale>
                                      <p:cBhvr>
                                        <p:cTn id="49" dur="26">
                                          <p:stCondLst>
                                            <p:cond delay="1312"/>
                                          </p:stCondLst>
                                        </p:cTn>
                                        <p:tgtEl>
                                          <p:spTgt spid="4"/>
                                        </p:tgtEl>
                                      </p:cBhvr>
                                      <p:to x="100000" y="80000"/>
                                    </p:animScale>
                                    <p:animScale>
                                      <p:cBhvr>
                                        <p:cTn id="50" dur="166" decel="50000">
                                          <p:stCondLst>
                                            <p:cond delay="1338"/>
                                          </p:stCondLst>
                                        </p:cTn>
                                        <p:tgtEl>
                                          <p:spTgt spid="4"/>
                                        </p:tgtEl>
                                      </p:cBhvr>
                                      <p:to x="100000" y="100000"/>
                                    </p:animScale>
                                    <p:animScale>
                                      <p:cBhvr>
                                        <p:cTn id="51" dur="26">
                                          <p:stCondLst>
                                            <p:cond delay="1642"/>
                                          </p:stCondLst>
                                        </p:cTn>
                                        <p:tgtEl>
                                          <p:spTgt spid="4"/>
                                        </p:tgtEl>
                                      </p:cBhvr>
                                      <p:to x="100000" y="90000"/>
                                    </p:animScale>
                                    <p:animScale>
                                      <p:cBhvr>
                                        <p:cTn id="52" dur="166" decel="50000">
                                          <p:stCondLst>
                                            <p:cond delay="1668"/>
                                          </p:stCondLst>
                                        </p:cTn>
                                        <p:tgtEl>
                                          <p:spTgt spid="4"/>
                                        </p:tgtEl>
                                      </p:cBhvr>
                                      <p:to x="100000" y="100000"/>
                                    </p:animScale>
                                    <p:animScale>
                                      <p:cBhvr>
                                        <p:cTn id="53" dur="26">
                                          <p:stCondLst>
                                            <p:cond delay="1808"/>
                                          </p:stCondLst>
                                        </p:cTn>
                                        <p:tgtEl>
                                          <p:spTgt spid="4"/>
                                        </p:tgtEl>
                                      </p:cBhvr>
                                      <p:to x="100000" y="95000"/>
                                    </p:animScale>
                                    <p:animScale>
                                      <p:cBhvr>
                                        <p:cTn id="54" dur="166" decel="50000">
                                          <p:stCondLst>
                                            <p:cond delay="1834"/>
                                          </p:stCondLst>
                                        </p:cTn>
                                        <p:tgtEl>
                                          <p:spTgt spid="4"/>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xit" presetSubtype="0" fill="hold" nodeType="clickEffect">
                                  <p:stCondLst>
                                    <p:cond delay="0"/>
                                  </p:stCondLst>
                                  <p:childTnLst>
                                    <p:animEffect transition="out" filter="wipe(down)">
                                      <p:cBhvr>
                                        <p:cTn id="58" dur="180" accel="50000">
                                          <p:stCondLst>
                                            <p:cond delay="1820"/>
                                          </p:stCondLst>
                                        </p:cTn>
                                        <p:tgtEl>
                                          <p:spTgt spid="2"/>
                                        </p:tgtEl>
                                      </p:cBhvr>
                                    </p:animEffect>
                                    <p:anim calcmode="lin" valueType="num">
                                      <p:cBhvr>
                                        <p:cTn id="59"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60"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61"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2"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3"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4"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5"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66" dur="26">
                                          <p:stCondLst>
                                            <p:cond delay="620"/>
                                          </p:stCondLst>
                                        </p:cTn>
                                        <p:tgtEl>
                                          <p:spTgt spid="2"/>
                                        </p:tgtEl>
                                      </p:cBhvr>
                                      <p:to x="100000" y="60000"/>
                                    </p:animScale>
                                    <p:animScale>
                                      <p:cBhvr>
                                        <p:cTn id="67" dur="166" decel="50000">
                                          <p:stCondLst>
                                            <p:cond delay="646"/>
                                          </p:stCondLst>
                                        </p:cTn>
                                        <p:tgtEl>
                                          <p:spTgt spid="2"/>
                                        </p:tgtEl>
                                      </p:cBhvr>
                                      <p:to x="100000" y="100000"/>
                                    </p:animScale>
                                    <p:animScale>
                                      <p:cBhvr>
                                        <p:cTn id="68" dur="26">
                                          <p:stCondLst>
                                            <p:cond delay="1312"/>
                                          </p:stCondLst>
                                        </p:cTn>
                                        <p:tgtEl>
                                          <p:spTgt spid="2"/>
                                        </p:tgtEl>
                                      </p:cBhvr>
                                      <p:to x="100000" y="80000"/>
                                    </p:animScale>
                                    <p:animScale>
                                      <p:cBhvr>
                                        <p:cTn id="69" dur="166" decel="50000">
                                          <p:stCondLst>
                                            <p:cond delay="1338"/>
                                          </p:stCondLst>
                                        </p:cTn>
                                        <p:tgtEl>
                                          <p:spTgt spid="2"/>
                                        </p:tgtEl>
                                      </p:cBhvr>
                                      <p:to x="100000" y="100000"/>
                                    </p:animScale>
                                    <p:animScale>
                                      <p:cBhvr>
                                        <p:cTn id="70" dur="26">
                                          <p:stCondLst>
                                            <p:cond delay="1642"/>
                                          </p:stCondLst>
                                        </p:cTn>
                                        <p:tgtEl>
                                          <p:spTgt spid="2"/>
                                        </p:tgtEl>
                                      </p:cBhvr>
                                      <p:to x="100000" y="90000"/>
                                    </p:animScale>
                                    <p:animScale>
                                      <p:cBhvr>
                                        <p:cTn id="71" dur="166" decel="50000">
                                          <p:stCondLst>
                                            <p:cond delay="1668"/>
                                          </p:stCondLst>
                                        </p:cTn>
                                        <p:tgtEl>
                                          <p:spTgt spid="2"/>
                                        </p:tgtEl>
                                      </p:cBhvr>
                                      <p:to x="100000" y="100000"/>
                                    </p:animScale>
                                    <p:animScale>
                                      <p:cBhvr>
                                        <p:cTn id="72" dur="26">
                                          <p:stCondLst>
                                            <p:cond delay="1808"/>
                                          </p:stCondLst>
                                        </p:cTn>
                                        <p:tgtEl>
                                          <p:spTgt spid="2"/>
                                        </p:tgtEl>
                                      </p:cBhvr>
                                      <p:to x="100000" y="95000"/>
                                    </p:animScale>
                                    <p:animScale>
                                      <p:cBhvr>
                                        <p:cTn id="73" dur="166" decel="50000">
                                          <p:stCondLst>
                                            <p:cond delay="1834"/>
                                          </p:stCondLst>
                                        </p:cTn>
                                        <p:tgtEl>
                                          <p:spTgt spid="2"/>
                                        </p:tgtEl>
                                      </p:cBhvr>
                                      <p:to x="100000" y="100000"/>
                                    </p:animScale>
                                    <p:set>
                                      <p:cBhvr>
                                        <p:cTn id="74" dur="1" fill="hold">
                                          <p:stCondLst>
                                            <p:cond delay="1999"/>
                                          </p:stCondLst>
                                        </p:cTn>
                                        <p:tgtEl>
                                          <p:spTgt spid="2"/>
                                        </p:tgtEl>
                                        <p:attrNameLst>
                                          <p:attrName>style.visibility</p:attrName>
                                        </p:attrNameLst>
                                      </p:cBhvr>
                                      <p:to>
                                        <p:strVal val="hidden"/>
                                      </p:to>
                                    </p:set>
                                  </p:childTnLst>
                                </p:cTn>
                              </p:par>
                              <p:par>
                                <p:cTn id="75" presetID="26" presetClass="exit" presetSubtype="0" fill="hold" nodeType="withEffect">
                                  <p:stCondLst>
                                    <p:cond delay="0"/>
                                  </p:stCondLst>
                                  <p:childTnLst>
                                    <p:animEffect transition="out" filter="wipe(down)">
                                      <p:cBhvr>
                                        <p:cTn id="76" dur="180" accel="50000">
                                          <p:stCondLst>
                                            <p:cond delay="1820"/>
                                          </p:stCondLst>
                                        </p:cTn>
                                        <p:tgtEl>
                                          <p:spTgt spid="3"/>
                                        </p:tgtEl>
                                      </p:cBhvr>
                                    </p:animEffect>
                                    <p:anim calcmode="lin" valueType="num">
                                      <p:cBhvr>
                                        <p:cTn id="77"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78"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79"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0"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1"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2"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3"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84" dur="26">
                                          <p:stCondLst>
                                            <p:cond delay="620"/>
                                          </p:stCondLst>
                                        </p:cTn>
                                        <p:tgtEl>
                                          <p:spTgt spid="3"/>
                                        </p:tgtEl>
                                      </p:cBhvr>
                                      <p:to x="100000" y="60000"/>
                                    </p:animScale>
                                    <p:animScale>
                                      <p:cBhvr>
                                        <p:cTn id="85" dur="166" decel="50000">
                                          <p:stCondLst>
                                            <p:cond delay="646"/>
                                          </p:stCondLst>
                                        </p:cTn>
                                        <p:tgtEl>
                                          <p:spTgt spid="3"/>
                                        </p:tgtEl>
                                      </p:cBhvr>
                                      <p:to x="100000" y="100000"/>
                                    </p:animScale>
                                    <p:animScale>
                                      <p:cBhvr>
                                        <p:cTn id="86" dur="26">
                                          <p:stCondLst>
                                            <p:cond delay="1312"/>
                                          </p:stCondLst>
                                        </p:cTn>
                                        <p:tgtEl>
                                          <p:spTgt spid="3"/>
                                        </p:tgtEl>
                                      </p:cBhvr>
                                      <p:to x="100000" y="80000"/>
                                    </p:animScale>
                                    <p:animScale>
                                      <p:cBhvr>
                                        <p:cTn id="87" dur="166" decel="50000">
                                          <p:stCondLst>
                                            <p:cond delay="1338"/>
                                          </p:stCondLst>
                                        </p:cTn>
                                        <p:tgtEl>
                                          <p:spTgt spid="3"/>
                                        </p:tgtEl>
                                      </p:cBhvr>
                                      <p:to x="100000" y="100000"/>
                                    </p:animScale>
                                    <p:animScale>
                                      <p:cBhvr>
                                        <p:cTn id="88" dur="26">
                                          <p:stCondLst>
                                            <p:cond delay="1642"/>
                                          </p:stCondLst>
                                        </p:cTn>
                                        <p:tgtEl>
                                          <p:spTgt spid="3"/>
                                        </p:tgtEl>
                                      </p:cBhvr>
                                      <p:to x="100000" y="90000"/>
                                    </p:animScale>
                                    <p:animScale>
                                      <p:cBhvr>
                                        <p:cTn id="89" dur="166" decel="50000">
                                          <p:stCondLst>
                                            <p:cond delay="1668"/>
                                          </p:stCondLst>
                                        </p:cTn>
                                        <p:tgtEl>
                                          <p:spTgt spid="3"/>
                                        </p:tgtEl>
                                      </p:cBhvr>
                                      <p:to x="100000" y="100000"/>
                                    </p:animScale>
                                    <p:animScale>
                                      <p:cBhvr>
                                        <p:cTn id="90" dur="26">
                                          <p:stCondLst>
                                            <p:cond delay="1808"/>
                                          </p:stCondLst>
                                        </p:cTn>
                                        <p:tgtEl>
                                          <p:spTgt spid="3"/>
                                        </p:tgtEl>
                                      </p:cBhvr>
                                      <p:to x="100000" y="95000"/>
                                    </p:animScale>
                                    <p:animScale>
                                      <p:cBhvr>
                                        <p:cTn id="91" dur="166" decel="50000">
                                          <p:stCondLst>
                                            <p:cond delay="1834"/>
                                          </p:stCondLst>
                                        </p:cTn>
                                        <p:tgtEl>
                                          <p:spTgt spid="3"/>
                                        </p:tgtEl>
                                      </p:cBhvr>
                                      <p:to x="100000" y="100000"/>
                                    </p:animScale>
                                    <p:set>
                                      <p:cBhvr>
                                        <p:cTn id="92" dur="1" fill="hold">
                                          <p:stCondLst>
                                            <p:cond delay="1999"/>
                                          </p:stCondLst>
                                        </p:cTn>
                                        <p:tgtEl>
                                          <p:spTgt spid="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500" fill="hold"/>
                                        <p:tgtEl>
                                          <p:spTgt spid="8"/>
                                        </p:tgtEl>
                                        <p:attrNameLst>
                                          <p:attrName>ppt_x</p:attrName>
                                        </p:attrNameLst>
                                      </p:cBhvr>
                                      <p:tavLst>
                                        <p:tav tm="0">
                                          <p:val>
                                            <p:strVal val="#ppt_x"/>
                                          </p:val>
                                        </p:tav>
                                        <p:tav tm="100000">
                                          <p:val>
                                            <p:strVal val="#ppt_x"/>
                                          </p:val>
                                        </p:tav>
                                      </p:tavLst>
                                    </p:anim>
                                    <p:anim calcmode="lin" valueType="num">
                                      <p:cBhvr additive="base">
                                        <p:cTn id="9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5DB14B8-8831-9246-A690-DFFAA92B827A}"/>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grpSp>
        <p:nvGrpSpPr>
          <p:cNvPr id="50" name="グループ化 49"/>
          <p:cNvGrpSpPr/>
          <p:nvPr/>
        </p:nvGrpSpPr>
        <p:grpSpPr>
          <a:xfrm>
            <a:off x="3760215" y="3063593"/>
            <a:ext cx="1335751" cy="685151"/>
            <a:chOff x="3860256" y="3449968"/>
            <a:chExt cx="1335751" cy="685151"/>
          </a:xfrm>
        </p:grpSpPr>
        <p:sp>
          <p:nvSpPr>
            <p:cNvPr id="51"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34">
              <a:extLst>
                <a:ext uri="{FF2B5EF4-FFF2-40B4-BE49-F238E27FC236}">
                  <a16:creationId xmlns:a16="http://schemas.microsoft.com/office/drawing/2014/main" id="{F8B1E14C-B5AA-AB4E-9628-3148F39CAB44}"/>
                </a:ext>
              </a:extLst>
            </p:cNvPr>
            <p:cNvSpPr txBox="1"/>
            <p:nvPr/>
          </p:nvSpPr>
          <p:spPr>
            <a:xfrm>
              <a:off x="4006501" y="3765787"/>
              <a:ext cx="954107" cy="369332"/>
            </a:xfrm>
            <a:prstGeom prst="rect">
              <a:avLst/>
            </a:prstGeom>
            <a:noFill/>
          </p:spPr>
          <p:txBody>
            <a:bodyPr wrap="none" rtlCol="0">
              <a:spAutoFit/>
            </a:bodyPr>
            <a:lstStyle/>
            <a:p>
              <a:pPr algn="ctr"/>
              <a:r>
                <a:rPr lang="en-US" dirty="0"/>
                <a:t>Channel</a:t>
              </a:r>
            </a:p>
          </p:txBody>
        </p:sp>
      </p:grpSp>
      <p:grpSp>
        <p:nvGrpSpPr>
          <p:cNvPr id="133" name="グループ化 132"/>
          <p:cNvGrpSpPr/>
          <p:nvPr/>
        </p:nvGrpSpPr>
        <p:grpSpPr>
          <a:xfrm>
            <a:off x="7675231" y="3559120"/>
            <a:ext cx="1335751" cy="640725"/>
            <a:chOff x="3860256" y="3080636"/>
            <a:chExt cx="1335751" cy="640725"/>
          </a:xfrm>
        </p:grpSpPr>
        <p:sp>
          <p:nvSpPr>
            <p:cNvPr id="134"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34">
              <a:extLst>
                <a:ext uri="{FF2B5EF4-FFF2-40B4-BE49-F238E27FC236}">
                  <a16:creationId xmlns:a16="http://schemas.microsoft.com/office/drawing/2014/main" id="{F8B1E14C-B5AA-AB4E-9628-3148F39CAB44}"/>
                </a:ext>
              </a:extLst>
            </p:cNvPr>
            <p:cNvSpPr txBox="1"/>
            <p:nvPr/>
          </p:nvSpPr>
          <p:spPr>
            <a:xfrm>
              <a:off x="4386710" y="3080636"/>
              <a:ext cx="184731" cy="369332"/>
            </a:xfrm>
            <a:prstGeom prst="rect">
              <a:avLst/>
            </a:prstGeom>
            <a:noFill/>
          </p:spPr>
          <p:txBody>
            <a:bodyPr wrap="none" rtlCol="0">
              <a:spAutoFit/>
            </a:bodyPr>
            <a:lstStyle/>
            <a:p>
              <a:pPr algn="ctr"/>
              <a:endParaRPr lang="en-US" dirty="0"/>
            </a:p>
          </p:txBody>
        </p:sp>
      </p:grpSp>
      <p:grpSp>
        <p:nvGrpSpPr>
          <p:cNvPr id="5" name="Group 4">
            <a:extLst>
              <a:ext uri="{FF2B5EF4-FFF2-40B4-BE49-F238E27FC236}">
                <a16:creationId xmlns:a16="http://schemas.microsoft.com/office/drawing/2014/main" id="{7C502ABE-DC54-A04A-BDD6-5E50D8900E60}"/>
              </a:ext>
            </a:extLst>
          </p:cNvPr>
          <p:cNvGrpSpPr/>
          <p:nvPr/>
        </p:nvGrpSpPr>
        <p:grpSpPr>
          <a:xfrm>
            <a:off x="6900403" y="3963930"/>
            <a:ext cx="729108" cy="862988"/>
            <a:chOff x="6900403" y="3963930"/>
            <a:chExt cx="729108" cy="862988"/>
          </a:xfrm>
        </p:grpSpPr>
        <p:grpSp>
          <p:nvGrpSpPr>
            <p:cNvPr id="122" name="グループ化 121"/>
            <p:cNvGrpSpPr/>
            <p:nvPr/>
          </p:nvGrpSpPr>
          <p:grpSpPr>
            <a:xfrm>
              <a:off x="6900403" y="3963930"/>
              <a:ext cx="345607" cy="862988"/>
              <a:chOff x="2645535" y="4088111"/>
              <a:chExt cx="627137" cy="1565972"/>
            </a:xfrm>
          </p:grpSpPr>
          <p:grpSp>
            <p:nvGrpSpPr>
              <p:cNvPr id="123"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125"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7"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31"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29"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35">
                <a:extLst>
                  <a:ext uri="{FF2B5EF4-FFF2-40B4-BE49-F238E27FC236}">
                    <a16:creationId xmlns:a16="http://schemas.microsoft.com/office/drawing/2014/main" id="{2FB61F89-8563-2641-B845-A0B2857FE65F}"/>
                  </a:ext>
                </a:extLst>
              </p:cNvPr>
              <p:cNvSpPr txBox="1"/>
              <p:nvPr/>
            </p:nvSpPr>
            <p:spPr>
              <a:xfrm>
                <a:off x="2645535" y="4983896"/>
                <a:ext cx="335212" cy="670187"/>
              </a:xfrm>
              <a:prstGeom prst="rect">
                <a:avLst/>
              </a:prstGeom>
              <a:noFill/>
            </p:spPr>
            <p:txBody>
              <a:bodyPr wrap="none" rtlCol="0">
                <a:spAutoFit/>
              </a:bodyPr>
              <a:lstStyle/>
              <a:p>
                <a:endParaRPr lang="en-US" dirty="0"/>
              </a:p>
            </p:txBody>
          </p:sp>
        </p:grpSp>
        <p:cxnSp>
          <p:nvCxnSpPr>
            <p:cNvPr id="139" name="Straight Arrow Connector 30">
              <a:extLst>
                <a:ext uri="{FF2B5EF4-FFF2-40B4-BE49-F238E27FC236}">
                  <a16:creationId xmlns:a16="http://schemas.microsoft.com/office/drawing/2014/main" id="{CCDDFB78-AF73-0B45-8006-A7E261A13227}"/>
                </a:ext>
              </a:extLst>
            </p:cNvPr>
            <p:cNvCxnSpPr/>
            <p:nvPr/>
          </p:nvCxnSpPr>
          <p:spPr>
            <a:xfrm>
              <a:off x="7220532" y="4064576"/>
              <a:ext cx="408979"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BD0C5DF-C5BB-DD42-8488-FFEAE8A3A50B}"/>
              </a:ext>
            </a:extLst>
          </p:cNvPr>
          <p:cNvGrpSpPr/>
          <p:nvPr/>
        </p:nvGrpSpPr>
        <p:grpSpPr>
          <a:xfrm>
            <a:off x="1886947" y="2928883"/>
            <a:ext cx="2583079" cy="1308959"/>
            <a:chOff x="1524852" y="2917530"/>
            <a:chExt cx="2583079" cy="1308959"/>
          </a:xfrm>
        </p:grpSpPr>
        <p:sp>
          <p:nvSpPr>
            <p:cNvPr id="49" name="Rectangle 3">
              <a:extLst>
                <a:ext uri="{FF2B5EF4-FFF2-40B4-BE49-F238E27FC236}">
                  <a16:creationId xmlns:a16="http://schemas.microsoft.com/office/drawing/2014/main" id="{7568C4CF-3947-3E47-BA94-6E42A1D90FE2}"/>
                </a:ext>
              </a:extLst>
            </p:cNvPr>
            <p:cNvSpPr/>
            <p:nvPr/>
          </p:nvSpPr>
          <p:spPr>
            <a:xfrm>
              <a:off x="1619740" y="2917530"/>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62" name="Rectangle 4">
              <a:extLst>
                <a:ext uri="{FF2B5EF4-FFF2-40B4-BE49-F238E27FC236}">
                  <a16:creationId xmlns:a16="http://schemas.microsoft.com/office/drawing/2014/main" id="{C88B58E5-2E9E-9D4B-8183-6952A7EC9748}"/>
                </a:ext>
              </a:extLst>
            </p:cNvPr>
            <p:cNvSpPr/>
            <p:nvPr/>
          </p:nvSpPr>
          <p:spPr>
            <a:xfrm>
              <a:off x="3058617" y="29175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テキスト ボックス 142"/>
            <p:cNvSpPr txBox="1"/>
            <p:nvPr/>
          </p:nvSpPr>
          <p:spPr>
            <a:xfrm>
              <a:off x="1524852" y="3857157"/>
              <a:ext cx="2583079" cy="369332"/>
            </a:xfrm>
            <a:prstGeom prst="rect">
              <a:avLst/>
            </a:prstGeom>
            <a:noFill/>
          </p:spPr>
          <p:txBody>
            <a:bodyPr wrap="none" rtlCol="0">
              <a:spAutoFit/>
            </a:bodyPr>
            <a:lstStyle/>
            <a:p>
              <a:r>
                <a:rPr kumimoji="1" lang="en-US" altLang="ja-JP" dirty="0"/>
                <a:t>Inbound Channel Adapter</a:t>
              </a:r>
              <a:endParaRPr kumimoji="1" lang="ja-JP" altLang="en-US" dirty="0"/>
            </a:p>
          </p:txBody>
        </p:sp>
      </p:grpSp>
      <p:grpSp>
        <p:nvGrpSpPr>
          <p:cNvPr id="3" name="Group 2">
            <a:extLst>
              <a:ext uri="{FF2B5EF4-FFF2-40B4-BE49-F238E27FC236}">
                <a16:creationId xmlns:a16="http://schemas.microsoft.com/office/drawing/2014/main" id="{1A4C98A9-F6A0-D44D-A0AF-69BC7331DE4F}"/>
              </a:ext>
            </a:extLst>
          </p:cNvPr>
          <p:cNvGrpSpPr/>
          <p:nvPr/>
        </p:nvGrpSpPr>
        <p:grpSpPr>
          <a:xfrm>
            <a:off x="7970606" y="3204317"/>
            <a:ext cx="2793072" cy="1124651"/>
            <a:chOff x="8364182" y="3216007"/>
            <a:chExt cx="2793072" cy="1124651"/>
          </a:xfrm>
        </p:grpSpPr>
        <p:sp>
          <p:nvSpPr>
            <p:cNvPr id="136" name="Rectangle 3">
              <a:extLst>
                <a:ext uri="{FF2B5EF4-FFF2-40B4-BE49-F238E27FC236}">
                  <a16:creationId xmlns:a16="http://schemas.microsoft.com/office/drawing/2014/main" id="{7568C4CF-3947-3E47-BA94-6E42A1D90FE2}"/>
                </a:ext>
              </a:extLst>
            </p:cNvPr>
            <p:cNvSpPr/>
            <p:nvPr/>
          </p:nvSpPr>
          <p:spPr>
            <a:xfrm>
              <a:off x="9760718" y="3791097"/>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38" name="Rectangle 4">
              <a:extLst>
                <a:ext uri="{FF2B5EF4-FFF2-40B4-BE49-F238E27FC236}">
                  <a16:creationId xmlns:a16="http://schemas.microsoft.com/office/drawing/2014/main" id="{C88B58E5-2E9E-9D4B-8183-6952A7EC9748}"/>
                </a:ext>
              </a:extLst>
            </p:cNvPr>
            <p:cNvSpPr/>
            <p:nvPr/>
          </p:nvSpPr>
          <p:spPr>
            <a:xfrm>
              <a:off x="9518591" y="379370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テキスト ボックス 143"/>
            <p:cNvSpPr txBox="1"/>
            <p:nvPr/>
          </p:nvSpPr>
          <p:spPr>
            <a:xfrm>
              <a:off x="8364182" y="3216007"/>
              <a:ext cx="2793072" cy="369332"/>
            </a:xfrm>
            <a:prstGeom prst="rect">
              <a:avLst/>
            </a:prstGeom>
            <a:noFill/>
          </p:spPr>
          <p:txBody>
            <a:bodyPr wrap="none" rtlCol="0">
              <a:spAutoFit/>
            </a:bodyPr>
            <a:lstStyle/>
            <a:p>
              <a:r>
                <a:rPr kumimoji="1" lang="en-US" altLang="ja-JP" dirty="0"/>
                <a:t>Outbound Channel Adapter</a:t>
              </a:r>
              <a:endParaRPr kumimoji="1" lang="ja-JP" altLang="en-US" dirty="0"/>
            </a:p>
          </p:txBody>
        </p:sp>
      </p:grpSp>
      <p:cxnSp>
        <p:nvCxnSpPr>
          <p:cNvPr id="147" name="直線コネクタ 146"/>
          <p:cNvCxnSpPr/>
          <p:nvPr/>
        </p:nvCxnSpPr>
        <p:spPr>
          <a:xfrm>
            <a:off x="6166338" y="2110154"/>
            <a:ext cx="0" cy="3516923"/>
          </a:xfrm>
          <a:prstGeom prst="line">
            <a:avLst/>
          </a:prstGeom>
          <a:ln w="34925" cmpd="sng">
            <a:prstDash val="lg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CE15269-B7D7-D44A-81BD-F45D99D93E04}"/>
              </a:ext>
            </a:extLst>
          </p:cNvPr>
          <p:cNvGrpSpPr/>
          <p:nvPr/>
        </p:nvGrpSpPr>
        <p:grpSpPr>
          <a:xfrm>
            <a:off x="5168926" y="3043228"/>
            <a:ext cx="737494" cy="675287"/>
            <a:chOff x="5168926" y="3043228"/>
            <a:chExt cx="737494" cy="675287"/>
          </a:xfrm>
        </p:grpSpPr>
        <p:grpSp>
          <p:nvGrpSpPr>
            <p:cNvPr id="38" name="グループ化 37"/>
            <p:cNvGrpSpPr/>
            <p:nvPr/>
          </p:nvGrpSpPr>
          <p:grpSpPr>
            <a:xfrm>
              <a:off x="5378857" y="3043228"/>
              <a:ext cx="527563" cy="675287"/>
              <a:chOff x="2385224" y="4088111"/>
              <a:chExt cx="957313" cy="1225371"/>
            </a:xfrm>
          </p:grpSpPr>
          <p:grpSp>
            <p:nvGrpSpPr>
              <p:cNvPr id="39"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41"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3"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47"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8"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45"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0" name="TextBox 35">
                <a:extLst>
                  <a:ext uri="{FF2B5EF4-FFF2-40B4-BE49-F238E27FC236}">
                    <a16:creationId xmlns:a16="http://schemas.microsoft.com/office/drawing/2014/main" id="{2FB61F89-8563-2641-B845-A0B2857FE65F}"/>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cxnSp>
          <p:nvCxnSpPr>
            <p:cNvPr id="53" name="Straight Arrow Connector 30">
              <a:extLst>
                <a:ext uri="{FF2B5EF4-FFF2-40B4-BE49-F238E27FC236}">
                  <a16:creationId xmlns:a16="http://schemas.microsoft.com/office/drawing/2014/main" id="{261ED724-9D6B-9645-9280-3C6BF7AA558B}"/>
                </a:ext>
              </a:extLst>
            </p:cNvPr>
            <p:cNvCxnSpPr/>
            <p:nvPr/>
          </p:nvCxnSpPr>
          <p:spPr>
            <a:xfrm>
              <a:off x="5168926" y="3216007"/>
              <a:ext cx="408979"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テキスト ボックス 16">
            <a:extLst>
              <a:ext uri="{FF2B5EF4-FFF2-40B4-BE49-F238E27FC236}">
                <a16:creationId xmlns:a16="http://schemas.microsoft.com/office/drawing/2014/main" id="{67E09218-E405-A54D-8A66-5CC436D1C41D}"/>
              </a:ext>
            </a:extLst>
          </p:cNvPr>
          <p:cNvSpPr txBox="1"/>
          <p:nvPr/>
        </p:nvSpPr>
        <p:spPr>
          <a:xfrm>
            <a:off x="4711687" y="1998572"/>
            <a:ext cx="3002068" cy="584775"/>
          </a:xfrm>
          <a:prstGeom prst="rect">
            <a:avLst/>
          </a:prstGeom>
          <a:noFill/>
        </p:spPr>
        <p:txBody>
          <a:bodyPr wrap="square" rtlCol="0">
            <a:spAutoFit/>
          </a:bodyPr>
          <a:lstStyle/>
          <a:p>
            <a:r>
              <a:rPr kumimoji="1" lang="en-US" altLang="ja-JP" sz="3200" dirty="0"/>
              <a:t>Channel Adapter</a:t>
            </a:r>
            <a:endParaRPr kumimoji="1" lang="ja-JP" altLang="en-US" sz="3200" dirty="0"/>
          </a:p>
        </p:txBody>
      </p:sp>
    </p:spTree>
    <p:extLst>
      <p:ext uri="{BB962C8B-B14F-4D97-AF65-F5344CB8AC3E}">
        <p14:creationId xmlns:p14="http://schemas.microsoft.com/office/powerpoint/2010/main" val="138317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5DB14B8-8831-9246-A690-DFFAA92B827A}"/>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2" name="テキスト ボックス 1"/>
          <p:cNvSpPr txBox="1"/>
          <p:nvPr/>
        </p:nvSpPr>
        <p:spPr>
          <a:xfrm>
            <a:off x="2811456" y="2633614"/>
            <a:ext cx="6284418" cy="2585323"/>
          </a:xfrm>
          <a:prstGeom prst="rect">
            <a:avLst/>
          </a:prstGeom>
          <a:noFill/>
        </p:spPr>
        <p:txBody>
          <a:bodyPr wrap="square" rtlCol="0">
            <a:spAutoFit/>
          </a:bodyPr>
          <a:lstStyle/>
          <a:p>
            <a:r>
              <a:rPr kumimoji="1" lang="ja-JP" altLang="en-US" dirty="0"/>
              <a:t>・　</a:t>
            </a:r>
            <a:r>
              <a:rPr lang="en-US" altLang="ja-JP" b="1" dirty="0"/>
              <a:t>AMQP</a:t>
            </a:r>
            <a:r>
              <a:rPr lang="ja-JP" altLang="en-US" b="1" dirty="0"/>
              <a:t>　 </a:t>
            </a:r>
            <a:r>
              <a:rPr lang="en-US" altLang="ja-JP" b="1" dirty="0"/>
              <a:t>	</a:t>
            </a:r>
            <a:r>
              <a:rPr lang="ja-JP" altLang="en-US" b="1" dirty="0"/>
              <a:t>・　</a:t>
            </a:r>
            <a:r>
              <a:rPr lang="en-US" altLang="ja-JP" b="1" dirty="0"/>
              <a:t>MongoDB</a:t>
            </a:r>
            <a:r>
              <a:rPr lang="ja-JP" altLang="en-US" b="1" dirty="0"/>
              <a:t>　</a:t>
            </a:r>
            <a:r>
              <a:rPr lang="en-US" altLang="ja-JP" b="1" dirty="0"/>
              <a:t>	</a:t>
            </a:r>
            <a:r>
              <a:rPr lang="ja-JP" altLang="en-US" b="1" dirty="0"/>
              <a:t>・</a:t>
            </a:r>
            <a:r>
              <a:rPr lang="ja-JP" altLang="en-US" b="1"/>
              <a:t>　</a:t>
            </a:r>
            <a:r>
              <a:rPr lang="en-US" altLang="ja-JP" b="1" dirty="0" err="1"/>
              <a:t>WebServices</a:t>
            </a:r>
            <a:r>
              <a:rPr lang="ja-JP" altLang="en-US" b="1" dirty="0"/>
              <a:t>　</a:t>
            </a:r>
            <a:endParaRPr lang="en-US" altLang="ja-JP" b="1" dirty="0"/>
          </a:p>
          <a:p>
            <a:r>
              <a:rPr lang="ja-JP" altLang="en-US" b="1" dirty="0"/>
              <a:t>・　</a:t>
            </a:r>
            <a:r>
              <a:rPr lang="en-US" altLang="ja-JP" b="1" dirty="0"/>
              <a:t>FTP(S)</a:t>
            </a:r>
            <a:r>
              <a:rPr lang="ja-JP" altLang="en-US" b="1" dirty="0"/>
              <a:t>  </a:t>
            </a:r>
            <a:r>
              <a:rPr lang="en-US" altLang="ja-JP" b="1" dirty="0"/>
              <a:t>		</a:t>
            </a:r>
            <a:r>
              <a:rPr lang="ja-JP" altLang="en-US" b="1"/>
              <a:t>・</a:t>
            </a:r>
            <a:r>
              <a:rPr lang="ja-JP" altLang="en-US" b="1" dirty="0"/>
              <a:t>　</a:t>
            </a:r>
            <a:r>
              <a:rPr lang="en-US" altLang="ja-JP" b="1" dirty="0"/>
              <a:t>MQTT		</a:t>
            </a:r>
            <a:r>
              <a:rPr lang="ja-JP" altLang="en-US" b="1"/>
              <a:t>・　</a:t>
            </a:r>
            <a:r>
              <a:rPr lang="en-US" altLang="ja-JP" b="1" dirty="0"/>
              <a:t>AWS S3</a:t>
            </a:r>
          </a:p>
          <a:p>
            <a:r>
              <a:rPr kumimoji="1" lang="ja-JP" altLang="en-US" b="1" dirty="0"/>
              <a:t>・　</a:t>
            </a:r>
            <a:r>
              <a:rPr lang="en-US" altLang="ja-JP" b="1" dirty="0" err="1"/>
              <a:t>Gemfire</a:t>
            </a:r>
            <a:r>
              <a:rPr lang="ja-JP" altLang="en-US" b="1" dirty="0"/>
              <a:t>　</a:t>
            </a:r>
            <a:r>
              <a:rPr lang="ja-JP" altLang="en-US" b="1"/>
              <a:t> </a:t>
            </a:r>
            <a:r>
              <a:rPr lang="en-US" altLang="ja-JP" b="1" dirty="0"/>
              <a:t>	</a:t>
            </a:r>
            <a:r>
              <a:rPr lang="ja-JP" altLang="en-US" b="1"/>
              <a:t>・　</a:t>
            </a:r>
            <a:r>
              <a:rPr lang="en-US" altLang="ja-JP" b="1" dirty="0" err="1"/>
              <a:t>Redis</a:t>
            </a:r>
            <a:r>
              <a:rPr lang="en-US" altLang="ja-JP" b="1" dirty="0"/>
              <a:t>		</a:t>
            </a:r>
            <a:r>
              <a:rPr lang="ja-JP" altLang="en-US" b="1"/>
              <a:t>・</a:t>
            </a:r>
            <a:r>
              <a:rPr lang="en-US" altLang="ja-JP" b="1" dirty="0"/>
              <a:t>	</a:t>
            </a:r>
            <a:r>
              <a:rPr lang="en-US" altLang="ja-JP" b="1" dirty="0" err="1"/>
              <a:t>Hazelcast</a:t>
            </a:r>
            <a:endParaRPr kumimoji="1" lang="en-US" altLang="ja-JP" dirty="0"/>
          </a:p>
          <a:p>
            <a:r>
              <a:rPr kumimoji="1" lang="ja-JP" altLang="en-US" dirty="0"/>
              <a:t>・　</a:t>
            </a:r>
            <a:r>
              <a:rPr lang="en-US" altLang="ja-JP" b="1" dirty="0"/>
              <a:t>HTTP		</a:t>
            </a:r>
            <a:r>
              <a:rPr lang="ja-JP" altLang="en-US" b="1"/>
              <a:t>・　</a:t>
            </a:r>
            <a:r>
              <a:rPr lang="en-US" altLang="ja-JP" b="1" dirty="0"/>
              <a:t>SFTP		</a:t>
            </a:r>
            <a:r>
              <a:rPr lang="ja-JP" altLang="en-US" b="1"/>
              <a:t>・　</a:t>
            </a:r>
            <a:r>
              <a:rPr lang="en-US" altLang="ja-JP" b="1" dirty="0"/>
              <a:t>Apache Kafka</a:t>
            </a:r>
          </a:p>
          <a:p>
            <a:r>
              <a:rPr kumimoji="1" lang="ja-JP" altLang="en-US" b="1" dirty="0"/>
              <a:t>・　</a:t>
            </a:r>
            <a:r>
              <a:rPr lang="en-US" altLang="ja-JP" b="1" dirty="0"/>
              <a:t>JDBC		</a:t>
            </a:r>
            <a:r>
              <a:rPr lang="ja-JP" altLang="en-US" b="1" dirty="0"/>
              <a:t>・</a:t>
            </a:r>
            <a:r>
              <a:rPr lang="ja-JP" altLang="en-US" b="1"/>
              <a:t>　</a:t>
            </a:r>
            <a:r>
              <a:rPr lang="en-US" altLang="ja-JP" b="1" dirty="0"/>
              <a:t>STOMP		</a:t>
            </a:r>
            <a:r>
              <a:rPr lang="ja-JP" altLang="en-US" b="1"/>
              <a:t>・</a:t>
            </a:r>
            <a:r>
              <a:rPr lang="en-US" altLang="ja-JP" b="1" dirty="0"/>
              <a:t>	Twitter</a:t>
            </a:r>
          </a:p>
          <a:p>
            <a:r>
              <a:rPr kumimoji="1" lang="ja-JP" altLang="en-US" b="1" dirty="0"/>
              <a:t>・　</a:t>
            </a:r>
            <a:r>
              <a:rPr lang="en-US" altLang="ja-JP" b="1" dirty="0"/>
              <a:t>JMS			</a:t>
            </a:r>
            <a:r>
              <a:rPr lang="ja-JP" altLang="en-US" b="1"/>
              <a:t>・</a:t>
            </a:r>
            <a:r>
              <a:rPr lang="ja-JP" altLang="en-US" b="1" dirty="0"/>
              <a:t>　</a:t>
            </a:r>
            <a:r>
              <a:rPr lang="en-US" altLang="ja-JP" b="1" dirty="0"/>
              <a:t>Syslog</a:t>
            </a:r>
          </a:p>
          <a:p>
            <a:r>
              <a:rPr kumimoji="1" lang="ja-JP" altLang="en-US" b="1" dirty="0"/>
              <a:t>・　</a:t>
            </a:r>
            <a:r>
              <a:rPr lang="en-US" altLang="ja-JP" b="1" dirty="0"/>
              <a:t>JMX		</a:t>
            </a:r>
            <a:r>
              <a:rPr lang="ja-JP" altLang="en-US" b="1" dirty="0"/>
              <a:t>・　</a:t>
            </a:r>
            <a:r>
              <a:rPr lang="en-US" altLang="ja-JP" b="1" dirty="0"/>
              <a:t>TCP</a:t>
            </a:r>
          </a:p>
          <a:p>
            <a:r>
              <a:rPr kumimoji="1" lang="ja-JP" altLang="en-US" b="1" dirty="0"/>
              <a:t>・　</a:t>
            </a:r>
            <a:r>
              <a:rPr lang="en-US" altLang="ja-JP" b="1" dirty="0"/>
              <a:t>JPA			</a:t>
            </a:r>
            <a:r>
              <a:rPr lang="ja-JP" altLang="en-US" b="1"/>
              <a:t>・</a:t>
            </a:r>
            <a:r>
              <a:rPr lang="ja-JP" altLang="en-US" b="1" dirty="0"/>
              <a:t>　</a:t>
            </a:r>
            <a:r>
              <a:rPr lang="en-US" altLang="ja-JP" b="1" dirty="0"/>
              <a:t>UDP</a:t>
            </a:r>
          </a:p>
          <a:p>
            <a:r>
              <a:rPr kumimoji="1" lang="ja-JP" altLang="en-US" b="1" dirty="0"/>
              <a:t>・　</a:t>
            </a:r>
            <a:r>
              <a:rPr lang="en-US" altLang="ja-JP" b="1" dirty="0"/>
              <a:t>Mail			</a:t>
            </a:r>
            <a:r>
              <a:rPr lang="ja-JP" altLang="en-US" b="1"/>
              <a:t>・</a:t>
            </a:r>
            <a:r>
              <a:rPr lang="ja-JP" altLang="en-US" b="1" dirty="0"/>
              <a:t>　</a:t>
            </a:r>
            <a:r>
              <a:rPr lang="en-US" altLang="ja-JP" b="1" dirty="0"/>
              <a:t>Web Sockets</a:t>
            </a:r>
            <a:endParaRPr kumimoji="1" lang="ja-JP" altLang="en-US" dirty="0"/>
          </a:p>
        </p:txBody>
      </p:sp>
      <p:sp>
        <p:nvSpPr>
          <p:cNvPr id="4" name="テキスト ボックス 16">
            <a:extLst>
              <a:ext uri="{FF2B5EF4-FFF2-40B4-BE49-F238E27FC236}">
                <a16:creationId xmlns:a16="http://schemas.microsoft.com/office/drawing/2014/main" id="{16614855-A32C-D345-BC78-68F23385FD5D}"/>
              </a:ext>
            </a:extLst>
          </p:cNvPr>
          <p:cNvSpPr txBox="1"/>
          <p:nvPr/>
        </p:nvSpPr>
        <p:spPr>
          <a:xfrm>
            <a:off x="4711687" y="1998572"/>
            <a:ext cx="3002068" cy="584775"/>
          </a:xfrm>
          <a:prstGeom prst="rect">
            <a:avLst/>
          </a:prstGeom>
          <a:noFill/>
        </p:spPr>
        <p:txBody>
          <a:bodyPr wrap="square" rtlCol="0">
            <a:spAutoFit/>
          </a:bodyPr>
          <a:lstStyle/>
          <a:p>
            <a:r>
              <a:rPr kumimoji="1" lang="en-US" altLang="ja-JP" sz="3200" dirty="0"/>
              <a:t>Channel Adapter</a:t>
            </a:r>
            <a:endParaRPr kumimoji="1" lang="ja-JP" altLang="en-US" sz="3200" dirty="0"/>
          </a:p>
        </p:txBody>
      </p:sp>
    </p:spTree>
    <p:extLst>
      <p:ext uri="{BB962C8B-B14F-4D97-AF65-F5344CB8AC3E}">
        <p14:creationId xmlns:p14="http://schemas.microsoft.com/office/powerpoint/2010/main" val="30313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5DB14B8-8831-9246-A690-DFFAA92B827A}"/>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grpSp>
        <p:nvGrpSpPr>
          <p:cNvPr id="15" name="グループ化 14"/>
          <p:cNvGrpSpPr/>
          <p:nvPr/>
        </p:nvGrpSpPr>
        <p:grpSpPr>
          <a:xfrm>
            <a:off x="3338230" y="3039859"/>
            <a:ext cx="1335751" cy="685151"/>
            <a:chOff x="3860256" y="3449968"/>
            <a:chExt cx="1335751" cy="685151"/>
          </a:xfrm>
        </p:grpSpPr>
        <p:sp>
          <p:nvSpPr>
            <p:cNvPr id="16"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34">
              <a:extLst>
                <a:ext uri="{FF2B5EF4-FFF2-40B4-BE49-F238E27FC236}">
                  <a16:creationId xmlns:a16="http://schemas.microsoft.com/office/drawing/2014/main" id="{F8B1E14C-B5AA-AB4E-9628-3148F39CAB44}"/>
                </a:ext>
              </a:extLst>
            </p:cNvPr>
            <p:cNvSpPr txBox="1"/>
            <p:nvPr/>
          </p:nvSpPr>
          <p:spPr>
            <a:xfrm>
              <a:off x="4006501" y="3765787"/>
              <a:ext cx="954107" cy="369332"/>
            </a:xfrm>
            <a:prstGeom prst="rect">
              <a:avLst/>
            </a:prstGeom>
            <a:noFill/>
          </p:spPr>
          <p:txBody>
            <a:bodyPr wrap="none" rtlCol="0">
              <a:spAutoFit/>
            </a:bodyPr>
            <a:lstStyle/>
            <a:p>
              <a:pPr algn="ctr"/>
              <a:r>
                <a:rPr lang="en-US" dirty="0"/>
                <a:t>Channel</a:t>
              </a:r>
            </a:p>
          </p:txBody>
        </p:sp>
      </p:grpSp>
      <p:sp>
        <p:nvSpPr>
          <p:cNvPr id="18" name="Rectangle 3">
            <a:extLst>
              <a:ext uri="{FF2B5EF4-FFF2-40B4-BE49-F238E27FC236}">
                <a16:creationId xmlns:a16="http://schemas.microsoft.com/office/drawing/2014/main" id="{7568C4CF-3947-3E47-BA94-6E42A1D90FE2}"/>
              </a:ext>
            </a:extLst>
          </p:cNvPr>
          <p:cNvSpPr/>
          <p:nvPr/>
        </p:nvSpPr>
        <p:spPr>
          <a:xfrm>
            <a:off x="1619740" y="2917530"/>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20" name="Rectangle 4">
            <a:extLst>
              <a:ext uri="{FF2B5EF4-FFF2-40B4-BE49-F238E27FC236}">
                <a16:creationId xmlns:a16="http://schemas.microsoft.com/office/drawing/2014/main" id="{C88B58E5-2E9E-9D4B-8183-6952A7EC9748}"/>
              </a:ext>
            </a:extLst>
          </p:cNvPr>
          <p:cNvSpPr/>
          <p:nvPr/>
        </p:nvSpPr>
        <p:spPr>
          <a:xfrm>
            <a:off x="3058617" y="29175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B3DF8D9-1A85-1548-9954-D2CC7FE1AE93}"/>
              </a:ext>
            </a:extLst>
          </p:cNvPr>
          <p:cNvGrpSpPr/>
          <p:nvPr/>
        </p:nvGrpSpPr>
        <p:grpSpPr>
          <a:xfrm>
            <a:off x="4517696" y="3126844"/>
            <a:ext cx="748187" cy="675287"/>
            <a:chOff x="4517696" y="3126844"/>
            <a:chExt cx="748187" cy="675287"/>
          </a:xfrm>
        </p:grpSpPr>
        <p:grpSp>
          <p:nvGrpSpPr>
            <p:cNvPr id="3" name="グループ化 2"/>
            <p:cNvGrpSpPr/>
            <p:nvPr/>
          </p:nvGrpSpPr>
          <p:grpSpPr>
            <a:xfrm>
              <a:off x="4517696" y="3126844"/>
              <a:ext cx="527563" cy="675287"/>
              <a:chOff x="2385224" y="4088111"/>
              <a:chExt cx="957313" cy="1225371"/>
            </a:xfrm>
          </p:grpSpPr>
          <p:grpSp>
            <p:nvGrpSpPr>
              <p:cNvPr id="4"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7"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3"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1"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35">
                <a:extLst>
                  <a:ext uri="{FF2B5EF4-FFF2-40B4-BE49-F238E27FC236}">
                    <a16:creationId xmlns:a16="http://schemas.microsoft.com/office/drawing/2014/main" id="{2FB61F89-8563-2641-B845-A0B2857FE65F}"/>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cxnSp>
          <p:nvCxnSpPr>
            <p:cNvPr id="22" name="Straight Arrow Connector 30">
              <a:extLst>
                <a:ext uri="{FF2B5EF4-FFF2-40B4-BE49-F238E27FC236}">
                  <a16:creationId xmlns:a16="http://schemas.microsoft.com/office/drawing/2014/main" id="{CCDDFB78-AF73-0B45-8006-A7E261A13227}"/>
                </a:ext>
              </a:extLst>
            </p:cNvPr>
            <p:cNvCxnSpPr/>
            <p:nvPr/>
          </p:nvCxnSpPr>
          <p:spPr>
            <a:xfrm>
              <a:off x="5045259" y="3185268"/>
              <a:ext cx="22062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テキスト ボックス 22"/>
          <p:cNvSpPr txBox="1"/>
          <p:nvPr/>
        </p:nvSpPr>
        <p:spPr>
          <a:xfrm>
            <a:off x="1458974" y="4638056"/>
            <a:ext cx="3084819" cy="369332"/>
          </a:xfrm>
          <a:prstGeom prst="rect">
            <a:avLst/>
          </a:prstGeom>
          <a:noFill/>
        </p:spPr>
        <p:txBody>
          <a:bodyPr wrap="none" rtlCol="0">
            <a:spAutoFit/>
          </a:bodyPr>
          <a:lstStyle/>
          <a:p>
            <a:r>
              <a:rPr kumimoji="1" lang="en-US" altLang="ja-JP" dirty="0"/>
              <a:t>Http Inbound Channel Adapter</a:t>
            </a:r>
            <a:endParaRPr kumimoji="1" lang="ja-JP" altLang="en-US" dirty="0"/>
          </a:p>
        </p:txBody>
      </p:sp>
      <p:sp>
        <p:nvSpPr>
          <p:cNvPr id="24" name="Rectangle 3">
            <a:extLst>
              <a:ext uri="{FF2B5EF4-FFF2-40B4-BE49-F238E27FC236}">
                <a16:creationId xmlns:a16="http://schemas.microsoft.com/office/drawing/2014/main" id="{7568C4CF-3947-3E47-BA94-6E42A1D90FE2}"/>
              </a:ext>
            </a:extLst>
          </p:cNvPr>
          <p:cNvSpPr/>
          <p:nvPr/>
        </p:nvSpPr>
        <p:spPr>
          <a:xfrm>
            <a:off x="8956484" y="4102556"/>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Client</a:t>
            </a:r>
          </a:p>
        </p:txBody>
      </p:sp>
      <p:sp>
        <p:nvSpPr>
          <p:cNvPr id="25" name="Rectangle 4">
            <a:extLst>
              <a:ext uri="{FF2B5EF4-FFF2-40B4-BE49-F238E27FC236}">
                <a16:creationId xmlns:a16="http://schemas.microsoft.com/office/drawing/2014/main" id="{C88B58E5-2E9E-9D4B-8183-6952A7EC9748}"/>
              </a:ext>
            </a:extLst>
          </p:cNvPr>
          <p:cNvSpPr/>
          <p:nvPr/>
        </p:nvSpPr>
        <p:spPr>
          <a:xfrm>
            <a:off x="8684477" y="4102556"/>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グループ化 25"/>
          <p:cNvGrpSpPr/>
          <p:nvPr/>
        </p:nvGrpSpPr>
        <p:grpSpPr>
          <a:xfrm>
            <a:off x="7220881" y="4257256"/>
            <a:ext cx="1335751" cy="685151"/>
            <a:chOff x="3860256" y="3449968"/>
            <a:chExt cx="1335751" cy="685151"/>
          </a:xfrm>
        </p:grpSpPr>
        <p:sp>
          <p:nvSpPr>
            <p:cNvPr id="27"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34">
              <a:extLst>
                <a:ext uri="{FF2B5EF4-FFF2-40B4-BE49-F238E27FC236}">
                  <a16:creationId xmlns:a16="http://schemas.microsoft.com/office/drawing/2014/main" id="{F8B1E14C-B5AA-AB4E-9628-3148F39CAB44}"/>
                </a:ext>
              </a:extLst>
            </p:cNvPr>
            <p:cNvSpPr txBox="1"/>
            <p:nvPr/>
          </p:nvSpPr>
          <p:spPr>
            <a:xfrm>
              <a:off x="4006501" y="3765787"/>
              <a:ext cx="954107" cy="369332"/>
            </a:xfrm>
            <a:prstGeom prst="rect">
              <a:avLst/>
            </a:prstGeom>
            <a:noFill/>
          </p:spPr>
          <p:txBody>
            <a:bodyPr wrap="none" rtlCol="0">
              <a:spAutoFit/>
            </a:bodyPr>
            <a:lstStyle/>
            <a:p>
              <a:pPr algn="ctr"/>
              <a:r>
                <a:rPr lang="en-US" dirty="0"/>
                <a:t>Channel</a:t>
              </a:r>
            </a:p>
          </p:txBody>
        </p:sp>
      </p:grpSp>
      <p:grpSp>
        <p:nvGrpSpPr>
          <p:cNvPr id="43" name="Group 42">
            <a:extLst>
              <a:ext uri="{FF2B5EF4-FFF2-40B4-BE49-F238E27FC236}">
                <a16:creationId xmlns:a16="http://schemas.microsoft.com/office/drawing/2014/main" id="{C0B8210D-9494-7C4F-B515-43CA8915DC2F}"/>
              </a:ext>
            </a:extLst>
          </p:cNvPr>
          <p:cNvGrpSpPr/>
          <p:nvPr/>
        </p:nvGrpSpPr>
        <p:grpSpPr>
          <a:xfrm>
            <a:off x="6411764" y="4311870"/>
            <a:ext cx="748187" cy="675287"/>
            <a:chOff x="6411764" y="4311870"/>
            <a:chExt cx="748187" cy="675287"/>
          </a:xfrm>
        </p:grpSpPr>
        <p:grpSp>
          <p:nvGrpSpPr>
            <p:cNvPr id="29" name="グループ化 28"/>
            <p:cNvGrpSpPr/>
            <p:nvPr/>
          </p:nvGrpSpPr>
          <p:grpSpPr>
            <a:xfrm>
              <a:off x="6411764" y="4311870"/>
              <a:ext cx="527563" cy="675287"/>
              <a:chOff x="2385224" y="4088111"/>
              <a:chExt cx="957313" cy="1225371"/>
            </a:xfrm>
          </p:grpSpPr>
          <p:grpSp>
            <p:nvGrpSpPr>
              <p:cNvPr id="30"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32"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3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3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TextBox 35">
                <a:extLst>
                  <a:ext uri="{FF2B5EF4-FFF2-40B4-BE49-F238E27FC236}">
                    <a16:creationId xmlns:a16="http://schemas.microsoft.com/office/drawing/2014/main" id="{2FB61F89-8563-2641-B845-A0B2857FE65F}"/>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cxnSp>
          <p:nvCxnSpPr>
            <p:cNvPr id="40" name="Straight Arrow Connector 30">
              <a:extLst>
                <a:ext uri="{FF2B5EF4-FFF2-40B4-BE49-F238E27FC236}">
                  <a16:creationId xmlns:a16="http://schemas.microsoft.com/office/drawing/2014/main" id="{CCDDFB78-AF73-0B45-8006-A7E261A13227}"/>
                </a:ext>
              </a:extLst>
            </p:cNvPr>
            <p:cNvCxnSpPr/>
            <p:nvPr/>
          </p:nvCxnSpPr>
          <p:spPr>
            <a:xfrm>
              <a:off x="6939327" y="4400187"/>
              <a:ext cx="22062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テキスト ボックス 40"/>
          <p:cNvSpPr txBox="1"/>
          <p:nvPr/>
        </p:nvSpPr>
        <p:spPr>
          <a:xfrm>
            <a:off x="7795135" y="2503517"/>
            <a:ext cx="3294813" cy="369332"/>
          </a:xfrm>
          <a:prstGeom prst="rect">
            <a:avLst/>
          </a:prstGeom>
          <a:noFill/>
        </p:spPr>
        <p:txBody>
          <a:bodyPr wrap="none" rtlCol="0">
            <a:spAutoFit/>
          </a:bodyPr>
          <a:lstStyle/>
          <a:p>
            <a:r>
              <a:rPr kumimoji="1" lang="en-US" altLang="ja-JP" dirty="0"/>
              <a:t>Http Outbound Channel Adapter</a:t>
            </a:r>
            <a:endParaRPr kumimoji="1" lang="ja-JP" altLang="en-US" dirty="0"/>
          </a:p>
        </p:txBody>
      </p:sp>
      <p:sp>
        <p:nvSpPr>
          <p:cNvPr id="2" name="テキスト ボックス 1"/>
          <p:cNvSpPr txBox="1"/>
          <p:nvPr/>
        </p:nvSpPr>
        <p:spPr>
          <a:xfrm>
            <a:off x="1524852" y="2524861"/>
            <a:ext cx="2926891" cy="369332"/>
          </a:xfrm>
          <a:prstGeom prst="rect">
            <a:avLst/>
          </a:prstGeom>
          <a:noFill/>
        </p:spPr>
        <p:txBody>
          <a:bodyPr wrap="none" rtlCol="0">
            <a:spAutoFit/>
          </a:bodyPr>
          <a:lstStyle/>
          <a:p>
            <a:r>
              <a:rPr kumimoji="1" lang="en-US" altLang="ja-JP" dirty="0"/>
              <a:t>http://api.myservice.com/post</a:t>
            </a:r>
            <a:endParaRPr kumimoji="1" lang="ja-JP" altLang="en-US" dirty="0"/>
          </a:p>
        </p:txBody>
      </p:sp>
      <p:sp>
        <p:nvSpPr>
          <p:cNvPr id="42" name="テキスト ボックス 41"/>
          <p:cNvSpPr txBox="1"/>
          <p:nvPr/>
        </p:nvSpPr>
        <p:spPr>
          <a:xfrm>
            <a:off x="8556632" y="4622568"/>
            <a:ext cx="3085909" cy="369332"/>
          </a:xfrm>
          <a:prstGeom prst="rect">
            <a:avLst/>
          </a:prstGeom>
          <a:noFill/>
        </p:spPr>
        <p:txBody>
          <a:bodyPr wrap="none" rtlCol="0">
            <a:spAutoFit/>
          </a:bodyPr>
          <a:lstStyle/>
          <a:p>
            <a:r>
              <a:rPr kumimoji="1" lang="en-US" altLang="ja-JP" dirty="0"/>
              <a:t>http://api.yourservice.com/post</a:t>
            </a:r>
            <a:endParaRPr kumimoji="1" lang="ja-JP" altLang="en-US" dirty="0"/>
          </a:p>
        </p:txBody>
      </p:sp>
      <p:cxnSp>
        <p:nvCxnSpPr>
          <p:cNvPr id="45" name="直線コネクタ 44"/>
          <p:cNvCxnSpPr/>
          <p:nvPr/>
        </p:nvCxnSpPr>
        <p:spPr>
          <a:xfrm>
            <a:off x="6166338" y="2110154"/>
            <a:ext cx="0" cy="3516923"/>
          </a:xfrm>
          <a:prstGeom prst="line">
            <a:avLst/>
          </a:prstGeom>
          <a:ln w="34925" cmpd="sng">
            <a:prstDash val="lgDash"/>
          </a:ln>
        </p:spPr>
        <p:style>
          <a:lnRef idx="1">
            <a:schemeClr val="accent1"/>
          </a:lnRef>
          <a:fillRef idx="0">
            <a:schemeClr val="accent1"/>
          </a:fillRef>
          <a:effectRef idx="0">
            <a:schemeClr val="accent1"/>
          </a:effectRef>
          <a:fontRef idx="minor">
            <a:schemeClr val="tx1"/>
          </a:fontRef>
        </p:style>
      </p:cxnSp>
      <p:sp>
        <p:nvSpPr>
          <p:cNvPr id="46" name="テキスト ボックス 16">
            <a:extLst>
              <a:ext uri="{FF2B5EF4-FFF2-40B4-BE49-F238E27FC236}">
                <a16:creationId xmlns:a16="http://schemas.microsoft.com/office/drawing/2014/main" id="{B4171647-B9AD-E940-AB9A-FAC49ADE173B}"/>
              </a:ext>
            </a:extLst>
          </p:cNvPr>
          <p:cNvSpPr txBox="1"/>
          <p:nvPr/>
        </p:nvSpPr>
        <p:spPr>
          <a:xfrm>
            <a:off x="3981690" y="1987943"/>
            <a:ext cx="4339543" cy="584775"/>
          </a:xfrm>
          <a:prstGeom prst="rect">
            <a:avLst/>
          </a:prstGeom>
          <a:noFill/>
        </p:spPr>
        <p:txBody>
          <a:bodyPr wrap="square" rtlCol="0">
            <a:spAutoFit/>
          </a:bodyPr>
          <a:lstStyle/>
          <a:p>
            <a:r>
              <a:rPr kumimoji="1" lang="en-US" altLang="ja-JP" sz="3200" dirty="0"/>
              <a:t>Channel Adapter (HTTP)</a:t>
            </a:r>
            <a:endParaRPr kumimoji="1" lang="ja-JP" altLang="en-US" sz="3200" dirty="0"/>
          </a:p>
        </p:txBody>
      </p:sp>
    </p:spTree>
    <p:extLst>
      <p:ext uri="{BB962C8B-B14F-4D97-AF65-F5344CB8AC3E}">
        <p14:creationId xmlns:p14="http://schemas.microsoft.com/office/powerpoint/2010/main" val="146101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3"/>
                                        </p:tgtEl>
                                      </p:cBhvr>
                                    </p:animEffect>
                                    <p:set>
                                      <p:cBhvr>
                                        <p:cTn id="11"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5DB14B8-8831-9246-A690-DFFAA92B827A}"/>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16" name="Can 25">
            <a:extLst>
              <a:ext uri="{FF2B5EF4-FFF2-40B4-BE49-F238E27FC236}">
                <a16:creationId xmlns:a16="http://schemas.microsoft.com/office/drawing/2014/main" id="{93331539-DB6C-AF4A-9990-A894497E57D4}"/>
              </a:ext>
            </a:extLst>
          </p:cNvPr>
          <p:cNvSpPr/>
          <p:nvPr/>
        </p:nvSpPr>
        <p:spPr>
          <a:xfrm rot="5400000">
            <a:off x="3828464" y="2011066"/>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3">
            <a:extLst>
              <a:ext uri="{FF2B5EF4-FFF2-40B4-BE49-F238E27FC236}">
                <a16:creationId xmlns:a16="http://schemas.microsoft.com/office/drawing/2014/main" id="{7568C4CF-3947-3E47-BA94-6E42A1D90FE2}"/>
              </a:ext>
            </a:extLst>
          </p:cNvPr>
          <p:cNvSpPr/>
          <p:nvPr/>
        </p:nvSpPr>
        <p:spPr>
          <a:xfrm>
            <a:off x="1155810" y="2397182"/>
            <a:ext cx="1380453" cy="123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HTTP Inbound Gateway</a:t>
            </a:r>
          </a:p>
        </p:txBody>
      </p:sp>
      <p:sp>
        <p:nvSpPr>
          <p:cNvPr id="20" name="Rectangle 4">
            <a:extLst>
              <a:ext uri="{FF2B5EF4-FFF2-40B4-BE49-F238E27FC236}">
                <a16:creationId xmlns:a16="http://schemas.microsoft.com/office/drawing/2014/main" id="{C88B58E5-2E9E-9D4B-8183-6952A7EC9748}"/>
              </a:ext>
            </a:extLst>
          </p:cNvPr>
          <p:cNvSpPr/>
          <p:nvPr/>
        </p:nvSpPr>
        <p:spPr>
          <a:xfrm>
            <a:off x="2594687" y="239718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AD7A79-C2FA-A840-9482-927A9F09694A}"/>
              </a:ext>
            </a:extLst>
          </p:cNvPr>
          <p:cNvGrpSpPr/>
          <p:nvPr/>
        </p:nvGrpSpPr>
        <p:grpSpPr>
          <a:xfrm>
            <a:off x="4815391" y="2463400"/>
            <a:ext cx="861059" cy="480740"/>
            <a:chOff x="4815391" y="2463400"/>
            <a:chExt cx="861059" cy="480740"/>
          </a:xfrm>
        </p:grpSpPr>
        <p:grpSp>
          <p:nvGrpSpPr>
            <p:cNvPr id="4" name="Group 22">
              <a:extLst>
                <a:ext uri="{FF2B5EF4-FFF2-40B4-BE49-F238E27FC236}">
                  <a16:creationId xmlns:a16="http://schemas.microsoft.com/office/drawing/2014/main" id="{4880BA2F-62B0-124C-B1E1-123B58DB18EA}"/>
                </a:ext>
              </a:extLst>
            </p:cNvPr>
            <p:cNvGrpSpPr/>
            <p:nvPr/>
          </p:nvGrpSpPr>
          <p:grpSpPr>
            <a:xfrm>
              <a:off x="5433201" y="2463400"/>
              <a:ext cx="243249" cy="480740"/>
              <a:chOff x="4320209" y="2661138"/>
              <a:chExt cx="441398" cy="872348"/>
            </a:xfrm>
          </p:grpSpPr>
          <p:sp>
            <p:nvSpPr>
              <p:cNvPr id="7"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3"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1"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2" name="Straight Arrow Connector 30">
              <a:extLst>
                <a:ext uri="{FF2B5EF4-FFF2-40B4-BE49-F238E27FC236}">
                  <a16:creationId xmlns:a16="http://schemas.microsoft.com/office/drawing/2014/main" id="{CCDDFB78-AF73-0B45-8006-A7E261A13227}"/>
                </a:ext>
              </a:extLst>
            </p:cNvPr>
            <p:cNvCxnSpPr/>
            <p:nvPr/>
          </p:nvCxnSpPr>
          <p:spPr>
            <a:xfrm>
              <a:off x="4815391" y="2695686"/>
              <a:ext cx="47671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テキスト ボックス 22"/>
          <p:cNvSpPr txBox="1"/>
          <p:nvPr/>
        </p:nvSpPr>
        <p:spPr>
          <a:xfrm>
            <a:off x="1060922" y="2004513"/>
            <a:ext cx="2926891" cy="369332"/>
          </a:xfrm>
          <a:prstGeom prst="rect">
            <a:avLst/>
          </a:prstGeom>
          <a:noFill/>
        </p:spPr>
        <p:txBody>
          <a:bodyPr wrap="none" rtlCol="0">
            <a:spAutoFit/>
          </a:bodyPr>
          <a:lstStyle/>
          <a:p>
            <a:r>
              <a:rPr kumimoji="1" lang="en-US" altLang="ja-JP" dirty="0"/>
              <a:t>http://api.myservice.com/post</a:t>
            </a:r>
            <a:endParaRPr kumimoji="1" lang="ja-JP" altLang="en-US" dirty="0"/>
          </a:p>
        </p:txBody>
      </p:sp>
      <p:grpSp>
        <p:nvGrpSpPr>
          <p:cNvPr id="24" name="グループ化 23"/>
          <p:cNvGrpSpPr/>
          <p:nvPr/>
        </p:nvGrpSpPr>
        <p:grpSpPr>
          <a:xfrm>
            <a:off x="3140985" y="3210755"/>
            <a:ext cx="1533754" cy="614813"/>
            <a:chOff x="3704956" y="3449968"/>
            <a:chExt cx="1533754" cy="614813"/>
          </a:xfrm>
        </p:grpSpPr>
        <p:sp>
          <p:nvSpPr>
            <p:cNvPr id="25"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34">
              <a:extLst>
                <a:ext uri="{FF2B5EF4-FFF2-40B4-BE49-F238E27FC236}">
                  <a16:creationId xmlns:a16="http://schemas.microsoft.com/office/drawing/2014/main" id="{F8B1E14C-B5AA-AB4E-9628-3148F39CAB44}"/>
                </a:ext>
              </a:extLst>
            </p:cNvPr>
            <p:cNvSpPr txBox="1"/>
            <p:nvPr/>
          </p:nvSpPr>
          <p:spPr>
            <a:xfrm>
              <a:off x="3704956" y="3695449"/>
              <a:ext cx="1533754" cy="369332"/>
            </a:xfrm>
            <a:prstGeom prst="rect">
              <a:avLst/>
            </a:prstGeom>
            <a:noFill/>
          </p:spPr>
          <p:txBody>
            <a:bodyPr wrap="none" rtlCol="0">
              <a:spAutoFit/>
            </a:bodyPr>
            <a:lstStyle/>
            <a:p>
              <a:pPr algn="ctr"/>
              <a:r>
                <a:rPr lang="en-US" dirty="0"/>
                <a:t>Reply Channel</a:t>
              </a:r>
            </a:p>
          </p:txBody>
        </p:sp>
      </p:grpSp>
      <p:sp>
        <p:nvSpPr>
          <p:cNvPr id="28" name="Rectangle 4">
            <a:extLst>
              <a:ext uri="{FF2B5EF4-FFF2-40B4-BE49-F238E27FC236}">
                <a16:creationId xmlns:a16="http://schemas.microsoft.com/office/drawing/2014/main" id="{C88B58E5-2E9E-9D4B-8183-6952A7EC9748}"/>
              </a:ext>
            </a:extLst>
          </p:cNvPr>
          <p:cNvSpPr/>
          <p:nvPr/>
        </p:nvSpPr>
        <p:spPr>
          <a:xfrm rot="10800000">
            <a:off x="2597396" y="3082663"/>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05A779F-F36E-9646-808E-13594916CBF3}"/>
              </a:ext>
            </a:extLst>
          </p:cNvPr>
          <p:cNvGrpSpPr/>
          <p:nvPr/>
        </p:nvGrpSpPr>
        <p:grpSpPr>
          <a:xfrm>
            <a:off x="4592678" y="3252280"/>
            <a:ext cx="980777" cy="675287"/>
            <a:chOff x="4592678" y="3252280"/>
            <a:chExt cx="980777" cy="675287"/>
          </a:xfrm>
        </p:grpSpPr>
        <p:grpSp>
          <p:nvGrpSpPr>
            <p:cNvPr id="30" name="グループ化 29"/>
            <p:cNvGrpSpPr/>
            <p:nvPr/>
          </p:nvGrpSpPr>
          <p:grpSpPr>
            <a:xfrm>
              <a:off x="4592678" y="3252280"/>
              <a:ext cx="527563" cy="675287"/>
              <a:chOff x="2385224" y="4088111"/>
              <a:chExt cx="957313" cy="1225371"/>
            </a:xfrm>
          </p:grpSpPr>
          <p:grpSp>
            <p:nvGrpSpPr>
              <p:cNvPr id="31"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33"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39"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37"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TextBox 35">
                <a:extLst>
                  <a:ext uri="{FF2B5EF4-FFF2-40B4-BE49-F238E27FC236}">
                    <a16:creationId xmlns:a16="http://schemas.microsoft.com/office/drawing/2014/main" id="{2FB61F89-8563-2641-B845-A0B2857FE65F}"/>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cxnSp>
          <p:nvCxnSpPr>
            <p:cNvPr id="41" name="Straight Arrow Connector 30">
              <a:extLst>
                <a:ext uri="{FF2B5EF4-FFF2-40B4-BE49-F238E27FC236}">
                  <a16:creationId xmlns:a16="http://schemas.microsoft.com/office/drawing/2014/main" id="{CCDDFB78-AF73-0B45-8006-A7E261A13227}"/>
                </a:ext>
              </a:extLst>
            </p:cNvPr>
            <p:cNvCxnSpPr/>
            <p:nvPr/>
          </p:nvCxnSpPr>
          <p:spPr>
            <a:xfrm flipH="1">
              <a:off x="5188415" y="3375609"/>
              <a:ext cx="38504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extBox 34">
            <a:extLst>
              <a:ext uri="{FF2B5EF4-FFF2-40B4-BE49-F238E27FC236}">
                <a16:creationId xmlns:a16="http://schemas.microsoft.com/office/drawing/2014/main" id="{F8B1E14C-B5AA-AB4E-9628-3148F39CAB44}"/>
              </a:ext>
            </a:extLst>
          </p:cNvPr>
          <p:cNvSpPr txBox="1"/>
          <p:nvPr/>
        </p:nvSpPr>
        <p:spPr>
          <a:xfrm>
            <a:off x="3152708" y="2775313"/>
            <a:ext cx="954107" cy="369332"/>
          </a:xfrm>
          <a:prstGeom prst="rect">
            <a:avLst/>
          </a:prstGeom>
          <a:noFill/>
        </p:spPr>
        <p:txBody>
          <a:bodyPr wrap="none" rtlCol="0">
            <a:spAutoFit/>
          </a:bodyPr>
          <a:lstStyle/>
          <a:p>
            <a:pPr algn="ctr"/>
            <a:r>
              <a:rPr lang="en-US" dirty="0"/>
              <a:t>Channel</a:t>
            </a:r>
          </a:p>
        </p:txBody>
      </p:sp>
      <p:grpSp>
        <p:nvGrpSpPr>
          <p:cNvPr id="79" name="グループ化 78"/>
          <p:cNvGrpSpPr/>
          <p:nvPr/>
        </p:nvGrpSpPr>
        <p:grpSpPr>
          <a:xfrm>
            <a:off x="9450487" y="2367886"/>
            <a:ext cx="1653498" cy="1243720"/>
            <a:chOff x="6498939" y="3874288"/>
            <a:chExt cx="1653498" cy="1243720"/>
          </a:xfrm>
        </p:grpSpPr>
        <p:sp>
          <p:nvSpPr>
            <p:cNvPr id="54" name="Rectangle 3">
              <a:extLst>
                <a:ext uri="{FF2B5EF4-FFF2-40B4-BE49-F238E27FC236}">
                  <a16:creationId xmlns:a16="http://schemas.microsoft.com/office/drawing/2014/main" id="{7568C4CF-3947-3E47-BA94-6E42A1D90FE2}"/>
                </a:ext>
              </a:extLst>
            </p:cNvPr>
            <p:cNvSpPr/>
            <p:nvPr/>
          </p:nvSpPr>
          <p:spPr>
            <a:xfrm>
              <a:off x="6771984" y="3874288"/>
              <a:ext cx="1380453" cy="1232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HTTP Outbound</a:t>
              </a:r>
            </a:p>
            <a:p>
              <a:pPr algn="ctr"/>
              <a:r>
                <a:rPr lang="en-US" sz="2000" dirty="0"/>
                <a:t>Gateway</a:t>
              </a:r>
            </a:p>
          </p:txBody>
        </p:sp>
        <p:sp>
          <p:nvSpPr>
            <p:cNvPr id="56" name="Rectangle 4">
              <a:extLst>
                <a:ext uri="{FF2B5EF4-FFF2-40B4-BE49-F238E27FC236}">
                  <a16:creationId xmlns:a16="http://schemas.microsoft.com/office/drawing/2014/main" id="{C88B58E5-2E9E-9D4B-8183-6952A7EC9748}"/>
                </a:ext>
              </a:extLst>
            </p:cNvPr>
            <p:cNvSpPr/>
            <p:nvPr/>
          </p:nvSpPr>
          <p:spPr>
            <a:xfrm>
              <a:off x="6498939" y="3886145"/>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4">
              <a:extLst>
                <a:ext uri="{FF2B5EF4-FFF2-40B4-BE49-F238E27FC236}">
                  <a16:creationId xmlns:a16="http://schemas.microsoft.com/office/drawing/2014/main" id="{C88B58E5-2E9E-9D4B-8183-6952A7EC9748}"/>
                </a:ext>
              </a:extLst>
            </p:cNvPr>
            <p:cNvSpPr/>
            <p:nvPr/>
          </p:nvSpPr>
          <p:spPr>
            <a:xfrm rot="10800000">
              <a:off x="6502412" y="457105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34">
            <a:extLst>
              <a:ext uri="{FF2B5EF4-FFF2-40B4-BE49-F238E27FC236}">
                <a16:creationId xmlns:a16="http://schemas.microsoft.com/office/drawing/2014/main" id="{F8B1E14C-B5AA-AB4E-9628-3148F39CAB44}"/>
              </a:ext>
            </a:extLst>
          </p:cNvPr>
          <p:cNvSpPr txBox="1"/>
          <p:nvPr/>
        </p:nvSpPr>
        <p:spPr>
          <a:xfrm>
            <a:off x="8057021" y="2748527"/>
            <a:ext cx="954107" cy="369332"/>
          </a:xfrm>
          <a:prstGeom prst="rect">
            <a:avLst/>
          </a:prstGeom>
          <a:noFill/>
        </p:spPr>
        <p:txBody>
          <a:bodyPr wrap="none" rtlCol="0">
            <a:spAutoFit/>
          </a:bodyPr>
          <a:lstStyle/>
          <a:p>
            <a:pPr algn="ctr"/>
            <a:r>
              <a:rPr lang="en-US" dirty="0"/>
              <a:t>Channel</a:t>
            </a:r>
          </a:p>
        </p:txBody>
      </p:sp>
      <p:cxnSp>
        <p:nvCxnSpPr>
          <p:cNvPr id="78" name="直線コネクタ 77"/>
          <p:cNvCxnSpPr/>
          <p:nvPr/>
        </p:nvCxnSpPr>
        <p:spPr>
          <a:xfrm>
            <a:off x="6166338" y="2110154"/>
            <a:ext cx="0" cy="3516923"/>
          </a:xfrm>
          <a:prstGeom prst="line">
            <a:avLst/>
          </a:prstGeom>
          <a:ln w="34925" cmpd="sng">
            <a:prstDash val="lgDash"/>
          </a:ln>
        </p:spPr>
        <p:style>
          <a:lnRef idx="1">
            <a:schemeClr val="accent1"/>
          </a:lnRef>
          <a:fillRef idx="0">
            <a:schemeClr val="accent1"/>
          </a:fillRef>
          <a:effectRef idx="0">
            <a:schemeClr val="accent1"/>
          </a:effectRef>
          <a:fontRef idx="minor">
            <a:schemeClr val="tx1"/>
          </a:fontRef>
        </p:style>
      </p:cxnSp>
      <p:sp>
        <p:nvSpPr>
          <p:cNvPr id="81" name="Can 25">
            <a:extLst>
              <a:ext uri="{FF2B5EF4-FFF2-40B4-BE49-F238E27FC236}">
                <a16:creationId xmlns:a16="http://schemas.microsoft.com/office/drawing/2014/main" id="{93331539-DB6C-AF4A-9990-A894497E57D4}"/>
              </a:ext>
            </a:extLst>
          </p:cNvPr>
          <p:cNvSpPr/>
          <p:nvPr/>
        </p:nvSpPr>
        <p:spPr>
          <a:xfrm rot="5400000">
            <a:off x="8156836" y="1959144"/>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グループ化 81"/>
          <p:cNvGrpSpPr/>
          <p:nvPr/>
        </p:nvGrpSpPr>
        <p:grpSpPr>
          <a:xfrm>
            <a:off x="7469357" y="3158833"/>
            <a:ext cx="1533754" cy="614813"/>
            <a:chOff x="3704956" y="3449968"/>
            <a:chExt cx="1533754" cy="614813"/>
          </a:xfrm>
        </p:grpSpPr>
        <p:sp>
          <p:nvSpPr>
            <p:cNvPr id="83" name="Can 25">
              <a:extLst>
                <a:ext uri="{FF2B5EF4-FFF2-40B4-BE49-F238E27FC236}">
                  <a16:creationId xmlns:a16="http://schemas.microsoft.com/office/drawing/2014/main" id="{93331539-DB6C-AF4A-9990-A894497E57D4}"/>
                </a:ext>
              </a:extLst>
            </p:cNvPr>
            <p:cNvSpPr/>
            <p:nvPr/>
          </p:nvSpPr>
          <p:spPr>
            <a:xfrm rot="5400000">
              <a:off x="4392435" y="2917789"/>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34">
              <a:extLst>
                <a:ext uri="{FF2B5EF4-FFF2-40B4-BE49-F238E27FC236}">
                  <a16:creationId xmlns:a16="http://schemas.microsoft.com/office/drawing/2014/main" id="{F8B1E14C-B5AA-AB4E-9628-3148F39CAB44}"/>
                </a:ext>
              </a:extLst>
            </p:cNvPr>
            <p:cNvSpPr txBox="1"/>
            <p:nvPr/>
          </p:nvSpPr>
          <p:spPr>
            <a:xfrm>
              <a:off x="3704956" y="3695449"/>
              <a:ext cx="1533754" cy="369332"/>
            </a:xfrm>
            <a:prstGeom prst="rect">
              <a:avLst/>
            </a:prstGeom>
            <a:noFill/>
          </p:spPr>
          <p:txBody>
            <a:bodyPr wrap="none" rtlCol="0">
              <a:spAutoFit/>
            </a:bodyPr>
            <a:lstStyle/>
            <a:p>
              <a:pPr algn="ctr"/>
              <a:r>
                <a:rPr lang="en-US" dirty="0"/>
                <a:t>Reply Channel</a:t>
              </a:r>
            </a:p>
          </p:txBody>
        </p:sp>
      </p:grpSp>
      <p:grpSp>
        <p:nvGrpSpPr>
          <p:cNvPr id="15" name="Group 14">
            <a:extLst>
              <a:ext uri="{FF2B5EF4-FFF2-40B4-BE49-F238E27FC236}">
                <a16:creationId xmlns:a16="http://schemas.microsoft.com/office/drawing/2014/main" id="{774EC60E-5B80-9A45-B496-1A5B05CCFFA9}"/>
              </a:ext>
            </a:extLst>
          </p:cNvPr>
          <p:cNvGrpSpPr/>
          <p:nvPr/>
        </p:nvGrpSpPr>
        <p:grpSpPr>
          <a:xfrm>
            <a:off x="6614517" y="3205184"/>
            <a:ext cx="773815" cy="480740"/>
            <a:chOff x="6614517" y="3157056"/>
            <a:chExt cx="773815" cy="480740"/>
          </a:xfrm>
        </p:grpSpPr>
        <p:grpSp>
          <p:nvGrpSpPr>
            <p:cNvPr id="66" name="Group 22">
              <a:extLst>
                <a:ext uri="{FF2B5EF4-FFF2-40B4-BE49-F238E27FC236}">
                  <a16:creationId xmlns:a16="http://schemas.microsoft.com/office/drawing/2014/main" id="{4880BA2F-62B0-124C-B1E1-123B58DB18EA}"/>
                </a:ext>
              </a:extLst>
            </p:cNvPr>
            <p:cNvGrpSpPr/>
            <p:nvPr/>
          </p:nvGrpSpPr>
          <p:grpSpPr>
            <a:xfrm>
              <a:off x="7145083" y="3157056"/>
              <a:ext cx="243249" cy="480740"/>
              <a:chOff x="4320209" y="2661138"/>
              <a:chExt cx="441398" cy="872348"/>
            </a:xfrm>
          </p:grpSpPr>
          <p:sp>
            <p:nvSpPr>
              <p:cNvPr id="68"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0"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7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72"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3"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5" name="Straight Arrow Connector 30">
              <a:extLst>
                <a:ext uri="{FF2B5EF4-FFF2-40B4-BE49-F238E27FC236}">
                  <a16:creationId xmlns:a16="http://schemas.microsoft.com/office/drawing/2014/main" id="{CCDDFB78-AF73-0B45-8006-A7E261A13227}"/>
                </a:ext>
              </a:extLst>
            </p:cNvPr>
            <p:cNvCxnSpPr/>
            <p:nvPr/>
          </p:nvCxnSpPr>
          <p:spPr>
            <a:xfrm flipH="1">
              <a:off x="6614517" y="3319001"/>
              <a:ext cx="38504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A2A5F71-AB3A-C94B-BFC8-32A3B25820F2}"/>
              </a:ext>
            </a:extLst>
          </p:cNvPr>
          <p:cNvGrpSpPr/>
          <p:nvPr/>
        </p:nvGrpSpPr>
        <p:grpSpPr>
          <a:xfrm>
            <a:off x="6421274" y="2394437"/>
            <a:ext cx="1054993" cy="675287"/>
            <a:chOff x="6421274" y="2394437"/>
            <a:chExt cx="1054993" cy="675287"/>
          </a:xfrm>
        </p:grpSpPr>
        <p:cxnSp>
          <p:nvCxnSpPr>
            <p:cNvPr id="58" name="Straight Arrow Connector 30">
              <a:extLst>
                <a:ext uri="{FF2B5EF4-FFF2-40B4-BE49-F238E27FC236}">
                  <a16:creationId xmlns:a16="http://schemas.microsoft.com/office/drawing/2014/main" id="{CCDDFB78-AF73-0B45-8006-A7E261A13227}"/>
                </a:ext>
              </a:extLst>
            </p:cNvPr>
            <p:cNvCxnSpPr/>
            <p:nvPr/>
          </p:nvCxnSpPr>
          <p:spPr>
            <a:xfrm>
              <a:off x="6999557" y="2655337"/>
              <a:ext cx="47671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6" name="グループ化 85"/>
            <p:cNvGrpSpPr/>
            <p:nvPr/>
          </p:nvGrpSpPr>
          <p:grpSpPr>
            <a:xfrm>
              <a:off x="6421274" y="2394437"/>
              <a:ext cx="527563" cy="675287"/>
              <a:chOff x="2385224" y="4088111"/>
              <a:chExt cx="957313" cy="1225371"/>
            </a:xfrm>
          </p:grpSpPr>
          <p:grpSp>
            <p:nvGrpSpPr>
              <p:cNvPr id="87" name="Group 22">
                <a:extLst>
                  <a:ext uri="{FF2B5EF4-FFF2-40B4-BE49-F238E27FC236}">
                    <a16:creationId xmlns:a16="http://schemas.microsoft.com/office/drawing/2014/main" id="{4880BA2F-62B0-124C-B1E1-123B58DB18EA}"/>
                  </a:ext>
                </a:extLst>
              </p:cNvPr>
              <p:cNvGrpSpPr/>
              <p:nvPr/>
            </p:nvGrpSpPr>
            <p:grpSpPr>
              <a:xfrm>
                <a:off x="2831274" y="4088111"/>
                <a:ext cx="441398" cy="872348"/>
                <a:chOff x="4320209" y="2661138"/>
                <a:chExt cx="441398" cy="872348"/>
              </a:xfrm>
            </p:grpSpPr>
            <p:sp>
              <p:nvSpPr>
                <p:cNvPr id="89"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95"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93"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8" name="TextBox 35">
                <a:extLst>
                  <a:ext uri="{FF2B5EF4-FFF2-40B4-BE49-F238E27FC236}">
                    <a16:creationId xmlns:a16="http://schemas.microsoft.com/office/drawing/2014/main" id="{2FB61F89-8563-2641-B845-A0B2857FE65F}"/>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grpSp>
      <p:sp>
        <p:nvSpPr>
          <p:cNvPr id="97" name="正方形/長方形 96"/>
          <p:cNvSpPr/>
          <p:nvPr/>
        </p:nvSpPr>
        <p:spPr>
          <a:xfrm>
            <a:off x="8534074" y="2002354"/>
            <a:ext cx="3085909" cy="369332"/>
          </a:xfrm>
          <a:prstGeom prst="rect">
            <a:avLst/>
          </a:prstGeom>
        </p:spPr>
        <p:txBody>
          <a:bodyPr wrap="none">
            <a:spAutoFit/>
          </a:bodyPr>
          <a:lstStyle/>
          <a:p>
            <a:r>
              <a:rPr kumimoji="1" lang="en-US" altLang="ja-JP" dirty="0"/>
              <a:t>http://api.yourservice.com/post</a:t>
            </a:r>
            <a:endParaRPr kumimoji="1" lang="ja-JP" altLang="en-US" dirty="0"/>
          </a:p>
        </p:txBody>
      </p:sp>
      <p:grpSp>
        <p:nvGrpSpPr>
          <p:cNvPr id="76" name="Group 22">
            <a:extLst>
              <a:ext uri="{FF2B5EF4-FFF2-40B4-BE49-F238E27FC236}">
                <a16:creationId xmlns:a16="http://schemas.microsoft.com/office/drawing/2014/main" id="{D91F5A27-4DC2-9B45-B019-685A7AAD555D}"/>
              </a:ext>
            </a:extLst>
          </p:cNvPr>
          <p:cNvGrpSpPr/>
          <p:nvPr/>
        </p:nvGrpSpPr>
        <p:grpSpPr>
          <a:xfrm>
            <a:off x="2874931" y="2427231"/>
            <a:ext cx="243249" cy="480740"/>
            <a:chOff x="4320209" y="2661138"/>
            <a:chExt cx="441398" cy="872348"/>
          </a:xfrm>
        </p:grpSpPr>
        <p:sp>
          <p:nvSpPr>
            <p:cNvPr id="98" name="Oval 9">
              <a:extLst>
                <a:ext uri="{FF2B5EF4-FFF2-40B4-BE49-F238E27FC236}">
                  <a16:creationId xmlns:a16="http://schemas.microsoft.com/office/drawing/2014/main" id="{5B04B02F-5BC1-8A4F-8D4D-ED4097BF1A5D}"/>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11">
              <a:extLst>
                <a:ext uri="{FF2B5EF4-FFF2-40B4-BE49-F238E27FC236}">
                  <a16:creationId xmlns:a16="http://schemas.microsoft.com/office/drawing/2014/main" id="{EC19475D-AD36-8F4A-88AD-55BA19F4FF3E}"/>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0" name="Group 17">
              <a:extLst>
                <a:ext uri="{FF2B5EF4-FFF2-40B4-BE49-F238E27FC236}">
                  <a16:creationId xmlns:a16="http://schemas.microsoft.com/office/drawing/2014/main" id="{E24A29CA-D98A-7048-8F1F-055061150BA9}"/>
                </a:ext>
              </a:extLst>
            </p:cNvPr>
            <p:cNvGrpSpPr/>
            <p:nvPr/>
          </p:nvGrpSpPr>
          <p:grpSpPr>
            <a:xfrm>
              <a:off x="4426226" y="2954723"/>
              <a:ext cx="331305" cy="225288"/>
              <a:chOff x="4426226" y="2849216"/>
              <a:chExt cx="331305" cy="225288"/>
            </a:xfrm>
          </p:grpSpPr>
          <p:cxnSp>
            <p:nvCxnSpPr>
              <p:cNvPr id="104" name="Straight Connector 13">
                <a:extLst>
                  <a:ext uri="{FF2B5EF4-FFF2-40B4-BE49-F238E27FC236}">
                    <a16:creationId xmlns:a16="http://schemas.microsoft.com/office/drawing/2014/main" id="{CEC3E427-3055-7445-9F8F-F0FA5C55B4E7}"/>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4">
                <a:extLst>
                  <a:ext uri="{FF2B5EF4-FFF2-40B4-BE49-F238E27FC236}">
                    <a16:creationId xmlns:a16="http://schemas.microsoft.com/office/drawing/2014/main" id="{82E950E3-8933-B146-88FE-2083E93A1B4B}"/>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8">
              <a:extLst>
                <a:ext uri="{FF2B5EF4-FFF2-40B4-BE49-F238E27FC236}">
                  <a16:creationId xmlns:a16="http://schemas.microsoft.com/office/drawing/2014/main" id="{6FC5329A-7295-B340-873E-994DF1D5A034}"/>
                </a:ext>
              </a:extLst>
            </p:cNvPr>
            <p:cNvGrpSpPr/>
            <p:nvPr/>
          </p:nvGrpSpPr>
          <p:grpSpPr>
            <a:xfrm>
              <a:off x="4430303" y="3308199"/>
              <a:ext cx="331304" cy="225287"/>
              <a:chOff x="4426226" y="2849216"/>
              <a:chExt cx="331304" cy="225287"/>
            </a:xfrm>
          </p:grpSpPr>
          <p:cxnSp>
            <p:nvCxnSpPr>
              <p:cNvPr id="102" name="Straight Connector 19">
                <a:extLst>
                  <a:ext uri="{FF2B5EF4-FFF2-40B4-BE49-F238E27FC236}">
                    <a16:creationId xmlns:a16="http://schemas.microsoft.com/office/drawing/2014/main" id="{55D70B83-27A1-374A-B9E9-ABD7AD0A3F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Rectangle 20">
                <a:extLst>
                  <a:ext uri="{FF2B5EF4-FFF2-40B4-BE49-F238E27FC236}">
                    <a16:creationId xmlns:a16="http://schemas.microsoft.com/office/drawing/2014/main" id="{EC2E9B8A-6352-914E-BE32-78AEC1069CCD}"/>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グループ化 29">
            <a:extLst>
              <a:ext uri="{FF2B5EF4-FFF2-40B4-BE49-F238E27FC236}">
                <a16:creationId xmlns:a16="http://schemas.microsoft.com/office/drawing/2014/main" id="{4DC3DFC7-DEDB-0B47-9265-34AD4123E601}"/>
              </a:ext>
            </a:extLst>
          </p:cNvPr>
          <p:cNvGrpSpPr/>
          <p:nvPr/>
        </p:nvGrpSpPr>
        <p:grpSpPr>
          <a:xfrm>
            <a:off x="2624988" y="3262681"/>
            <a:ext cx="527563" cy="675287"/>
            <a:chOff x="2385224" y="4088111"/>
            <a:chExt cx="957313" cy="1225371"/>
          </a:xfrm>
        </p:grpSpPr>
        <p:grpSp>
          <p:nvGrpSpPr>
            <p:cNvPr id="107" name="Group 22">
              <a:extLst>
                <a:ext uri="{FF2B5EF4-FFF2-40B4-BE49-F238E27FC236}">
                  <a16:creationId xmlns:a16="http://schemas.microsoft.com/office/drawing/2014/main" id="{AB5E1F3E-F22B-934F-99E6-3F7839756F54}"/>
                </a:ext>
              </a:extLst>
            </p:cNvPr>
            <p:cNvGrpSpPr/>
            <p:nvPr/>
          </p:nvGrpSpPr>
          <p:grpSpPr>
            <a:xfrm>
              <a:off x="2831274" y="4088111"/>
              <a:ext cx="441398" cy="872348"/>
              <a:chOff x="4320209" y="2661138"/>
              <a:chExt cx="441398" cy="872348"/>
            </a:xfrm>
          </p:grpSpPr>
          <p:sp>
            <p:nvSpPr>
              <p:cNvPr id="109" name="Oval 9">
                <a:extLst>
                  <a:ext uri="{FF2B5EF4-FFF2-40B4-BE49-F238E27FC236}">
                    <a16:creationId xmlns:a16="http://schemas.microsoft.com/office/drawing/2014/main" id="{BA2D8F5C-0B61-3340-97F3-FC8F6611D245}"/>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1">
                <a:extLst>
                  <a:ext uri="{FF2B5EF4-FFF2-40B4-BE49-F238E27FC236}">
                    <a16:creationId xmlns:a16="http://schemas.microsoft.com/office/drawing/2014/main" id="{8367557D-8703-B34F-A167-A7F48B53BF0D}"/>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7">
                <a:extLst>
                  <a:ext uri="{FF2B5EF4-FFF2-40B4-BE49-F238E27FC236}">
                    <a16:creationId xmlns:a16="http://schemas.microsoft.com/office/drawing/2014/main" id="{76C979F8-70DC-AF4A-B785-BDDCF97D22EB}"/>
                  </a:ext>
                </a:extLst>
              </p:cNvPr>
              <p:cNvGrpSpPr/>
              <p:nvPr/>
            </p:nvGrpSpPr>
            <p:grpSpPr>
              <a:xfrm>
                <a:off x="4426226" y="2954723"/>
                <a:ext cx="331305" cy="225288"/>
                <a:chOff x="4426226" y="2849216"/>
                <a:chExt cx="331305" cy="225288"/>
              </a:xfrm>
            </p:grpSpPr>
            <p:cxnSp>
              <p:nvCxnSpPr>
                <p:cNvPr id="115" name="Straight Connector 13">
                  <a:extLst>
                    <a:ext uri="{FF2B5EF4-FFF2-40B4-BE49-F238E27FC236}">
                      <a16:creationId xmlns:a16="http://schemas.microsoft.com/office/drawing/2014/main" id="{43433608-495A-E144-80BE-EE7394152D23}"/>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Rectangle 14">
                  <a:extLst>
                    <a:ext uri="{FF2B5EF4-FFF2-40B4-BE49-F238E27FC236}">
                      <a16:creationId xmlns:a16="http://schemas.microsoft.com/office/drawing/2014/main" id="{1E1D0170-2DFF-444B-B355-43840989C0EE}"/>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8">
                <a:extLst>
                  <a:ext uri="{FF2B5EF4-FFF2-40B4-BE49-F238E27FC236}">
                    <a16:creationId xmlns:a16="http://schemas.microsoft.com/office/drawing/2014/main" id="{892F9C3E-2283-3145-AA63-72358EEE6F1D}"/>
                  </a:ext>
                </a:extLst>
              </p:cNvPr>
              <p:cNvGrpSpPr/>
              <p:nvPr/>
            </p:nvGrpSpPr>
            <p:grpSpPr>
              <a:xfrm>
                <a:off x="4430303" y="3308199"/>
                <a:ext cx="331304" cy="225287"/>
                <a:chOff x="4426226" y="2849216"/>
                <a:chExt cx="331304" cy="225287"/>
              </a:xfrm>
            </p:grpSpPr>
            <p:cxnSp>
              <p:nvCxnSpPr>
                <p:cNvPr id="113" name="Straight Connector 19">
                  <a:extLst>
                    <a:ext uri="{FF2B5EF4-FFF2-40B4-BE49-F238E27FC236}">
                      <a16:creationId xmlns:a16="http://schemas.microsoft.com/office/drawing/2014/main" id="{82549E97-069C-B54A-9BCA-EA4E5BC6E64E}"/>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4" name="Rectangle 20">
                  <a:extLst>
                    <a:ext uri="{FF2B5EF4-FFF2-40B4-BE49-F238E27FC236}">
                      <a16:creationId xmlns:a16="http://schemas.microsoft.com/office/drawing/2014/main" id="{C5BFB5B0-53E3-D049-AAB6-F229239EA7B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8" name="TextBox 35">
              <a:extLst>
                <a:ext uri="{FF2B5EF4-FFF2-40B4-BE49-F238E27FC236}">
                  <a16:creationId xmlns:a16="http://schemas.microsoft.com/office/drawing/2014/main" id="{AF136758-7C4C-1D4B-ADEF-EE82CC1A7589}"/>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grpSp>
        <p:nvGrpSpPr>
          <p:cNvPr id="117" name="グループ化 85">
            <a:extLst>
              <a:ext uri="{FF2B5EF4-FFF2-40B4-BE49-F238E27FC236}">
                <a16:creationId xmlns:a16="http://schemas.microsoft.com/office/drawing/2014/main" id="{A073C290-05FD-4B48-BBD0-C4086603ED64}"/>
              </a:ext>
            </a:extLst>
          </p:cNvPr>
          <p:cNvGrpSpPr/>
          <p:nvPr/>
        </p:nvGrpSpPr>
        <p:grpSpPr>
          <a:xfrm>
            <a:off x="8872204" y="2414461"/>
            <a:ext cx="527563" cy="675287"/>
            <a:chOff x="2385224" y="4088111"/>
            <a:chExt cx="957313" cy="1225371"/>
          </a:xfrm>
        </p:grpSpPr>
        <p:grpSp>
          <p:nvGrpSpPr>
            <p:cNvPr id="118" name="Group 22">
              <a:extLst>
                <a:ext uri="{FF2B5EF4-FFF2-40B4-BE49-F238E27FC236}">
                  <a16:creationId xmlns:a16="http://schemas.microsoft.com/office/drawing/2014/main" id="{00EF89FA-BA37-B344-8383-29A4F97371A8}"/>
                </a:ext>
              </a:extLst>
            </p:cNvPr>
            <p:cNvGrpSpPr/>
            <p:nvPr/>
          </p:nvGrpSpPr>
          <p:grpSpPr>
            <a:xfrm>
              <a:off x="2831274" y="4088111"/>
              <a:ext cx="441398" cy="872348"/>
              <a:chOff x="4320209" y="2661138"/>
              <a:chExt cx="441398" cy="872348"/>
            </a:xfrm>
          </p:grpSpPr>
          <p:sp>
            <p:nvSpPr>
              <p:cNvPr id="120" name="Oval 9">
                <a:extLst>
                  <a:ext uri="{FF2B5EF4-FFF2-40B4-BE49-F238E27FC236}">
                    <a16:creationId xmlns:a16="http://schemas.microsoft.com/office/drawing/2014/main" id="{A479EAC0-ECFB-E146-B3A9-578C4ECD5BD2}"/>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1">
                <a:extLst>
                  <a:ext uri="{FF2B5EF4-FFF2-40B4-BE49-F238E27FC236}">
                    <a16:creationId xmlns:a16="http://schemas.microsoft.com/office/drawing/2014/main" id="{1B42E038-0BE4-B648-89C9-D5BB0B8DFF02}"/>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2" name="Group 17">
                <a:extLst>
                  <a:ext uri="{FF2B5EF4-FFF2-40B4-BE49-F238E27FC236}">
                    <a16:creationId xmlns:a16="http://schemas.microsoft.com/office/drawing/2014/main" id="{80869F9A-3124-0043-9837-B5E2BCF0414C}"/>
                  </a:ext>
                </a:extLst>
              </p:cNvPr>
              <p:cNvGrpSpPr/>
              <p:nvPr/>
            </p:nvGrpSpPr>
            <p:grpSpPr>
              <a:xfrm>
                <a:off x="4426226" y="2954723"/>
                <a:ext cx="331305" cy="225288"/>
                <a:chOff x="4426226" y="2849216"/>
                <a:chExt cx="331305" cy="225288"/>
              </a:xfrm>
            </p:grpSpPr>
            <p:cxnSp>
              <p:nvCxnSpPr>
                <p:cNvPr id="126" name="Straight Connector 13">
                  <a:extLst>
                    <a:ext uri="{FF2B5EF4-FFF2-40B4-BE49-F238E27FC236}">
                      <a16:creationId xmlns:a16="http://schemas.microsoft.com/office/drawing/2014/main" id="{2C22ADE4-324F-7440-A0F3-4B8687D0611F}"/>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7" name="Rectangle 14">
                  <a:extLst>
                    <a:ext uri="{FF2B5EF4-FFF2-40B4-BE49-F238E27FC236}">
                      <a16:creationId xmlns:a16="http://schemas.microsoft.com/office/drawing/2014/main" id="{35FB3D6C-030F-E84A-9809-7CF0CFBD086E}"/>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8">
                <a:extLst>
                  <a:ext uri="{FF2B5EF4-FFF2-40B4-BE49-F238E27FC236}">
                    <a16:creationId xmlns:a16="http://schemas.microsoft.com/office/drawing/2014/main" id="{61909F5F-FD4B-6D4E-B0AB-07F805023205}"/>
                  </a:ext>
                </a:extLst>
              </p:cNvPr>
              <p:cNvGrpSpPr/>
              <p:nvPr/>
            </p:nvGrpSpPr>
            <p:grpSpPr>
              <a:xfrm>
                <a:off x="4430303" y="3308199"/>
                <a:ext cx="331304" cy="225287"/>
                <a:chOff x="4426226" y="2849216"/>
                <a:chExt cx="331304" cy="225287"/>
              </a:xfrm>
            </p:grpSpPr>
            <p:cxnSp>
              <p:nvCxnSpPr>
                <p:cNvPr id="124" name="Straight Connector 19">
                  <a:extLst>
                    <a:ext uri="{FF2B5EF4-FFF2-40B4-BE49-F238E27FC236}">
                      <a16:creationId xmlns:a16="http://schemas.microsoft.com/office/drawing/2014/main" id="{CF556536-1B0C-9547-A48F-10810891A03C}"/>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Rectangle 20">
                  <a:extLst>
                    <a:ext uri="{FF2B5EF4-FFF2-40B4-BE49-F238E27FC236}">
                      <a16:creationId xmlns:a16="http://schemas.microsoft.com/office/drawing/2014/main" id="{3CB402BB-E16C-714E-A1BC-128D19E4AD89}"/>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9" name="TextBox 35">
              <a:extLst>
                <a:ext uri="{FF2B5EF4-FFF2-40B4-BE49-F238E27FC236}">
                  <a16:creationId xmlns:a16="http://schemas.microsoft.com/office/drawing/2014/main" id="{ED74B37E-18A5-D040-ACFB-1606AA8809A1}"/>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grpSp>
        <p:nvGrpSpPr>
          <p:cNvPr id="128" name="グループ化 85">
            <a:extLst>
              <a:ext uri="{FF2B5EF4-FFF2-40B4-BE49-F238E27FC236}">
                <a16:creationId xmlns:a16="http://schemas.microsoft.com/office/drawing/2014/main" id="{3C3CFE4B-49EE-514B-B0A7-09948D94D1A5}"/>
              </a:ext>
            </a:extLst>
          </p:cNvPr>
          <p:cNvGrpSpPr/>
          <p:nvPr/>
        </p:nvGrpSpPr>
        <p:grpSpPr>
          <a:xfrm>
            <a:off x="8856138" y="3157056"/>
            <a:ext cx="527563" cy="675287"/>
            <a:chOff x="2385224" y="4088111"/>
            <a:chExt cx="957313" cy="1225371"/>
          </a:xfrm>
        </p:grpSpPr>
        <p:grpSp>
          <p:nvGrpSpPr>
            <p:cNvPr id="129" name="Group 22">
              <a:extLst>
                <a:ext uri="{FF2B5EF4-FFF2-40B4-BE49-F238E27FC236}">
                  <a16:creationId xmlns:a16="http://schemas.microsoft.com/office/drawing/2014/main" id="{0280A401-87F3-E447-A74E-5FDFEF20CB99}"/>
                </a:ext>
              </a:extLst>
            </p:cNvPr>
            <p:cNvGrpSpPr/>
            <p:nvPr/>
          </p:nvGrpSpPr>
          <p:grpSpPr>
            <a:xfrm>
              <a:off x="2831274" y="4088111"/>
              <a:ext cx="441398" cy="872348"/>
              <a:chOff x="4320209" y="2661138"/>
              <a:chExt cx="441398" cy="872348"/>
            </a:xfrm>
          </p:grpSpPr>
          <p:sp>
            <p:nvSpPr>
              <p:cNvPr id="131" name="Oval 9">
                <a:extLst>
                  <a:ext uri="{FF2B5EF4-FFF2-40B4-BE49-F238E27FC236}">
                    <a16:creationId xmlns:a16="http://schemas.microsoft.com/office/drawing/2014/main" id="{583E73E9-91A9-FD48-8D40-A1539A26C923}"/>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Connector 11">
                <a:extLst>
                  <a:ext uri="{FF2B5EF4-FFF2-40B4-BE49-F238E27FC236}">
                    <a16:creationId xmlns:a16="http://schemas.microsoft.com/office/drawing/2014/main" id="{A4BBD34C-EABC-BC40-B97E-E779540C8881}"/>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3" name="Group 17">
                <a:extLst>
                  <a:ext uri="{FF2B5EF4-FFF2-40B4-BE49-F238E27FC236}">
                    <a16:creationId xmlns:a16="http://schemas.microsoft.com/office/drawing/2014/main" id="{197EEDC1-8A70-2840-A696-EEA4D38C40C4}"/>
                  </a:ext>
                </a:extLst>
              </p:cNvPr>
              <p:cNvGrpSpPr/>
              <p:nvPr/>
            </p:nvGrpSpPr>
            <p:grpSpPr>
              <a:xfrm>
                <a:off x="4426226" y="2954723"/>
                <a:ext cx="331305" cy="225288"/>
                <a:chOff x="4426226" y="2849216"/>
                <a:chExt cx="331305" cy="225288"/>
              </a:xfrm>
            </p:grpSpPr>
            <p:cxnSp>
              <p:nvCxnSpPr>
                <p:cNvPr id="137" name="Straight Connector 13">
                  <a:extLst>
                    <a:ext uri="{FF2B5EF4-FFF2-40B4-BE49-F238E27FC236}">
                      <a16:creationId xmlns:a16="http://schemas.microsoft.com/office/drawing/2014/main" id="{8BA05474-BC27-4641-BAAC-04064742AF85}"/>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Rectangle 14">
                  <a:extLst>
                    <a:ext uri="{FF2B5EF4-FFF2-40B4-BE49-F238E27FC236}">
                      <a16:creationId xmlns:a16="http://schemas.microsoft.com/office/drawing/2014/main" id="{F058000D-2004-BE4C-A65C-600228A0205B}"/>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8">
                <a:extLst>
                  <a:ext uri="{FF2B5EF4-FFF2-40B4-BE49-F238E27FC236}">
                    <a16:creationId xmlns:a16="http://schemas.microsoft.com/office/drawing/2014/main" id="{AA5872F4-A0B1-4B4B-940A-1B3390881137}"/>
                  </a:ext>
                </a:extLst>
              </p:cNvPr>
              <p:cNvGrpSpPr/>
              <p:nvPr/>
            </p:nvGrpSpPr>
            <p:grpSpPr>
              <a:xfrm>
                <a:off x="4430303" y="3308199"/>
                <a:ext cx="331304" cy="225287"/>
                <a:chOff x="4426226" y="2849216"/>
                <a:chExt cx="331304" cy="225287"/>
              </a:xfrm>
            </p:grpSpPr>
            <p:cxnSp>
              <p:nvCxnSpPr>
                <p:cNvPr id="135" name="Straight Connector 19">
                  <a:extLst>
                    <a:ext uri="{FF2B5EF4-FFF2-40B4-BE49-F238E27FC236}">
                      <a16:creationId xmlns:a16="http://schemas.microsoft.com/office/drawing/2014/main" id="{FE5504B5-2D5B-1849-A238-CC61DCA5E1EF}"/>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Rectangle 20">
                  <a:extLst>
                    <a:ext uri="{FF2B5EF4-FFF2-40B4-BE49-F238E27FC236}">
                      <a16:creationId xmlns:a16="http://schemas.microsoft.com/office/drawing/2014/main" id="{56BA4E73-67F5-6B42-AD9A-1F3190952DA0}"/>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TextBox 35">
              <a:extLst>
                <a:ext uri="{FF2B5EF4-FFF2-40B4-BE49-F238E27FC236}">
                  <a16:creationId xmlns:a16="http://schemas.microsoft.com/office/drawing/2014/main" id="{821B8B28-F66A-B340-AB47-112E7718E741}"/>
                </a:ext>
              </a:extLst>
            </p:cNvPr>
            <p:cNvSpPr txBox="1"/>
            <p:nvPr/>
          </p:nvSpPr>
          <p:spPr>
            <a:xfrm>
              <a:off x="2385224" y="4944151"/>
              <a:ext cx="957313" cy="369331"/>
            </a:xfrm>
            <a:prstGeom prst="rect">
              <a:avLst/>
            </a:prstGeom>
            <a:noFill/>
          </p:spPr>
          <p:txBody>
            <a:bodyPr wrap="none" rtlCol="0">
              <a:spAutoFit/>
            </a:bodyPr>
            <a:lstStyle/>
            <a:p>
              <a:r>
                <a:rPr lang="en-US" dirty="0"/>
                <a:t>Message</a:t>
              </a:r>
            </a:p>
          </p:txBody>
        </p:sp>
      </p:grpSp>
      <p:sp>
        <p:nvSpPr>
          <p:cNvPr id="139" name="テキスト ボックス 16">
            <a:extLst>
              <a:ext uri="{FF2B5EF4-FFF2-40B4-BE49-F238E27FC236}">
                <a16:creationId xmlns:a16="http://schemas.microsoft.com/office/drawing/2014/main" id="{D750F105-6799-D542-B333-89B1409EE925}"/>
              </a:ext>
            </a:extLst>
          </p:cNvPr>
          <p:cNvSpPr txBox="1"/>
          <p:nvPr/>
        </p:nvSpPr>
        <p:spPr>
          <a:xfrm>
            <a:off x="4738191" y="1998572"/>
            <a:ext cx="2098123" cy="584775"/>
          </a:xfrm>
          <a:prstGeom prst="rect">
            <a:avLst/>
          </a:prstGeom>
          <a:noFill/>
        </p:spPr>
        <p:txBody>
          <a:bodyPr wrap="square" rtlCol="0">
            <a:spAutoFit/>
          </a:bodyPr>
          <a:lstStyle/>
          <a:p>
            <a:r>
              <a:rPr kumimoji="1" lang="en-US" altLang="ja-JP" sz="3200" dirty="0"/>
              <a:t>Gateway</a:t>
            </a:r>
            <a:endParaRPr kumimoji="1" lang="ja-JP" altLang="en-US" sz="3200" dirty="0"/>
          </a:p>
        </p:txBody>
      </p:sp>
    </p:spTree>
    <p:extLst>
      <p:ext uri="{BB962C8B-B14F-4D97-AF65-F5344CB8AC3E}">
        <p14:creationId xmlns:p14="http://schemas.microsoft.com/office/powerpoint/2010/main" val="124661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6"/>
                                        </p:tgtEl>
                                      </p:cBhvr>
                                    </p:animEffect>
                                    <p:set>
                                      <p:cBhvr>
                                        <p:cTn id="7" dur="1" fill="hold">
                                          <p:stCondLst>
                                            <p:cond delay="499"/>
                                          </p:stCondLst>
                                        </p:cTn>
                                        <p:tgtEl>
                                          <p:spTgt spid="7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childTnLst>
                          </p:cTn>
                        </p:par>
                        <p:par>
                          <p:cTn id="29" fill="hold">
                            <p:stCondLst>
                              <p:cond delay="1000"/>
                            </p:stCondLst>
                            <p:childTnLst>
                              <p:par>
                                <p:cTn id="30" presetID="10" presetClass="exit" presetSubtype="0" fill="hold" nodeType="afterEffect">
                                  <p:stCondLst>
                                    <p:cond delay="0"/>
                                  </p:stCondLst>
                                  <p:childTnLst>
                                    <p:animEffect transition="out" filter="fade">
                                      <p:cBhvr>
                                        <p:cTn id="31" dur="500"/>
                                        <p:tgtEl>
                                          <p:spTgt spid="128"/>
                                        </p:tgtEl>
                                      </p:cBhvr>
                                    </p:animEffect>
                                    <p:set>
                                      <p:cBhvr>
                                        <p:cTn id="32" dur="1" fill="hold">
                                          <p:stCondLst>
                                            <p:cond delay="499"/>
                                          </p:stCondLst>
                                        </p:cTn>
                                        <p:tgtEl>
                                          <p:spTgt spid="128"/>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03232AC-0571-4B44-BA0D-7DCEF67363E7}"/>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grpSp>
        <p:nvGrpSpPr>
          <p:cNvPr id="18" name="グループ化 17"/>
          <p:cNvGrpSpPr/>
          <p:nvPr/>
        </p:nvGrpSpPr>
        <p:grpSpPr>
          <a:xfrm>
            <a:off x="3286357" y="2989692"/>
            <a:ext cx="5300960" cy="2422613"/>
            <a:chOff x="3795809" y="2650197"/>
            <a:chExt cx="5300960" cy="2422613"/>
          </a:xfrm>
        </p:grpSpPr>
        <p:grpSp>
          <p:nvGrpSpPr>
            <p:cNvPr id="4" name="Group 22">
              <a:extLst>
                <a:ext uri="{FF2B5EF4-FFF2-40B4-BE49-F238E27FC236}">
                  <a16:creationId xmlns:a16="http://schemas.microsoft.com/office/drawing/2014/main" id="{4880BA2F-62B0-124C-B1E1-123B58DB18EA}"/>
                </a:ext>
              </a:extLst>
            </p:cNvPr>
            <p:cNvGrpSpPr/>
            <p:nvPr/>
          </p:nvGrpSpPr>
          <p:grpSpPr>
            <a:xfrm>
              <a:off x="3795809" y="2650197"/>
              <a:ext cx="863040" cy="1716317"/>
              <a:chOff x="4320209" y="2661138"/>
              <a:chExt cx="441398" cy="872348"/>
            </a:xfrm>
          </p:grpSpPr>
          <p:sp>
            <p:nvSpPr>
              <p:cNvPr id="7"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3"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8">
                <a:extLst>
                  <a:ext uri="{FF2B5EF4-FFF2-40B4-BE49-F238E27FC236}">
                    <a16:creationId xmlns:a16="http://schemas.microsoft.com/office/drawing/2014/main" id="{0DE050CF-6D5E-4348-A613-92264CE1266E}"/>
                  </a:ext>
                </a:extLst>
              </p:cNvPr>
              <p:cNvGrpSpPr/>
              <p:nvPr/>
            </p:nvGrpSpPr>
            <p:grpSpPr>
              <a:xfrm>
                <a:off x="4424307" y="3308199"/>
                <a:ext cx="337300" cy="225287"/>
                <a:chOff x="4420230" y="2849216"/>
                <a:chExt cx="337300" cy="225287"/>
              </a:xfrm>
            </p:grpSpPr>
            <p:cxnSp>
              <p:nvCxnSpPr>
                <p:cNvPr id="11" name="Straight Connector 19">
                  <a:extLst>
                    <a:ext uri="{FF2B5EF4-FFF2-40B4-BE49-F238E27FC236}">
                      <a16:creationId xmlns:a16="http://schemas.microsoft.com/office/drawing/2014/main" id="{1FD5C2F0-5F6C-C240-88D3-1B4BBEBE8A9A}"/>
                    </a:ext>
                  </a:extLst>
                </p:cNvPr>
                <p:cNvCxnSpPr/>
                <p:nvPr/>
              </p:nvCxnSpPr>
              <p:spPr>
                <a:xfrm>
                  <a:off x="4420230" y="2968488"/>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テキスト ボックス 14"/>
            <p:cNvSpPr txBox="1"/>
            <p:nvPr/>
          </p:nvSpPr>
          <p:spPr>
            <a:xfrm>
              <a:off x="4928320" y="2764486"/>
              <a:ext cx="4168449" cy="2308324"/>
            </a:xfrm>
            <a:prstGeom prst="rect">
              <a:avLst/>
            </a:prstGeom>
            <a:noFill/>
          </p:spPr>
          <p:txBody>
            <a:bodyPr wrap="none" rtlCol="0">
              <a:spAutoFit/>
            </a:bodyPr>
            <a:lstStyle/>
            <a:p>
              <a:r>
                <a:rPr kumimoji="1" lang="en-US" altLang="ja-JP" dirty="0"/>
                <a:t>Header</a:t>
              </a:r>
            </a:p>
            <a:p>
              <a:r>
                <a:rPr kumimoji="1" lang="en-US" altLang="ja-JP" dirty="0"/>
                <a:t>{ </a:t>
              </a:r>
              <a:r>
                <a:rPr kumimoji="1" lang="en-US" altLang="ja-JP" dirty="0" err="1"/>
                <a:t>mimeType</a:t>
              </a:r>
              <a:r>
                <a:rPr kumimoji="1" lang="en-US" altLang="ja-JP" dirty="0"/>
                <a:t>=application/</a:t>
              </a:r>
              <a:r>
                <a:rPr kumimoji="1" lang="en-US" altLang="ja-JP" dirty="0" err="1"/>
                <a:t>json</a:t>
              </a:r>
              <a:r>
                <a:rPr kumimoji="1" lang="en-US" altLang="ja-JP" dirty="0"/>
                <a:t>, path=/post</a:t>
              </a:r>
              <a:r>
                <a:rPr kumimoji="1" lang="ja-JP" altLang="en-US"/>
                <a:t> </a:t>
              </a:r>
              <a:r>
                <a:rPr kumimoji="1" lang="en-US" altLang="ja-JP" dirty="0"/>
                <a:t>} </a:t>
              </a:r>
            </a:p>
            <a:p>
              <a:endParaRPr kumimoji="1" lang="en-US" altLang="ja-JP" dirty="0"/>
            </a:p>
            <a:p>
              <a:r>
                <a:rPr kumimoji="1" lang="en-US" altLang="ja-JP" dirty="0"/>
                <a:t>Payload</a:t>
              </a:r>
              <a:br>
                <a:rPr kumimoji="1" lang="en-US" altLang="ja-JP" dirty="0"/>
              </a:br>
              <a:r>
                <a:rPr kumimoji="1" lang="ja-JP" altLang="en-US" dirty="0"/>
                <a:t>・　</a:t>
              </a:r>
              <a:r>
                <a:rPr kumimoji="1" lang="en-US" altLang="ja-JP" dirty="0"/>
                <a:t>String</a:t>
              </a:r>
            </a:p>
            <a:p>
              <a:r>
                <a:rPr kumimoji="1" lang="ja-JP" altLang="en-US" dirty="0"/>
                <a:t>・　</a:t>
              </a:r>
              <a:r>
                <a:rPr kumimoji="1" lang="en-US" altLang="ja-JP" dirty="0" err="1"/>
                <a:t>JsonNode</a:t>
              </a:r>
              <a:endParaRPr kumimoji="1" lang="en-US" altLang="ja-JP" dirty="0"/>
            </a:p>
            <a:p>
              <a:r>
                <a:rPr kumimoji="1" lang="ja-JP" altLang="en-US" dirty="0"/>
                <a:t>・　</a:t>
              </a:r>
              <a:r>
                <a:rPr kumimoji="1" lang="en-US" altLang="ja-JP" dirty="0"/>
                <a:t>byte[]</a:t>
              </a:r>
            </a:p>
            <a:p>
              <a:r>
                <a:rPr kumimoji="1" lang="ja-JP" altLang="en-US"/>
                <a:t>・</a:t>
              </a:r>
              <a:r>
                <a:rPr kumimoji="1" lang="en-US" altLang="ja-JP" dirty="0"/>
                <a:t> 	POJO</a:t>
              </a:r>
            </a:p>
          </p:txBody>
        </p:sp>
      </p:grpSp>
      <p:sp>
        <p:nvSpPr>
          <p:cNvPr id="17" name="テキスト ボックス 16"/>
          <p:cNvSpPr txBox="1"/>
          <p:nvPr/>
        </p:nvSpPr>
        <p:spPr>
          <a:xfrm>
            <a:off x="4738191" y="1998572"/>
            <a:ext cx="2098123" cy="584775"/>
          </a:xfrm>
          <a:prstGeom prst="rect">
            <a:avLst/>
          </a:prstGeom>
          <a:noFill/>
        </p:spPr>
        <p:txBody>
          <a:bodyPr wrap="square" rtlCol="0">
            <a:spAutoFit/>
          </a:bodyPr>
          <a:lstStyle/>
          <a:p>
            <a:r>
              <a:rPr kumimoji="1" lang="en-US" altLang="ja-JP" sz="3200" dirty="0"/>
              <a:t>Message</a:t>
            </a:r>
            <a:endParaRPr kumimoji="1" lang="ja-JP" altLang="en-US" sz="3200" dirty="0"/>
          </a:p>
        </p:txBody>
      </p:sp>
    </p:spTree>
    <p:extLst>
      <p:ext uri="{BB962C8B-B14F-4D97-AF65-F5344CB8AC3E}">
        <p14:creationId xmlns:p14="http://schemas.microsoft.com/office/powerpoint/2010/main" val="2124798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an 25">
            <a:extLst>
              <a:ext uri="{FF2B5EF4-FFF2-40B4-BE49-F238E27FC236}">
                <a16:creationId xmlns:a16="http://schemas.microsoft.com/office/drawing/2014/main" id="{F311A718-06DF-1247-9ECA-F882CBF90072}"/>
              </a:ext>
            </a:extLst>
          </p:cNvPr>
          <p:cNvSpPr/>
          <p:nvPr/>
        </p:nvSpPr>
        <p:spPr>
          <a:xfrm rot="5400000">
            <a:off x="5828978" y="3494462"/>
            <a:ext cx="580337" cy="2856321"/>
          </a:xfrm>
          <a:prstGeom prst="can">
            <a:avLst>
              <a:gd name="adj" fmla="val 33597"/>
            </a:avLst>
          </a:prstGeom>
          <a:solidFill>
            <a:schemeClr val="bg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タイトル 1">
            <a:extLst>
              <a:ext uri="{FF2B5EF4-FFF2-40B4-BE49-F238E27FC236}">
                <a16:creationId xmlns:a16="http://schemas.microsoft.com/office/drawing/2014/main" id="{603232AC-0571-4B44-BA0D-7DCEF67363E7}"/>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6" name="テキスト ボックス 5"/>
          <p:cNvSpPr txBox="1"/>
          <p:nvPr/>
        </p:nvSpPr>
        <p:spPr>
          <a:xfrm>
            <a:off x="5406943" y="1879249"/>
            <a:ext cx="2098123" cy="584775"/>
          </a:xfrm>
          <a:prstGeom prst="rect">
            <a:avLst/>
          </a:prstGeom>
          <a:noFill/>
        </p:spPr>
        <p:txBody>
          <a:bodyPr wrap="square" rtlCol="0">
            <a:spAutoFit/>
          </a:bodyPr>
          <a:lstStyle/>
          <a:p>
            <a:r>
              <a:rPr kumimoji="1" lang="en-US" altLang="ja-JP" sz="3200" dirty="0"/>
              <a:t>Channels</a:t>
            </a:r>
            <a:endParaRPr kumimoji="1" lang="ja-JP" altLang="en-US" sz="3200" dirty="0"/>
          </a:p>
        </p:txBody>
      </p:sp>
      <p:grpSp>
        <p:nvGrpSpPr>
          <p:cNvPr id="10" name="グループ化 9"/>
          <p:cNvGrpSpPr/>
          <p:nvPr/>
        </p:nvGrpSpPr>
        <p:grpSpPr>
          <a:xfrm>
            <a:off x="4690284" y="2911512"/>
            <a:ext cx="2856321" cy="580337"/>
            <a:chOff x="4260504" y="2692617"/>
            <a:chExt cx="2856321" cy="580337"/>
          </a:xfrm>
        </p:grpSpPr>
        <p:sp>
          <p:nvSpPr>
            <p:cNvPr id="7" name="Can 25">
              <a:extLst>
                <a:ext uri="{FF2B5EF4-FFF2-40B4-BE49-F238E27FC236}">
                  <a16:creationId xmlns:a16="http://schemas.microsoft.com/office/drawing/2014/main" id="{93331539-DB6C-AF4A-9990-A894497E57D4}"/>
                </a:ext>
              </a:extLst>
            </p:cNvPr>
            <p:cNvSpPr/>
            <p:nvPr/>
          </p:nvSpPr>
          <p:spPr>
            <a:xfrm rot="5400000">
              <a:off x="5398496" y="1554625"/>
              <a:ext cx="580337" cy="2856321"/>
            </a:xfrm>
            <a:prstGeom prst="can">
              <a:avLst>
                <a:gd name="adj" fmla="val 33597"/>
              </a:avLst>
            </a:prstGeom>
            <a:solidFill>
              <a:schemeClr val="bg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テキスト ボックス 7"/>
            <p:cNvSpPr txBox="1"/>
            <p:nvPr/>
          </p:nvSpPr>
          <p:spPr>
            <a:xfrm>
              <a:off x="4570723" y="2795395"/>
              <a:ext cx="1975567" cy="369332"/>
            </a:xfrm>
            <a:prstGeom prst="rect">
              <a:avLst/>
            </a:prstGeom>
            <a:noFill/>
          </p:spPr>
          <p:txBody>
            <a:bodyPr wrap="square" rtlCol="0">
              <a:spAutoFit/>
            </a:bodyPr>
            <a:lstStyle/>
            <a:p>
              <a:r>
                <a:rPr lang="en-US" altLang="ja-JP" b="1" dirty="0" err="1">
                  <a:solidFill>
                    <a:schemeClr val="accent1"/>
                  </a:solidFill>
                </a:rPr>
                <a:t>PollableChannel</a:t>
              </a:r>
              <a:endParaRPr kumimoji="1" lang="ja-JP" altLang="en-US" b="1" dirty="0">
                <a:solidFill>
                  <a:schemeClr val="accent1"/>
                </a:solidFill>
              </a:endParaRPr>
            </a:p>
          </p:txBody>
        </p:sp>
      </p:grpSp>
      <p:grpSp>
        <p:nvGrpSpPr>
          <p:cNvPr id="11" name="Group 22">
            <a:extLst>
              <a:ext uri="{FF2B5EF4-FFF2-40B4-BE49-F238E27FC236}">
                <a16:creationId xmlns:a16="http://schemas.microsoft.com/office/drawing/2014/main" id="{4880BA2F-62B0-124C-B1E1-123B58DB18EA}"/>
              </a:ext>
            </a:extLst>
          </p:cNvPr>
          <p:cNvGrpSpPr/>
          <p:nvPr/>
        </p:nvGrpSpPr>
        <p:grpSpPr>
          <a:xfrm>
            <a:off x="4880161" y="2953818"/>
            <a:ext cx="243249" cy="480740"/>
            <a:chOff x="4320209" y="2661138"/>
            <a:chExt cx="441398" cy="872348"/>
          </a:xfrm>
        </p:grpSpPr>
        <p:sp>
          <p:nvSpPr>
            <p:cNvPr id="12"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22">
            <a:extLst>
              <a:ext uri="{FF2B5EF4-FFF2-40B4-BE49-F238E27FC236}">
                <a16:creationId xmlns:a16="http://schemas.microsoft.com/office/drawing/2014/main" id="{4880BA2F-62B0-124C-B1E1-123B58DB18EA}"/>
              </a:ext>
            </a:extLst>
          </p:cNvPr>
          <p:cNvGrpSpPr/>
          <p:nvPr/>
        </p:nvGrpSpPr>
        <p:grpSpPr>
          <a:xfrm>
            <a:off x="5535021" y="2948411"/>
            <a:ext cx="243249" cy="480740"/>
            <a:chOff x="4320209" y="2661138"/>
            <a:chExt cx="441398" cy="872348"/>
          </a:xfrm>
        </p:grpSpPr>
        <p:sp>
          <p:nvSpPr>
            <p:cNvPr id="39"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1"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45"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43"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 name="Group 22">
            <a:extLst>
              <a:ext uri="{FF2B5EF4-FFF2-40B4-BE49-F238E27FC236}">
                <a16:creationId xmlns:a16="http://schemas.microsoft.com/office/drawing/2014/main" id="{4880BA2F-62B0-124C-B1E1-123B58DB18EA}"/>
              </a:ext>
            </a:extLst>
          </p:cNvPr>
          <p:cNvGrpSpPr/>
          <p:nvPr/>
        </p:nvGrpSpPr>
        <p:grpSpPr>
          <a:xfrm>
            <a:off x="6216049" y="2953180"/>
            <a:ext cx="243249" cy="480740"/>
            <a:chOff x="4320209" y="2661138"/>
            <a:chExt cx="441398" cy="872348"/>
          </a:xfrm>
        </p:grpSpPr>
        <p:sp>
          <p:nvSpPr>
            <p:cNvPr id="48"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0"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5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52"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3"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22">
            <a:extLst>
              <a:ext uri="{FF2B5EF4-FFF2-40B4-BE49-F238E27FC236}">
                <a16:creationId xmlns:a16="http://schemas.microsoft.com/office/drawing/2014/main" id="{4880BA2F-62B0-124C-B1E1-123B58DB18EA}"/>
              </a:ext>
            </a:extLst>
          </p:cNvPr>
          <p:cNvGrpSpPr/>
          <p:nvPr/>
        </p:nvGrpSpPr>
        <p:grpSpPr>
          <a:xfrm>
            <a:off x="6905363" y="2952055"/>
            <a:ext cx="243249" cy="480740"/>
            <a:chOff x="4320209" y="2661138"/>
            <a:chExt cx="441398" cy="872348"/>
          </a:xfrm>
        </p:grpSpPr>
        <p:sp>
          <p:nvSpPr>
            <p:cNvPr id="57"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9"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63"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61"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テキスト ボックス 66"/>
          <p:cNvSpPr txBox="1"/>
          <p:nvPr/>
        </p:nvSpPr>
        <p:spPr>
          <a:xfrm>
            <a:off x="4880161" y="4714330"/>
            <a:ext cx="2549591" cy="369332"/>
          </a:xfrm>
          <a:prstGeom prst="rect">
            <a:avLst/>
          </a:prstGeom>
          <a:noFill/>
        </p:spPr>
        <p:txBody>
          <a:bodyPr wrap="square" rtlCol="0">
            <a:spAutoFit/>
          </a:bodyPr>
          <a:lstStyle/>
          <a:p>
            <a:r>
              <a:rPr lang="en-US" altLang="ja-JP" b="1" dirty="0" err="1">
                <a:solidFill>
                  <a:schemeClr val="accent1"/>
                </a:solidFill>
              </a:rPr>
              <a:t>SubscribableChannel</a:t>
            </a:r>
            <a:endParaRPr kumimoji="1" lang="ja-JP" altLang="en-US" b="1" dirty="0">
              <a:solidFill>
                <a:schemeClr val="accent1"/>
              </a:solidFill>
            </a:endParaRPr>
          </a:p>
        </p:txBody>
      </p:sp>
      <p:grpSp>
        <p:nvGrpSpPr>
          <p:cNvPr id="2" name="Group 1">
            <a:extLst>
              <a:ext uri="{FF2B5EF4-FFF2-40B4-BE49-F238E27FC236}">
                <a16:creationId xmlns:a16="http://schemas.microsoft.com/office/drawing/2014/main" id="{2DFC61C9-C13C-7846-963E-6C790ABC8042}"/>
              </a:ext>
            </a:extLst>
          </p:cNvPr>
          <p:cNvGrpSpPr/>
          <p:nvPr/>
        </p:nvGrpSpPr>
        <p:grpSpPr>
          <a:xfrm>
            <a:off x="7529561" y="2961310"/>
            <a:ext cx="454637" cy="480740"/>
            <a:chOff x="6666465" y="2963734"/>
            <a:chExt cx="454637" cy="480740"/>
          </a:xfrm>
        </p:grpSpPr>
        <p:grpSp>
          <p:nvGrpSpPr>
            <p:cNvPr id="20" name="Group 22">
              <a:extLst>
                <a:ext uri="{FF2B5EF4-FFF2-40B4-BE49-F238E27FC236}">
                  <a16:creationId xmlns:a16="http://schemas.microsoft.com/office/drawing/2014/main" id="{4880BA2F-62B0-124C-B1E1-123B58DB18EA}"/>
                </a:ext>
              </a:extLst>
            </p:cNvPr>
            <p:cNvGrpSpPr/>
            <p:nvPr/>
          </p:nvGrpSpPr>
          <p:grpSpPr>
            <a:xfrm>
              <a:off x="6877853" y="2963734"/>
              <a:ext cx="243249" cy="480740"/>
              <a:chOff x="4320209" y="2661138"/>
              <a:chExt cx="441398" cy="872348"/>
            </a:xfrm>
          </p:grpSpPr>
          <p:sp>
            <p:nvSpPr>
              <p:cNvPr id="21"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17">
                <a:extLst>
                  <a:ext uri="{FF2B5EF4-FFF2-40B4-BE49-F238E27FC236}">
                    <a16:creationId xmlns:a16="http://schemas.microsoft.com/office/drawing/2014/main" id="{6F3B02DC-9105-E941-AEBD-1199978F3D6B}"/>
                  </a:ext>
                </a:extLst>
              </p:cNvPr>
              <p:cNvGrpSpPr/>
              <p:nvPr/>
            </p:nvGrpSpPr>
            <p:grpSpPr>
              <a:xfrm>
                <a:off x="4426226" y="2954723"/>
                <a:ext cx="331303" cy="225288"/>
                <a:chOff x="4426226" y="2849216"/>
                <a:chExt cx="331303" cy="225288"/>
              </a:xfrm>
            </p:grpSpPr>
            <p:cxnSp>
              <p:nvCxnSpPr>
                <p:cNvPr id="27"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14">
                  <a:extLst>
                    <a:ext uri="{FF2B5EF4-FFF2-40B4-BE49-F238E27FC236}">
                      <a16:creationId xmlns:a16="http://schemas.microsoft.com/office/drawing/2014/main" id="{461F47E4-A6FA-B14F-8207-32E43B3EC95D}"/>
                    </a:ext>
                  </a:extLst>
                </p:cNvPr>
                <p:cNvSpPr/>
                <p:nvPr/>
              </p:nvSpPr>
              <p:spPr>
                <a:xfrm>
                  <a:off x="4532242"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25"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3" name="Straight Arrow Connector 30">
              <a:extLst>
                <a:ext uri="{FF2B5EF4-FFF2-40B4-BE49-F238E27FC236}">
                  <a16:creationId xmlns:a16="http://schemas.microsoft.com/office/drawing/2014/main" id="{CCDDFB78-AF73-0B45-8006-A7E261A13227}"/>
                </a:ext>
              </a:extLst>
            </p:cNvPr>
            <p:cNvCxnSpPr>
              <a:cxnSpLocks/>
            </p:cNvCxnSpPr>
            <p:nvPr/>
          </p:nvCxnSpPr>
          <p:spPr>
            <a:xfrm>
              <a:off x="6666465" y="3200025"/>
              <a:ext cx="22637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2">
            <a:extLst>
              <a:ext uri="{FF2B5EF4-FFF2-40B4-BE49-F238E27FC236}">
                <a16:creationId xmlns:a16="http://schemas.microsoft.com/office/drawing/2014/main" id="{4880BA2F-62B0-124C-B1E1-123B58DB18EA}"/>
              </a:ext>
            </a:extLst>
          </p:cNvPr>
          <p:cNvGrpSpPr/>
          <p:nvPr/>
        </p:nvGrpSpPr>
        <p:grpSpPr>
          <a:xfrm>
            <a:off x="5561882" y="4634155"/>
            <a:ext cx="253035" cy="480740"/>
            <a:chOff x="4320209" y="2661138"/>
            <a:chExt cx="459155" cy="872348"/>
          </a:xfrm>
        </p:grpSpPr>
        <p:sp>
          <p:nvSpPr>
            <p:cNvPr id="3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17">
              <a:extLst>
                <a:ext uri="{FF2B5EF4-FFF2-40B4-BE49-F238E27FC236}">
                  <a16:creationId xmlns:a16="http://schemas.microsoft.com/office/drawing/2014/main" id="{6F3B02DC-9105-E941-AEBD-1199978F3D6B}"/>
                </a:ext>
              </a:extLst>
            </p:cNvPr>
            <p:cNvGrpSpPr/>
            <p:nvPr/>
          </p:nvGrpSpPr>
          <p:grpSpPr>
            <a:xfrm>
              <a:off x="4426226" y="2954723"/>
              <a:ext cx="353138" cy="225288"/>
              <a:chOff x="4426226" y="2849216"/>
              <a:chExt cx="353138" cy="225288"/>
            </a:xfrm>
          </p:grpSpPr>
          <p:cxnSp>
            <p:nvCxnSpPr>
              <p:cNvPr id="36"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14">
                <a:extLst>
                  <a:ext uri="{FF2B5EF4-FFF2-40B4-BE49-F238E27FC236}">
                    <a16:creationId xmlns:a16="http://schemas.microsoft.com/office/drawing/2014/main" id="{461F47E4-A6FA-B14F-8207-32E43B3EC95D}"/>
                  </a:ext>
                </a:extLst>
              </p:cNvPr>
              <p:cNvSpPr/>
              <p:nvPr/>
            </p:nvSpPr>
            <p:spPr>
              <a:xfrm>
                <a:off x="4554077"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34"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7" name="Straight Arrow Connector 30">
            <a:extLst>
              <a:ext uri="{FF2B5EF4-FFF2-40B4-BE49-F238E27FC236}">
                <a16:creationId xmlns:a16="http://schemas.microsoft.com/office/drawing/2014/main" id="{CCDDFB78-AF73-0B45-8006-A7E261A13227}"/>
              </a:ext>
            </a:extLst>
          </p:cNvPr>
          <p:cNvCxnSpPr/>
          <p:nvPr/>
        </p:nvCxnSpPr>
        <p:spPr>
          <a:xfrm>
            <a:off x="4259800" y="3201680"/>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92E643E-A357-C14D-A720-7F89004D6B8E}"/>
              </a:ext>
            </a:extLst>
          </p:cNvPr>
          <p:cNvGrpSpPr/>
          <p:nvPr/>
        </p:nvGrpSpPr>
        <p:grpSpPr>
          <a:xfrm>
            <a:off x="6232914" y="4023534"/>
            <a:ext cx="478123" cy="480740"/>
            <a:chOff x="7072197" y="4371581"/>
            <a:chExt cx="478123" cy="480740"/>
          </a:xfrm>
        </p:grpSpPr>
        <p:cxnSp>
          <p:nvCxnSpPr>
            <p:cNvPr id="118" name="Straight Arrow Connector 30">
              <a:extLst>
                <a:ext uri="{FF2B5EF4-FFF2-40B4-BE49-F238E27FC236}">
                  <a16:creationId xmlns:a16="http://schemas.microsoft.com/office/drawing/2014/main" id="{CCDDFB78-AF73-0B45-8006-A7E261A13227}"/>
                </a:ext>
              </a:extLst>
            </p:cNvPr>
            <p:cNvCxnSpPr>
              <a:cxnSpLocks/>
            </p:cNvCxnSpPr>
            <p:nvPr/>
          </p:nvCxnSpPr>
          <p:spPr>
            <a:xfrm>
              <a:off x="7072197" y="4634983"/>
              <a:ext cx="2540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22">
              <a:extLst>
                <a:ext uri="{FF2B5EF4-FFF2-40B4-BE49-F238E27FC236}">
                  <a16:creationId xmlns:a16="http://schemas.microsoft.com/office/drawing/2014/main" id="{4880BA2F-62B0-124C-B1E1-123B58DB18EA}"/>
                </a:ext>
              </a:extLst>
            </p:cNvPr>
            <p:cNvGrpSpPr/>
            <p:nvPr/>
          </p:nvGrpSpPr>
          <p:grpSpPr>
            <a:xfrm>
              <a:off x="7307071" y="4371581"/>
              <a:ext cx="243249" cy="480740"/>
              <a:chOff x="4320209" y="2661138"/>
              <a:chExt cx="441398" cy="872348"/>
            </a:xfrm>
          </p:grpSpPr>
          <p:sp>
            <p:nvSpPr>
              <p:cNvPr id="12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2" name="Group 17">
                <a:extLst>
                  <a:ext uri="{FF2B5EF4-FFF2-40B4-BE49-F238E27FC236}">
                    <a16:creationId xmlns:a16="http://schemas.microsoft.com/office/drawing/2014/main" id="{6F3B02DC-9105-E941-AEBD-1199978F3D6B}"/>
                  </a:ext>
                </a:extLst>
              </p:cNvPr>
              <p:cNvGrpSpPr/>
              <p:nvPr/>
            </p:nvGrpSpPr>
            <p:grpSpPr>
              <a:xfrm>
                <a:off x="4426226" y="2954723"/>
                <a:ext cx="331299" cy="225288"/>
                <a:chOff x="4426226" y="2849216"/>
                <a:chExt cx="331299" cy="225288"/>
              </a:xfrm>
            </p:grpSpPr>
            <p:cxnSp>
              <p:nvCxnSpPr>
                <p:cNvPr id="126"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7" name="Rectangle 14">
                  <a:extLst>
                    <a:ext uri="{FF2B5EF4-FFF2-40B4-BE49-F238E27FC236}">
                      <a16:creationId xmlns:a16="http://schemas.microsoft.com/office/drawing/2014/main" id="{461F47E4-A6FA-B14F-8207-32E43B3EC95D}"/>
                    </a:ext>
                  </a:extLst>
                </p:cNvPr>
                <p:cNvSpPr/>
                <p:nvPr/>
              </p:nvSpPr>
              <p:spPr>
                <a:xfrm>
                  <a:off x="4532238"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124"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2" name="グループ化 6">
            <a:extLst>
              <a:ext uri="{FF2B5EF4-FFF2-40B4-BE49-F238E27FC236}">
                <a16:creationId xmlns:a16="http://schemas.microsoft.com/office/drawing/2014/main" id="{663F9472-F498-4549-8866-C2C58D016DDB}"/>
              </a:ext>
            </a:extLst>
          </p:cNvPr>
          <p:cNvGrpSpPr/>
          <p:nvPr/>
        </p:nvGrpSpPr>
        <p:grpSpPr>
          <a:xfrm>
            <a:off x="2894768" y="2330385"/>
            <a:ext cx="1073781" cy="1371453"/>
            <a:chOff x="2342949" y="2641462"/>
            <a:chExt cx="1405824" cy="1795545"/>
          </a:xfrm>
        </p:grpSpPr>
        <p:pic>
          <p:nvPicPr>
            <p:cNvPr id="93" name="Picture 92">
              <a:extLst>
                <a:ext uri="{FF2B5EF4-FFF2-40B4-BE49-F238E27FC236}">
                  <a16:creationId xmlns:a16="http://schemas.microsoft.com/office/drawing/2014/main" id="{14BF2BEA-B30C-AD4C-908C-EAAF7D811C4B}"/>
                </a:ext>
              </a:extLst>
            </p:cNvPr>
            <p:cNvPicPr>
              <a:picLocks noChangeAspect="1"/>
            </p:cNvPicPr>
            <p:nvPr/>
          </p:nvPicPr>
          <p:blipFill>
            <a:blip r:embed="rId3"/>
            <a:stretch>
              <a:fillRect/>
            </a:stretch>
          </p:blipFill>
          <p:spPr>
            <a:xfrm>
              <a:off x="2342949" y="2641462"/>
              <a:ext cx="1405824" cy="1405824"/>
            </a:xfrm>
            <a:prstGeom prst="rect">
              <a:avLst/>
            </a:prstGeom>
          </p:spPr>
        </p:pic>
        <p:sp>
          <p:nvSpPr>
            <p:cNvPr id="94" name="TextBox 93">
              <a:extLst>
                <a:ext uri="{FF2B5EF4-FFF2-40B4-BE49-F238E27FC236}">
                  <a16:creationId xmlns:a16="http://schemas.microsoft.com/office/drawing/2014/main" id="{28FA4384-C7F1-C74B-87AA-92B9C997FDAD}"/>
                </a:ext>
              </a:extLst>
            </p:cNvPr>
            <p:cNvSpPr txBox="1"/>
            <p:nvPr/>
          </p:nvSpPr>
          <p:spPr>
            <a:xfrm>
              <a:off x="2594456" y="4067675"/>
              <a:ext cx="902811" cy="369332"/>
            </a:xfrm>
            <a:prstGeom prst="rect">
              <a:avLst/>
            </a:prstGeom>
            <a:noFill/>
          </p:spPr>
          <p:txBody>
            <a:bodyPr wrap="none" rtlCol="0">
              <a:spAutoFit/>
            </a:bodyPr>
            <a:lstStyle/>
            <a:p>
              <a:r>
                <a:rPr lang="en-US" dirty="0"/>
                <a:t>Cashier</a:t>
              </a:r>
            </a:p>
          </p:txBody>
        </p:sp>
      </p:grpSp>
      <p:grpSp>
        <p:nvGrpSpPr>
          <p:cNvPr id="72" name="Group 71">
            <a:extLst>
              <a:ext uri="{FF2B5EF4-FFF2-40B4-BE49-F238E27FC236}">
                <a16:creationId xmlns:a16="http://schemas.microsoft.com/office/drawing/2014/main" id="{24E468AC-F2F7-C041-AD64-1EB1B892C97E}"/>
              </a:ext>
            </a:extLst>
          </p:cNvPr>
          <p:cNvGrpSpPr/>
          <p:nvPr/>
        </p:nvGrpSpPr>
        <p:grpSpPr>
          <a:xfrm>
            <a:off x="8048644" y="2234845"/>
            <a:ext cx="1244047" cy="1353333"/>
            <a:chOff x="7379892" y="2248493"/>
            <a:chExt cx="1244047" cy="1353333"/>
          </a:xfrm>
        </p:grpSpPr>
        <p:grpSp>
          <p:nvGrpSpPr>
            <p:cNvPr id="80" name="グループ化 13">
              <a:extLst>
                <a:ext uri="{FF2B5EF4-FFF2-40B4-BE49-F238E27FC236}">
                  <a16:creationId xmlns:a16="http://schemas.microsoft.com/office/drawing/2014/main" id="{3B035D43-246F-A248-AD94-C0C068A2F18E}"/>
                </a:ext>
              </a:extLst>
            </p:cNvPr>
            <p:cNvGrpSpPr/>
            <p:nvPr/>
          </p:nvGrpSpPr>
          <p:grpSpPr>
            <a:xfrm>
              <a:off x="7552175" y="2248493"/>
              <a:ext cx="1071764" cy="1353333"/>
              <a:chOff x="8887183" y="2641462"/>
              <a:chExt cx="1405824" cy="1775156"/>
            </a:xfrm>
          </p:grpSpPr>
          <p:sp>
            <p:nvSpPr>
              <p:cNvPr id="81" name="TextBox 80">
                <a:extLst>
                  <a:ext uri="{FF2B5EF4-FFF2-40B4-BE49-F238E27FC236}">
                    <a16:creationId xmlns:a16="http://schemas.microsoft.com/office/drawing/2014/main" id="{1B770A12-BBEB-C54F-8C6F-18138A92D03F}"/>
                  </a:ext>
                </a:extLst>
              </p:cNvPr>
              <p:cNvSpPr txBox="1"/>
              <p:nvPr/>
            </p:nvSpPr>
            <p:spPr>
              <a:xfrm>
                <a:off x="9181168" y="4047286"/>
                <a:ext cx="817853" cy="369332"/>
              </a:xfrm>
              <a:prstGeom prst="rect">
                <a:avLst/>
              </a:prstGeom>
              <a:noFill/>
            </p:spPr>
            <p:txBody>
              <a:bodyPr wrap="none" rtlCol="0">
                <a:spAutoFit/>
              </a:bodyPr>
              <a:lstStyle/>
              <a:p>
                <a:r>
                  <a:rPr lang="en-US" dirty="0"/>
                  <a:t>Barista</a:t>
                </a:r>
              </a:p>
            </p:txBody>
          </p:sp>
          <p:pic>
            <p:nvPicPr>
              <p:cNvPr id="85" name="Picture 84">
                <a:extLst>
                  <a:ext uri="{FF2B5EF4-FFF2-40B4-BE49-F238E27FC236}">
                    <a16:creationId xmlns:a16="http://schemas.microsoft.com/office/drawing/2014/main" id="{2C9F36B5-CF10-8E42-B73A-500904CA986C}"/>
                  </a:ext>
                </a:extLst>
              </p:cNvPr>
              <p:cNvPicPr>
                <a:picLocks noChangeAspect="1"/>
              </p:cNvPicPr>
              <p:nvPr/>
            </p:nvPicPr>
            <p:blipFill>
              <a:blip r:embed="rId3"/>
              <a:stretch>
                <a:fillRect/>
              </a:stretch>
            </p:blipFill>
            <p:spPr>
              <a:xfrm>
                <a:off x="8887183" y="2641462"/>
                <a:ext cx="1405824" cy="1405824"/>
              </a:xfrm>
              <a:prstGeom prst="rect">
                <a:avLst/>
              </a:prstGeom>
            </p:spPr>
          </p:pic>
        </p:grpSp>
        <p:pic>
          <p:nvPicPr>
            <p:cNvPr id="132" name="Picture 131" descr="A picture containing cup, coffee, sitting, table&#10;&#10;Description automatically generated">
              <a:extLst>
                <a:ext uri="{FF2B5EF4-FFF2-40B4-BE49-F238E27FC236}">
                  <a16:creationId xmlns:a16="http://schemas.microsoft.com/office/drawing/2014/main" id="{323EE4D9-DC34-9E4F-A851-D545A4FB84B9}"/>
                </a:ext>
              </a:extLst>
            </p:cNvPr>
            <p:cNvPicPr>
              <a:picLocks noChangeAspect="1"/>
            </p:cNvPicPr>
            <p:nvPr/>
          </p:nvPicPr>
          <p:blipFill>
            <a:blip r:embed="rId4"/>
            <a:stretch>
              <a:fillRect/>
            </a:stretch>
          </p:blipFill>
          <p:spPr>
            <a:xfrm>
              <a:off x="7379892" y="2968096"/>
              <a:ext cx="527305" cy="446035"/>
            </a:xfrm>
            <a:prstGeom prst="rect">
              <a:avLst/>
            </a:prstGeom>
          </p:spPr>
        </p:pic>
      </p:grpSp>
      <p:grpSp>
        <p:nvGrpSpPr>
          <p:cNvPr id="135" name="Group 134">
            <a:extLst>
              <a:ext uri="{FF2B5EF4-FFF2-40B4-BE49-F238E27FC236}">
                <a16:creationId xmlns:a16="http://schemas.microsoft.com/office/drawing/2014/main" id="{DF08BF12-A3ED-7F42-BDEB-475C1D0217AE}"/>
              </a:ext>
            </a:extLst>
          </p:cNvPr>
          <p:cNvGrpSpPr/>
          <p:nvPr/>
        </p:nvGrpSpPr>
        <p:grpSpPr>
          <a:xfrm>
            <a:off x="6643314" y="5011248"/>
            <a:ext cx="478123" cy="480740"/>
            <a:chOff x="7072197" y="4371581"/>
            <a:chExt cx="478123" cy="480740"/>
          </a:xfrm>
        </p:grpSpPr>
        <p:cxnSp>
          <p:nvCxnSpPr>
            <p:cNvPr id="136" name="Straight Arrow Connector 30">
              <a:extLst>
                <a:ext uri="{FF2B5EF4-FFF2-40B4-BE49-F238E27FC236}">
                  <a16:creationId xmlns:a16="http://schemas.microsoft.com/office/drawing/2014/main" id="{A5E2EAD1-480B-AA49-A347-B733D365F115}"/>
                </a:ext>
              </a:extLst>
            </p:cNvPr>
            <p:cNvCxnSpPr>
              <a:cxnSpLocks/>
            </p:cNvCxnSpPr>
            <p:nvPr/>
          </p:nvCxnSpPr>
          <p:spPr>
            <a:xfrm>
              <a:off x="7072197" y="4634983"/>
              <a:ext cx="2540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22">
              <a:extLst>
                <a:ext uri="{FF2B5EF4-FFF2-40B4-BE49-F238E27FC236}">
                  <a16:creationId xmlns:a16="http://schemas.microsoft.com/office/drawing/2014/main" id="{920A84E3-FCF5-5C42-BC35-F76FFBD5A5FE}"/>
                </a:ext>
              </a:extLst>
            </p:cNvPr>
            <p:cNvGrpSpPr/>
            <p:nvPr/>
          </p:nvGrpSpPr>
          <p:grpSpPr>
            <a:xfrm>
              <a:off x="7307071" y="4371581"/>
              <a:ext cx="243249" cy="480740"/>
              <a:chOff x="4320209" y="2661138"/>
              <a:chExt cx="441398" cy="872348"/>
            </a:xfrm>
          </p:grpSpPr>
          <p:sp>
            <p:nvSpPr>
              <p:cNvPr id="138" name="Oval 9">
                <a:extLst>
                  <a:ext uri="{FF2B5EF4-FFF2-40B4-BE49-F238E27FC236}">
                    <a16:creationId xmlns:a16="http://schemas.microsoft.com/office/drawing/2014/main" id="{E410302F-68DF-2E4B-8971-AABFD2A946F5}"/>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1">
                <a:extLst>
                  <a:ext uri="{FF2B5EF4-FFF2-40B4-BE49-F238E27FC236}">
                    <a16:creationId xmlns:a16="http://schemas.microsoft.com/office/drawing/2014/main" id="{ECD9E122-64D2-AA4D-8D67-E3B4760679B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0" name="Group 17">
                <a:extLst>
                  <a:ext uri="{FF2B5EF4-FFF2-40B4-BE49-F238E27FC236}">
                    <a16:creationId xmlns:a16="http://schemas.microsoft.com/office/drawing/2014/main" id="{0C0137AC-2978-6B41-9E88-C8E517B382CA}"/>
                  </a:ext>
                </a:extLst>
              </p:cNvPr>
              <p:cNvGrpSpPr/>
              <p:nvPr/>
            </p:nvGrpSpPr>
            <p:grpSpPr>
              <a:xfrm>
                <a:off x="4426226" y="2954723"/>
                <a:ext cx="331299" cy="225288"/>
                <a:chOff x="4426226" y="2849216"/>
                <a:chExt cx="331299" cy="225288"/>
              </a:xfrm>
            </p:grpSpPr>
            <p:cxnSp>
              <p:nvCxnSpPr>
                <p:cNvPr id="144" name="Straight Connector 13">
                  <a:extLst>
                    <a:ext uri="{FF2B5EF4-FFF2-40B4-BE49-F238E27FC236}">
                      <a16:creationId xmlns:a16="http://schemas.microsoft.com/office/drawing/2014/main" id="{505F9816-F2E5-614F-9294-74628B2C9E66}"/>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5" name="Rectangle 14">
                  <a:extLst>
                    <a:ext uri="{FF2B5EF4-FFF2-40B4-BE49-F238E27FC236}">
                      <a16:creationId xmlns:a16="http://schemas.microsoft.com/office/drawing/2014/main" id="{373FA4C2-EAF9-9249-A0CA-F29041178F6C}"/>
                    </a:ext>
                  </a:extLst>
                </p:cNvPr>
                <p:cNvSpPr/>
                <p:nvPr/>
              </p:nvSpPr>
              <p:spPr>
                <a:xfrm>
                  <a:off x="4532238"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8">
                <a:extLst>
                  <a:ext uri="{FF2B5EF4-FFF2-40B4-BE49-F238E27FC236}">
                    <a16:creationId xmlns:a16="http://schemas.microsoft.com/office/drawing/2014/main" id="{6EAAA1EF-97F2-6A45-A11B-D0F6C346CC1B}"/>
                  </a:ext>
                </a:extLst>
              </p:cNvPr>
              <p:cNvGrpSpPr/>
              <p:nvPr/>
            </p:nvGrpSpPr>
            <p:grpSpPr>
              <a:xfrm>
                <a:off x="4430303" y="3308199"/>
                <a:ext cx="331304" cy="225287"/>
                <a:chOff x="4426226" y="2849216"/>
                <a:chExt cx="331304" cy="225287"/>
              </a:xfrm>
            </p:grpSpPr>
            <p:cxnSp>
              <p:nvCxnSpPr>
                <p:cNvPr id="142" name="Straight Connector 19">
                  <a:extLst>
                    <a:ext uri="{FF2B5EF4-FFF2-40B4-BE49-F238E27FC236}">
                      <a16:creationId xmlns:a16="http://schemas.microsoft.com/office/drawing/2014/main" id="{67BEEB4F-2C6A-6E4F-8051-FF29302CA43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3" name="Rectangle 20">
                  <a:extLst>
                    <a:ext uri="{FF2B5EF4-FFF2-40B4-BE49-F238E27FC236}">
                      <a16:creationId xmlns:a16="http://schemas.microsoft.com/office/drawing/2014/main" id="{8589693A-89DA-AB42-835E-2BB67A45DE98}"/>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61" name="Group 160">
            <a:extLst>
              <a:ext uri="{FF2B5EF4-FFF2-40B4-BE49-F238E27FC236}">
                <a16:creationId xmlns:a16="http://schemas.microsoft.com/office/drawing/2014/main" id="{705EEC07-B5B3-C64C-8455-8BDE317AE136}"/>
              </a:ext>
            </a:extLst>
          </p:cNvPr>
          <p:cNvGrpSpPr/>
          <p:nvPr/>
        </p:nvGrpSpPr>
        <p:grpSpPr>
          <a:xfrm>
            <a:off x="7309409" y="4660794"/>
            <a:ext cx="1244047" cy="1353333"/>
            <a:chOff x="7379892" y="2248493"/>
            <a:chExt cx="1244047" cy="1353333"/>
          </a:xfrm>
        </p:grpSpPr>
        <p:grpSp>
          <p:nvGrpSpPr>
            <p:cNvPr id="162" name="グループ化 13">
              <a:extLst>
                <a:ext uri="{FF2B5EF4-FFF2-40B4-BE49-F238E27FC236}">
                  <a16:creationId xmlns:a16="http://schemas.microsoft.com/office/drawing/2014/main" id="{60A6A734-A567-4C4F-A86E-C057A3DF0A67}"/>
                </a:ext>
              </a:extLst>
            </p:cNvPr>
            <p:cNvGrpSpPr/>
            <p:nvPr/>
          </p:nvGrpSpPr>
          <p:grpSpPr>
            <a:xfrm>
              <a:off x="7552175" y="2248493"/>
              <a:ext cx="1071764" cy="1353333"/>
              <a:chOff x="8887183" y="2641462"/>
              <a:chExt cx="1405824" cy="1775156"/>
            </a:xfrm>
          </p:grpSpPr>
          <p:sp>
            <p:nvSpPr>
              <p:cNvPr id="164" name="TextBox 163">
                <a:extLst>
                  <a:ext uri="{FF2B5EF4-FFF2-40B4-BE49-F238E27FC236}">
                    <a16:creationId xmlns:a16="http://schemas.microsoft.com/office/drawing/2014/main" id="{A77CA12F-8BDE-8341-9663-2D9C877763E6}"/>
                  </a:ext>
                </a:extLst>
              </p:cNvPr>
              <p:cNvSpPr txBox="1"/>
              <p:nvPr/>
            </p:nvSpPr>
            <p:spPr>
              <a:xfrm>
                <a:off x="9181168" y="4047286"/>
                <a:ext cx="817853" cy="369332"/>
              </a:xfrm>
              <a:prstGeom prst="rect">
                <a:avLst/>
              </a:prstGeom>
              <a:noFill/>
            </p:spPr>
            <p:txBody>
              <a:bodyPr wrap="none" rtlCol="0">
                <a:spAutoFit/>
              </a:bodyPr>
              <a:lstStyle/>
              <a:p>
                <a:r>
                  <a:rPr lang="en-US" dirty="0"/>
                  <a:t>Barista</a:t>
                </a:r>
              </a:p>
            </p:txBody>
          </p:sp>
          <p:pic>
            <p:nvPicPr>
              <p:cNvPr id="165" name="Picture 164">
                <a:extLst>
                  <a:ext uri="{FF2B5EF4-FFF2-40B4-BE49-F238E27FC236}">
                    <a16:creationId xmlns:a16="http://schemas.microsoft.com/office/drawing/2014/main" id="{92539895-EA34-004E-8E3E-22913E52A6D5}"/>
                  </a:ext>
                </a:extLst>
              </p:cNvPr>
              <p:cNvPicPr>
                <a:picLocks noChangeAspect="1"/>
              </p:cNvPicPr>
              <p:nvPr/>
            </p:nvPicPr>
            <p:blipFill>
              <a:blip r:embed="rId3"/>
              <a:stretch>
                <a:fillRect/>
              </a:stretch>
            </p:blipFill>
            <p:spPr>
              <a:xfrm>
                <a:off x="8887183" y="2641462"/>
                <a:ext cx="1405824" cy="1405824"/>
              </a:xfrm>
              <a:prstGeom prst="rect">
                <a:avLst/>
              </a:prstGeom>
            </p:spPr>
          </p:pic>
        </p:grpSp>
        <p:pic>
          <p:nvPicPr>
            <p:cNvPr id="163" name="Picture 162" descr="A picture containing cup, coffee, sitting, table&#10;&#10;Description automatically generated">
              <a:extLst>
                <a:ext uri="{FF2B5EF4-FFF2-40B4-BE49-F238E27FC236}">
                  <a16:creationId xmlns:a16="http://schemas.microsoft.com/office/drawing/2014/main" id="{595AF025-5248-0B44-8558-AA12F920771A}"/>
                </a:ext>
              </a:extLst>
            </p:cNvPr>
            <p:cNvPicPr>
              <a:picLocks noChangeAspect="1"/>
            </p:cNvPicPr>
            <p:nvPr/>
          </p:nvPicPr>
          <p:blipFill>
            <a:blip r:embed="rId4"/>
            <a:stretch>
              <a:fillRect/>
            </a:stretch>
          </p:blipFill>
          <p:spPr>
            <a:xfrm>
              <a:off x="7379892" y="2968096"/>
              <a:ext cx="527305" cy="446035"/>
            </a:xfrm>
            <a:prstGeom prst="rect">
              <a:avLst/>
            </a:prstGeom>
          </p:spPr>
        </p:pic>
      </p:grpSp>
      <p:grpSp>
        <p:nvGrpSpPr>
          <p:cNvPr id="174" name="Group 173">
            <a:extLst>
              <a:ext uri="{FF2B5EF4-FFF2-40B4-BE49-F238E27FC236}">
                <a16:creationId xmlns:a16="http://schemas.microsoft.com/office/drawing/2014/main" id="{23611F70-FAAB-B54B-850A-BFC1DB499D57}"/>
              </a:ext>
            </a:extLst>
          </p:cNvPr>
          <p:cNvGrpSpPr/>
          <p:nvPr/>
        </p:nvGrpSpPr>
        <p:grpSpPr>
          <a:xfrm>
            <a:off x="1225166" y="2611695"/>
            <a:ext cx="1711538" cy="882880"/>
            <a:chOff x="2345101" y="3049528"/>
            <a:chExt cx="1711538" cy="882880"/>
          </a:xfrm>
        </p:grpSpPr>
        <p:sp>
          <p:nvSpPr>
            <p:cNvPr id="175" name="TextBox 174">
              <a:extLst>
                <a:ext uri="{FF2B5EF4-FFF2-40B4-BE49-F238E27FC236}">
                  <a16:creationId xmlns:a16="http://schemas.microsoft.com/office/drawing/2014/main" id="{665AD14E-F278-8F48-AC77-73D338511E8A}"/>
                </a:ext>
              </a:extLst>
            </p:cNvPr>
            <p:cNvSpPr txBox="1"/>
            <p:nvPr/>
          </p:nvSpPr>
          <p:spPr>
            <a:xfrm>
              <a:off x="2345101" y="3049528"/>
              <a:ext cx="835485" cy="369332"/>
            </a:xfrm>
            <a:prstGeom prst="rect">
              <a:avLst/>
            </a:prstGeom>
            <a:noFill/>
          </p:spPr>
          <p:txBody>
            <a:bodyPr wrap="none" rtlCol="0">
              <a:spAutoFit/>
            </a:bodyPr>
            <a:lstStyle/>
            <a:p>
              <a:r>
                <a:rPr lang="en-US" dirty="0"/>
                <a:t>Sender</a:t>
              </a:r>
            </a:p>
          </p:txBody>
        </p:sp>
        <p:grpSp>
          <p:nvGrpSpPr>
            <p:cNvPr id="176" name="Group 175">
              <a:extLst>
                <a:ext uri="{FF2B5EF4-FFF2-40B4-BE49-F238E27FC236}">
                  <a16:creationId xmlns:a16="http://schemas.microsoft.com/office/drawing/2014/main" id="{EF69F680-FAA8-BE4F-9F9F-2AF2DD9C284A}"/>
                </a:ext>
              </a:extLst>
            </p:cNvPr>
            <p:cNvGrpSpPr/>
            <p:nvPr/>
          </p:nvGrpSpPr>
          <p:grpSpPr>
            <a:xfrm>
              <a:off x="2414709" y="3385450"/>
              <a:ext cx="1641930" cy="546958"/>
              <a:chOff x="1619740" y="2917530"/>
              <a:chExt cx="1641930" cy="546958"/>
            </a:xfrm>
          </p:grpSpPr>
          <p:sp>
            <p:nvSpPr>
              <p:cNvPr id="177" name="Rectangle 3">
                <a:extLst>
                  <a:ext uri="{FF2B5EF4-FFF2-40B4-BE49-F238E27FC236}">
                    <a16:creationId xmlns:a16="http://schemas.microsoft.com/office/drawing/2014/main" id="{FFC77228-1043-EC48-B520-202AE2546F20}"/>
                  </a:ext>
                </a:extLst>
              </p:cNvPr>
              <p:cNvSpPr/>
              <p:nvPr/>
            </p:nvSpPr>
            <p:spPr>
              <a:xfrm>
                <a:off x="1619740" y="2917530"/>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78" name="Rectangle 4">
                <a:extLst>
                  <a:ext uri="{FF2B5EF4-FFF2-40B4-BE49-F238E27FC236}">
                    <a16:creationId xmlns:a16="http://schemas.microsoft.com/office/drawing/2014/main" id="{81535C2D-F525-424A-9FE0-19FCCB9F8825}"/>
                  </a:ext>
                </a:extLst>
              </p:cNvPr>
              <p:cNvSpPr/>
              <p:nvPr/>
            </p:nvSpPr>
            <p:spPr>
              <a:xfrm>
                <a:off x="3058617" y="29175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9" name="Group 178">
            <a:extLst>
              <a:ext uri="{FF2B5EF4-FFF2-40B4-BE49-F238E27FC236}">
                <a16:creationId xmlns:a16="http://schemas.microsoft.com/office/drawing/2014/main" id="{0B198B82-2CD5-F04D-A5C7-A094181C2D8B}"/>
              </a:ext>
            </a:extLst>
          </p:cNvPr>
          <p:cNvGrpSpPr/>
          <p:nvPr/>
        </p:nvGrpSpPr>
        <p:grpSpPr>
          <a:xfrm>
            <a:off x="9301653" y="2624436"/>
            <a:ext cx="1699853" cy="867413"/>
            <a:chOff x="8488646" y="3049528"/>
            <a:chExt cx="1699853" cy="867413"/>
          </a:xfrm>
        </p:grpSpPr>
        <p:grpSp>
          <p:nvGrpSpPr>
            <p:cNvPr id="180" name="Group 179">
              <a:extLst>
                <a:ext uri="{FF2B5EF4-FFF2-40B4-BE49-F238E27FC236}">
                  <a16:creationId xmlns:a16="http://schemas.microsoft.com/office/drawing/2014/main" id="{E4E63061-C7A7-7142-9E26-D4A0AD223C60}"/>
                </a:ext>
              </a:extLst>
            </p:cNvPr>
            <p:cNvGrpSpPr/>
            <p:nvPr/>
          </p:nvGrpSpPr>
          <p:grpSpPr>
            <a:xfrm>
              <a:off x="8565919" y="3367380"/>
              <a:ext cx="1622580" cy="549561"/>
              <a:chOff x="9518591" y="3791097"/>
              <a:chExt cx="1622580" cy="549561"/>
            </a:xfrm>
          </p:grpSpPr>
          <p:sp>
            <p:nvSpPr>
              <p:cNvPr id="182" name="Rectangle 3">
                <a:extLst>
                  <a:ext uri="{FF2B5EF4-FFF2-40B4-BE49-F238E27FC236}">
                    <a16:creationId xmlns:a16="http://schemas.microsoft.com/office/drawing/2014/main" id="{7753D1A2-323D-AE41-8E40-56532C56419F}"/>
                  </a:ext>
                </a:extLst>
              </p:cNvPr>
              <p:cNvSpPr/>
              <p:nvPr/>
            </p:nvSpPr>
            <p:spPr>
              <a:xfrm>
                <a:off x="9760718" y="3791097"/>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83" name="Rectangle 4">
                <a:extLst>
                  <a:ext uri="{FF2B5EF4-FFF2-40B4-BE49-F238E27FC236}">
                    <a16:creationId xmlns:a16="http://schemas.microsoft.com/office/drawing/2014/main" id="{33B6064D-806B-3C4A-B530-6E29F44E2997}"/>
                  </a:ext>
                </a:extLst>
              </p:cNvPr>
              <p:cNvSpPr/>
              <p:nvPr/>
            </p:nvSpPr>
            <p:spPr>
              <a:xfrm>
                <a:off x="9518591" y="379370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TextBox 180">
              <a:extLst>
                <a:ext uri="{FF2B5EF4-FFF2-40B4-BE49-F238E27FC236}">
                  <a16:creationId xmlns:a16="http://schemas.microsoft.com/office/drawing/2014/main" id="{8A440E33-33C7-A345-B210-F2C0809D1448}"/>
                </a:ext>
              </a:extLst>
            </p:cNvPr>
            <p:cNvSpPr txBox="1"/>
            <p:nvPr/>
          </p:nvSpPr>
          <p:spPr>
            <a:xfrm>
              <a:off x="8488646" y="3049528"/>
              <a:ext cx="995978" cy="369332"/>
            </a:xfrm>
            <a:prstGeom prst="rect">
              <a:avLst/>
            </a:prstGeom>
            <a:noFill/>
          </p:spPr>
          <p:txBody>
            <a:bodyPr wrap="none" rtlCol="0">
              <a:spAutoFit/>
            </a:bodyPr>
            <a:lstStyle/>
            <a:p>
              <a:r>
                <a:rPr lang="en-US" dirty="0"/>
                <a:t>Receiver</a:t>
              </a:r>
            </a:p>
          </p:txBody>
        </p:sp>
      </p:grpSp>
      <p:grpSp>
        <p:nvGrpSpPr>
          <p:cNvPr id="184" name="Group 183">
            <a:extLst>
              <a:ext uri="{FF2B5EF4-FFF2-40B4-BE49-F238E27FC236}">
                <a16:creationId xmlns:a16="http://schemas.microsoft.com/office/drawing/2014/main" id="{720C65C3-A82F-D146-A5DD-3235998F7A8B}"/>
              </a:ext>
            </a:extLst>
          </p:cNvPr>
          <p:cNvGrpSpPr/>
          <p:nvPr/>
        </p:nvGrpSpPr>
        <p:grpSpPr>
          <a:xfrm>
            <a:off x="9302202" y="4345378"/>
            <a:ext cx="1699853" cy="867413"/>
            <a:chOff x="8488646" y="3049528"/>
            <a:chExt cx="1699853" cy="867413"/>
          </a:xfrm>
        </p:grpSpPr>
        <p:grpSp>
          <p:nvGrpSpPr>
            <p:cNvPr id="185" name="Group 184">
              <a:extLst>
                <a:ext uri="{FF2B5EF4-FFF2-40B4-BE49-F238E27FC236}">
                  <a16:creationId xmlns:a16="http://schemas.microsoft.com/office/drawing/2014/main" id="{46607028-D6B6-AF40-A1DE-8B93CDF9941B}"/>
                </a:ext>
              </a:extLst>
            </p:cNvPr>
            <p:cNvGrpSpPr/>
            <p:nvPr/>
          </p:nvGrpSpPr>
          <p:grpSpPr>
            <a:xfrm>
              <a:off x="8565919" y="3367380"/>
              <a:ext cx="1622580" cy="549561"/>
              <a:chOff x="9518591" y="3791097"/>
              <a:chExt cx="1622580" cy="549561"/>
            </a:xfrm>
          </p:grpSpPr>
          <p:sp>
            <p:nvSpPr>
              <p:cNvPr id="187" name="Rectangle 3">
                <a:extLst>
                  <a:ext uri="{FF2B5EF4-FFF2-40B4-BE49-F238E27FC236}">
                    <a16:creationId xmlns:a16="http://schemas.microsoft.com/office/drawing/2014/main" id="{2C17901F-7BAF-BA43-A1F2-D3E48EFAC664}"/>
                  </a:ext>
                </a:extLst>
              </p:cNvPr>
              <p:cNvSpPr/>
              <p:nvPr/>
            </p:nvSpPr>
            <p:spPr>
              <a:xfrm>
                <a:off x="9760718" y="3791097"/>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88" name="Rectangle 4">
                <a:extLst>
                  <a:ext uri="{FF2B5EF4-FFF2-40B4-BE49-F238E27FC236}">
                    <a16:creationId xmlns:a16="http://schemas.microsoft.com/office/drawing/2014/main" id="{35EB8A78-9CDC-124F-BD30-AD9988A55265}"/>
                  </a:ext>
                </a:extLst>
              </p:cNvPr>
              <p:cNvSpPr/>
              <p:nvPr/>
            </p:nvSpPr>
            <p:spPr>
              <a:xfrm>
                <a:off x="9518591" y="379370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D7C11F35-8200-624C-AD8A-84D3B65BF841}"/>
                </a:ext>
              </a:extLst>
            </p:cNvPr>
            <p:cNvSpPr txBox="1"/>
            <p:nvPr/>
          </p:nvSpPr>
          <p:spPr>
            <a:xfrm>
              <a:off x="8488646" y="3049528"/>
              <a:ext cx="995978" cy="369332"/>
            </a:xfrm>
            <a:prstGeom prst="rect">
              <a:avLst/>
            </a:prstGeom>
            <a:noFill/>
          </p:spPr>
          <p:txBody>
            <a:bodyPr wrap="none" rtlCol="0">
              <a:spAutoFit/>
            </a:bodyPr>
            <a:lstStyle/>
            <a:p>
              <a:r>
                <a:rPr lang="en-US" dirty="0"/>
                <a:t>Receiver</a:t>
              </a:r>
            </a:p>
          </p:txBody>
        </p:sp>
      </p:grpSp>
      <p:grpSp>
        <p:nvGrpSpPr>
          <p:cNvPr id="189" name="Group 188">
            <a:extLst>
              <a:ext uri="{FF2B5EF4-FFF2-40B4-BE49-F238E27FC236}">
                <a16:creationId xmlns:a16="http://schemas.microsoft.com/office/drawing/2014/main" id="{1AB52D54-BC7D-CE45-BF3B-57C313F8835C}"/>
              </a:ext>
            </a:extLst>
          </p:cNvPr>
          <p:cNvGrpSpPr/>
          <p:nvPr/>
        </p:nvGrpSpPr>
        <p:grpSpPr>
          <a:xfrm>
            <a:off x="1225166" y="4380121"/>
            <a:ext cx="1711538" cy="882880"/>
            <a:chOff x="2345101" y="3049528"/>
            <a:chExt cx="1711538" cy="882880"/>
          </a:xfrm>
        </p:grpSpPr>
        <p:sp>
          <p:nvSpPr>
            <p:cNvPr id="190" name="TextBox 189">
              <a:extLst>
                <a:ext uri="{FF2B5EF4-FFF2-40B4-BE49-F238E27FC236}">
                  <a16:creationId xmlns:a16="http://schemas.microsoft.com/office/drawing/2014/main" id="{82BCF2CC-128E-EF4F-8E53-01526513EE1A}"/>
                </a:ext>
              </a:extLst>
            </p:cNvPr>
            <p:cNvSpPr txBox="1"/>
            <p:nvPr/>
          </p:nvSpPr>
          <p:spPr>
            <a:xfrm>
              <a:off x="2345101" y="3049528"/>
              <a:ext cx="835485" cy="369332"/>
            </a:xfrm>
            <a:prstGeom prst="rect">
              <a:avLst/>
            </a:prstGeom>
            <a:noFill/>
          </p:spPr>
          <p:txBody>
            <a:bodyPr wrap="none" rtlCol="0">
              <a:spAutoFit/>
            </a:bodyPr>
            <a:lstStyle/>
            <a:p>
              <a:r>
                <a:rPr lang="en-US" dirty="0"/>
                <a:t>Sender</a:t>
              </a:r>
            </a:p>
          </p:txBody>
        </p:sp>
        <p:grpSp>
          <p:nvGrpSpPr>
            <p:cNvPr id="191" name="Group 190">
              <a:extLst>
                <a:ext uri="{FF2B5EF4-FFF2-40B4-BE49-F238E27FC236}">
                  <a16:creationId xmlns:a16="http://schemas.microsoft.com/office/drawing/2014/main" id="{756F88F1-A6D6-FD49-91E8-EF991412AC0F}"/>
                </a:ext>
              </a:extLst>
            </p:cNvPr>
            <p:cNvGrpSpPr/>
            <p:nvPr/>
          </p:nvGrpSpPr>
          <p:grpSpPr>
            <a:xfrm>
              <a:off x="2414709" y="3385450"/>
              <a:ext cx="1641930" cy="546958"/>
              <a:chOff x="1619740" y="2917530"/>
              <a:chExt cx="1641930" cy="546958"/>
            </a:xfrm>
          </p:grpSpPr>
          <p:sp>
            <p:nvSpPr>
              <p:cNvPr id="192" name="Rectangle 3">
                <a:extLst>
                  <a:ext uri="{FF2B5EF4-FFF2-40B4-BE49-F238E27FC236}">
                    <a16:creationId xmlns:a16="http://schemas.microsoft.com/office/drawing/2014/main" id="{3B53F38B-D37F-1A42-8162-39BA8F0E6E8A}"/>
                  </a:ext>
                </a:extLst>
              </p:cNvPr>
              <p:cNvSpPr/>
              <p:nvPr/>
            </p:nvSpPr>
            <p:spPr>
              <a:xfrm>
                <a:off x="1619740" y="2917530"/>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93" name="Rectangle 4">
                <a:extLst>
                  <a:ext uri="{FF2B5EF4-FFF2-40B4-BE49-F238E27FC236}">
                    <a16:creationId xmlns:a16="http://schemas.microsoft.com/office/drawing/2014/main" id="{D65E10CA-618B-D648-A640-C39F57C64894}"/>
                  </a:ext>
                </a:extLst>
              </p:cNvPr>
              <p:cNvSpPr/>
              <p:nvPr/>
            </p:nvSpPr>
            <p:spPr>
              <a:xfrm>
                <a:off x="3058617" y="29175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4084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7"/>
                                        </p:tgtEl>
                                      </p:cBhvr>
                                    </p:animEffect>
                                    <p:set>
                                      <p:cBhvr>
                                        <p:cTn id="7" dur="1" fill="hold">
                                          <p:stCondLst>
                                            <p:cond delay="499"/>
                                          </p:stCondLst>
                                        </p:cTn>
                                        <p:tgtEl>
                                          <p:spTgt spid="1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childTnLst>
                          </p:cTn>
                        </p:par>
                        <p:par>
                          <p:cTn id="19" fill="hold">
                            <p:stCondLst>
                              <p:cond delay="1500"/>
                            </p:stCondLst>
                            <p:childTnLst>
                              <p:par>
                                <p:cTn id="20" presetID="10" presetClass="exit" presetSubtype="0" fill="hold" nodeType="after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2000"/>
                            </p:stCondLst>
                            <p:childTnLst>
                              <p:par>
                                <p:cTn id="27" presetID="10" presetClass="exit" presetSubtype="0" fill="hold"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2.08333E-7 -4.81481E-6 L 0.06081 0.27755 " pathEditMode="relative" rAng="0" ptsTypes="AA">
                                      <p:cBhvr>
                                        <p:cTn id="33" dur="2000" fill="hold"/>
                                        <p:tgtEl>
                                          <p:spTgt spid="92"/>
                                        </p:tgtEl>
                                        <p:attrNameLst>
                                          <p:attrName>ppt_x</p:attrName>
                                          <p:attrName>ppt_y</p:attrName>
                                        </p:attrNameLst>
                                      </p:cBhvr>
                                      <p:rCtr x="3034" y="13866"/>
                                    </p:animMotion>
                                  </p:childTnLst>
                                </p:cTn>
                              </p:par>
                              <p:par>
                                <p:cTn id="34" presetID="0" presetClass="path" presetSubtype="0" accel="50000" decel="50000" fill="hold" nodeType="withEffect">
                                  <p:stCondLst>
                                    <p:cond delay="0"/>
                                  </p:stCondLst>
                                  <p:childTnLst>
                                    <p:animMotion origin="layout" path="M 2.08333E-6 2.96296E-6 L -0.11797 0.15625 " pathEditMode="relative" rAng="0" ptsTypes="AA">
                                      <p:cBhvr>
                                        <p:cTn id="35" dur="2000" fill="hold"/>
                                        <p:tgtEl>
                                          <p:spTgt spid="72"/>
                                        </p:tgtEl>
                                        <p:attrNameLst>
                                          <p:attrName>ppt_x</p:attrName>
                                          <p:attrName>ppt_y</p:attrName>
                                        </p:attrNameLst>
                                      </p:cBhvr>
                                      <p:rCtr x="-5898" y="7801"/>
                                    </p:animMotion>
                                  </p:childTnLst>
                                </p:cTn>
                              </p:par>
                              <p:par>
                                <p:cTn id="36" presetID="37" presetClass="entr" presetSubtype="0" fill="hold" nodeType="withEffect">
                                  <p:stCondLst>
                                    <p:cond delay="0"/>
                                  </p:stCondLst>
                                  <p:childTnLst>
                                    <p:set>
                                      <p:cBhvr>
                                        <p:cTn id="37" dur="1" fill="hold">
                                          <p:stCondLst>
                                            <p:cond delay="0"/>
                                          </p:stCondLst>
                                        </p:cTn>
                                        <p:tgtEl>
                                          <p:spTgt spid="161"/>
                                        </p:tgtEl>
                                        <p:attrNameLst>
                                          <p:attrName>style.visibility</p:attrName>
                                        </p:attrNameLst>
                                      </p:cBhvr>
                                      <p:to>
                                        <p:strVal val="visible"/>
                                      </p:to>
                                    </p:set>
                                    <p:animEffect transition="in" filter="fade">
                                      <p:cBhvr>
                                        <p:cTn id="38" dur="1000"/>
                                        <p:tgtEl>
                                          <p:spTgt spid="161"/>
                                        </p:tgtEl>
                                      </p:cBhvr>
                                    </p:animEffect>
                                    <p:anim calcmode="lin" valueType="num">
                                      <p:cBhvr>
                                        <p:cTn id="39" dur="1000" fill="hold"/>
                                        <p:tgtEl>
                                          <p:spTgt spid="161"/>
                                        </p:tgtEl>
                                        <p:attrNameLst>
                                          <p:attrName>ppt_x</p:attrName>
                                        </p:attrNameLst>
                                      </p:cBhvr>
                                      <p:tavLst>
                                        <p:tav tm="0">
                                          <p:val>
                                            <p:strVal val="#ppt_x"/>
                                          </p:val>
                                        </p:tav>
                                        <p:tav tm="100000">
                                          <p:val>
                                            <p:strVal val="#ppt_x"/>
                                          </p:val>
                                        </p:tav>
                                      </p:tavLst>
                                    </p:anim>
                                    <p:anim calcmode="lin" valueType="num">
                                      <p:cBhvr>
                                        <p:cTn id="40" dur="900" decel="100000" fill="hold"/>
                                        <p:tgtEl>
                                          <p:spTgt spid="16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61"/>
                                        </p:tgtEl>
                                        <p:attrNameLst>
                                          <p:attrName>ppt_y</p:attrName>
                                        </p:attrNameLst>
                                      </p:cBhvr>
                                      <p:tavLst>
                                        <p:tav tm="0">
                                          <p:val>
                                            <p:strVal val="#ppt_y-.03"/>
                                          </p:val>
                                        </p:tav>
                                        <p:tav tm="100000">
                                          <p:val>
                                            <p:strVal val="#ppt_y"/>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2500"/>
                            </p:stCondLst>
                            <p:childTnLst>
                              <p:par>
                                <p:cTn id="47" presetID="10" presetClass="exit" presetSubtype="0" repeatCount="0" fill="hold" nodeType="after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childTnLst>
                          </p:cTn>
                        </p:par>
                        <p:par>
                          <p:cTn id="50" fill="hold">
                            <p:stCondLst>
                              <p:cond delay="3000"/>
                            </p:stCondLst>
                            <p:childTnLst>
                              <p:par>
                                <p:cTn id="51" presetID="10" presetClass="entr" presetSubtype="0" repeatCount="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par>
                          <p:cTn id="54" fill="hold">
                            <p:stCondLst>
                              <p:cond delay="3500"/>
                            </p:stCondLst>
                            <p:childTnLst>
                              <p:par>
                                <p:cTn id="55" presetID="10" presetClass="exit" presetSubtype="0" fill="hold" nodeType="afterEffect">
                                  <p:stCondLst>
                                    <p:cond delay="0"/>
                                  </p:stCondLst>
                                  <p:childTnLst>
                                    <p:animEffect transition="out" filter="fad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childTnLst>
                          </p:cTn>
                        </p:par>
                        <p:par>
                          <p:cTn id="58" fill="hold">
                            <p:stCondLst>
                              <p:cond delay="4000"/>
                            </p:stCondLst>
                            <p:childTnLst>
                              <p:par>
                                <p:cTn id="59" presetID="10" presetClass="entr" presetSubtype="0" repeatCount="0" fill="hold" nodeType="after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fade">
                                      <p:cBhvr>
                                        <p:cTn id="61" dur="500"/>
                                        <p:tgtEl>
                                          <p:spTgt spid="135"/>
                                        </p:tgtEl>
                                      </p:cBhvr>
                                    </p:animEffect>
                                  </p:childTnLst>
                                </p:cTn>
                              </p:par>
                            </p:childTnLst>
                          </p:cTn>
                        </p:par>
                        <p:par>
                          <p:cTn id="62" fill="hold">
                            <p:stCondLst>
                              <p:cond delay="4500"/>
                            </p:stCondLst>
                            <p:childTnLst>
                              <p:par>
                                <p:cTn id="63" presetID="10" presetClass="exit" presetSubtype="0" fill="hold" nodeType="afterEffect">
                                  <p:stCondLst>
                                    <p:cond delay="0"/>
                                  </p:stCondLst>
                                  <p:childTnLst>
                                    <p:animEffect transition="out" filter="fade">
                                      <p:cBhvr>
                                        <p:cTn id="64" dur="500"/>
                                        <p:tgtEl>
                                          <p:spTgt spid="135"/>
                                        </p:tgtEl>
                                      </p:cBhvr>
                                    </p:animEffect>
                                    <p:set>
                                      <p:cBhvr>
                                        <p:cTn id="65" dur="1" fill="hold">
                                          <p:stCondLst>
                                            <p:cond delay="499"/>
                                          </p:stCondLst>
                                        </p:cTn>
                                        <p:tgtEl>
                                          <p:spTgt spid="135"/>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0"/>
                            </p:stCondLst>
                            <p:childTnLst>
                              <p:par>
                                <p:cTn id="70" presetID="10" presetClass="exit" presetSubtype="0" fill="hold" nodeType="afterEffect">
                                  <p:stCondLst>
                                    <p:cond delay="0"/>
                                  </p:stCondLst>
                                  <p:childTnLst>
                                    <p:animEffect transition="out" filter="fade">
                                      <p:cBhvr>
                                        <p:cTn id="71" dur="500"/>
                                        <p:tgtEl>
                                          <p:spTgt spid="29"/>
                                        </p:tgtEl>
                                      </p:cBhvr>
                                    </p:animEffect>
                                    <p:set>
                                      <p:cBhvr>
                                        <p:cTn id="72" dur="1" fill="hold">
                                          <p:stCondLst>
                                            <p:cond delay="499"/>
                                          </p:stCondLst>
                                        </p:cTn>
                                        <p:tgtEl>
                                          <p:spTgt spid="29"/>
                                        </p:tgtEl>
                                        <p:attrNameLst>
                                          <p:attrName>style.visibility</p:attrName>
                                        </p:attrNameLst>
                                      </p:cBhvr>
                                      <p:to>
                                        <p:strVal val="hidden"/>
                                      </p:to>
                                    </p:set>
                                  </p:childTnLst>
                                </p:cTn>
                              </p:par>
                            </p:childTnLst>
                          </p:cTn>
                        </p:par>
                        <p:par>
                          <p:cTn id="73" fill="hold">
                            <p:stCondLst>
                              <p:cond delay="5500"/>
                            </p:stCondLst>
                            <p:childTnLst>
                              <p:par>
                                <p:cTn id="74" presetID="10"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par>
                          <p:cTn id="77" fill="hold">
                            <p:stCondLst>
                              <p:cond delay="6000"/>
                            </p:stCondLst>
                            <p:childTnLst>
                              <p:par>
                                <p:cTn id="78" presetID="10" presetClass="exit" presetSubtype="0" fill="hold" nodeType="afterEffect">
                                  <p:stCondLst>
                                    <p:cond delay="0"/>
                                  </p:stCondLst>
                                  <p:childTnLst>
                                    <p:animEffect transition="out" filter="fade">
                                      <p:cBhvr>
                                        <p:cTn id="79" dur="500"/>
                                        <p:tgtEl>
                                          <p:spTgt spid="4"/>
                                        </p:tgtEl>
                                      </p:cBhvr>
                                    </p:animEffect>
                                    <p:set>
                                      <p:cBhvr>
                                        <p:cTn id="80" dur="1" fill="hold">
                                          <p:stCondLst>
                                            <p:cond delay="499"/>
                                          </p:stCondLst>
                                        </p:cTn>
                                        <p:tgtEl>
                                          <p:spTgt spid="4"/>
                                        </p:tgtEl>
                                        <p:attrNameLst>
                                          <p:attrName>style.visibility</p:attrName>
                                        </p:attrNameLst>
                                      </p:cBhvr>
                                      <p:to>
                                        <p:strVal val="hidden"/>
                                      </p:to>
                                    </p:set>
                                  </p:childTnLst>
                                </p:cTn>
                              </p:par>
                            </p:childTnLst>
                          </p:cTn>
                        </p:par>
                        <p:par>
                          <p:cTn id="81" fill="hold">
                            <p:stCondLst>
                              <p:cond delay="6500"/>
                            </p:stCondLst>
                            <p:childTnLst>
                              <p:par>
                                <p:cTn id="82" presetID="10" presetClass="entr" presetSubtype="0" fill="hold" nodeType="after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par>
                          <p:cTn id="85" fill="hold">
                            <p:stCondLst>
                              <p:cond delay="7000"/>
                            </p:stCondLst>
                            <p:childTnLst>
                              <p:par>
                                <p:cTn id="86" presetID="10" presetClass="exit" presetSubtype="0" fill="hold" nodeType="afterEffect">
                                  <p:stCondLst>
                                    <p:cond delay="0"/>
                                  </p:stCondLst>
                                  <p:childTnLst>
                                    <p:animEffect transition="out" filter="fade">
                                      <p:cBhvr>
                                        <p:cTn id="87" dur="500"/>
                                        <p:tgtEl>
                                          <p:spTgt spid="135"/>
                                        </p:tgtEl>
                                      </p:cBhvr>
                                    </p:animEffect>
                                    <p:set>
                                      <p:cBhvr>
                                        <p:cTn id="88" dur="1" fill="hold">
                                          <p:stCondLst>
                                            <p:cond delay="499"/>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03232AC-0571-4B44-BA0D-7DCEF67363E7}"/>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6" name="テキスト ボックス 5"/>
          <p:cNvSpPr txBox="1"/>
          <p:nvPr/>
        </p:nvSpPr>
        <p:spPr>
          <a:xfrm>
            <a:off x="4198509" y="1898696"/>
            <a:ext cx="5914482" cy="584775"/>
          </a:xfrm>
          <a:prstGeom prst="rect">
            <a:avLst/>
          </a:prstGeom>
          <a:noFill/>
        </p:spPr>
        <p:txBody>
          <a:bodyPr wrap="square" rtlCol="0">
            <a:spAutoFit/>
          </a:bodyPr>
          <a:lstStyle/>
          <a:p>
            <a:r>
              <a:rPr kumimoji="1" lang="en-US" altLang="ja-JP" sz="3200" dirty="0" err="1"/>
              <a:t>DirectChannel</a:t>
            </a:r>
            <a:r>
              <a:rPr kumimoji="1" lang="en-US" altLang="ja-JP" dirty="0"/>
              <a:t>(is-a </a:t>
            </a:r>
            <a:r>
              <a:rPr lang="en-US" dirty="0" err="1"/>
              <a:t>SubscribableChannel</a:t>
            </a:r>
            <a:r>
              <a:rPr lang="en-US" dirty="0"/>
              <a:t>)</a:t>
            </a:r>
            <a:endParaRPr kumimoji="1" lang="ja-JP" altLang="en-US" dirty="0"/>
          </a:p>
        </p:txBody>
      </p:sp>
      <p:grpSp>
        <p:nvGrpSpPr>
          <p:cNvPr id="68" name="Group 67">
            <a:extLst>
              <a:ext uri="{FF2B5EF4-FFF2-40B4-BE49-F238E27FC236}">
                <a16:creationId xmlns:a16="http://schemas.microsoft.com/office/drawing/2014/main" id="{FB22513E-9B55-9D45-A66E-5654F66F82E9}"/>
              </a:ext>
            </a:extLst>
          </p:cNvPr>
          <p:cNvGrpSpPr/>
          <p:nvPr/>
        </p:nvGrpSpPr>
        <p:grpSpPr>
          <a:xfrm>
            <a:off x="2345101" y="3049528"/>
            <a:ext cx="1711538" cy="882880"/>
            <a:chOff x="2345101" y="3049528"/>
            <a:chExt cx="1711538" cy="882880"/>
          </a:xfrm>
        </p:grpSpPr>
        <p:sp>
          <p:nvSpPr>
            <p:cNvPr id="3" name="TextBox 2">
              <a:extLst>
                <a:ext uri="{FF2B5EF4-FFF2-40B4-BE49-F238E27FC236}">
                  <a16:creationId xmlns:a16="http://schemas.microsoft.com/office/drawing/2014/main" id="{B7AC8605-75E9-C042-8216-BAB3FD286C83}"/>
                </a:ext>
              </a:extLst>
            </p:cNvPr>
            <p:cNvSpPr txBox="1"/>
            <p:nvPr/>
          </p:nvSpPr>
          <p:spPr>
            <a:xfrm>
              <a:off x="2345101" y="3049528"/>
              <a:ext cx="835485" cy="369332"/>
            </a:xfrm>
            <a:prstGeom prst="rect">
              <a:avLst/>
            </a:prstGeom>
            <a:noFill/>
          </p:spPr>
          <p:txBody>
            <a:bodyPr wrap="none" rtlCol="0">
              <a:spAutoFit/>
            </a:bodyPr>
            <a:lstStyle/>
            <a:p>
              <a:r>
                <a:rPr lang="en-US" dirty="0"/>
                <a:t>Sender</a:t>
              </a:r>
            </a:p>
          </p:txBody>
        </p:sp>
        <p:grpSp>
          <p:nvGrpSpPr>
            <p:cNvPr id="131" name="Group 130">
              <a:extLst>
                <a:ext uri="{FF2B5EF4-FFF2-40B4-BE49-F238E27FC236}">
                  <a16:creationId xmlns:a16="http://schemas.microsoft.com/office/drawing/2014/main" id="{5D0D8399-1728-E242-A82C-07642DE2B6F6}"/>
                </a:ext>
              </a:extLst>
            </p:cNvPr>
            <p:cNvGrpSpPr/>
            <p:nvPr/>
          </p:nvGrpSpPr>
          <p:grpSpPr>
            <a:xfrm>
              <a:off x="2414709" y="3385450"/>
              <a:ext cx="1641930" cy="546958"/>
              <a:chOff x="1619740" y="2917530"/>
              <a:chExt cx="1641930" cy="546958"/>
            </a:xfrm>
          </p:grpSpPr>
          <p:sp>
            <p:nvSpPr>
              <p:cNvPr id="133" name="Rectangle 3">
                <a:extLst>
                  <a:ext uri="{FF2B5EF4-FFF2-40B4-BE49-F238E27FC236}">
                    <a16:creationId xmlns:a16="http://schemas.microsoft.com/office/drawing/2014/main" id="{152823CC-5A11-2D46-879B-23C2500EF580}"/>
                  </a:ext>
                </a:extLst>
              </p:cNvPr>
              <p:cNvSpPr/>
              <p:nvPr/>
            </p:nvSpPr>
            <p:spPr>
              <a:xfrm>
                <a:off x="1619740" y="2917530"/>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34" name="Rectangle 4">
                <a:extLst>
                  <a:ext uri="{FF2B5EF4-FFF2-40B4-BE49-F238E27FC236}">
                    <a16:creationId xmlns:a16="http://schemas.microsoft.com/office/drawing/2014/main" id="{75AC7123-0318-EE48-91F6-3308842D1427}"/>
                  </a:ext>
                </a:extLst>
              </p:cNvPr>
              <p:cNvSpPr/>
              <p:nvPr/>
            </p:nvSpPr>
            <p:spPr>
              <a:xfrm>
                <a:off x="3058617" y="29175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7CA7A21F-B8D3-DF40-AC21-6C8AFB90E61F}"/>
              </a:ext>
            </a:extLst>
          </p:cNvPr>
          <p:cNvGrpSpPr/>
          <p:nvPr/>
        </p:nvGrpSpPr>
        <p:grpSpPr>
          <a:xfrm>
            <a:off x="8488646" y="3049528"/>
            <a:ext cx="1699853" cy="867413"/>
            <a:chOff x="8488646" y="3049528"/>
            <a:chExt cx="1699853" cy="867413"/>
          </a:xfrm>
        </p:grpSpPr>
        <p:grpSp>
          <p:nvGrpSpPr>
            <p:cNvPr id="147" name="Group 146">
              <a:extLst>
                <a:ext uri="{FF2B5EF4-FFF2-40B4-BE49-F238E27FC236}">
                  <a16:creationId xmlns:a16="http://schemas.microsoft.com/office/drawing/2014/main" id="{C5A0960E-B765-CE47-9159-BD6F1E280E8C}"/>
                </a:ext>
              </a:extLst>
            </p:cNvPr>
            <p:cNvGrpSpPr/>
            <p:nvPr/>
          </p:nvGrpSpPr>
          <p:grpSpPr>
            <a:xfrm>
              <a:off x="8565919" y="3367380"/>
              <a:ext cx="1622580" cy="549561"/>
              <a:chOff x="9518591" y="3791097"/>
              <a:chExt cx="1622580" cy="549561"/>
            </a:xfrm>
          </p:grpSpPr>
          <p:sp>
            <p:nvSpPr>
              <p:cNvPr id="148" name="Rectangle 3">
                <a:extLst>
                  <a:ext uri="{FF2B5EF4-FFF2-40B4-BE49-F238E27FC236}">
                    <a16:creationId xmlns:a16="http://schemas.microsoft.com/office/drawing/2014/main" id="{B261A7E9-D2BC-A74F-9F7A-1427BB3957EE}"/>
                  </a:ext>
                </a:extLst>
              </p:cNvPr>
              <p:cNvSpPr/>
              <p:nvPr/>
            </p:nvSpPr>
            <p:spPr>
              <a:xfrm>
                <a:off x="9760718" y="3791097"/>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49" name="Rectangle 4">
                <a:extLst>
                  <a:ext uri="{FF2B5EF4-FFF2-40B4-BE49-F238E27FC236}">
                    <a16:creationId xmlns:a16="http://schemas.microsoft.com/office/drawing/2014/main" id="{74360A69-9B82-544C-B1E9-440D3C598428}"/>
                  </a:ext>
                </a:extLst>
              </p:cNvPr>
              <p:cNvSpPr/>
              <p:nvPr/>
            </p:nvSpPr>
            <p:spPr>
              <a:xfrm>
                <a:off x="9518591" y="379370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TextBox 168">
              <a:extLst>
                <a:ext uri="{FF2B5EF4-FFF2-40B4-BE49-F238E27FC236}">
                  <a16:creationId xmlns:a16="http://schemas.microsoft.com/office/drawing/2014/main" id="{85AA2F85-4E46-354A-B702-4F586507E86F}"/>
                </a:ext>
              </a:extLst>
            </p:cNvPr>
            <p:cNvSpPr txBox="1"/>
            <p:nvPr/>
          </p:nvSpPr>
          <p:spPr>
            <a:xfrm>
              <a:off x="8488646" y="3049528"/>
              <a:ext cx="995978" cy="369332"/>
            </a:xfrm>
            <a:prstGeom prst="rect">
              <a:avLst/>
            </a:prstGeom>
            <a:noFill/>
          </p:spPr>
          <p:txBody>
            <a:bodyPr wrap="none" rtlCol="0">
              <a:spAutoFit/>
            </a:bodyPr>
            <a:lstStyle/>
            <a:p>
              <a:r>
                <a:rPr lang="en-US" dirty="0"/>
                <a:t>Receiver</a:t>
              </a:r>
            </a:p>
          </p:txBody>
        </p:sp>
      </p:grpSp>
      <p:grpSp>
        <p:nvGrpSpPr>
          <p:cNvPr id="9" name="Group 8">
            <a:extLst>
              <a:ext uri="{FF2B5EF4-FFF2-40B4-BE49-F238E27FC236}">
                <a16:creationId xmlns:a16="http://schemas.microsoft.com/office/drawing/2014/main" id="{B7C9CC90-B026-CC4C-8BDD-47C87BB358F5}"/>
              </a:ext>
            </a:extLst>
          </p:cNvPr>
          <p:cNvGrpSpPr/>
          <p:nvPr/>
        </p:nvGrpSpPr>
        <p:grpSpPr>
          <a:xfrm>
            <a:off x="3795162" y="2873281"/>
            <a:ext cx="1611659" cy="1501249"/>
            <a:chOff x="3889933" y="3297162"/>
            <a:chExt cx="1611659" cy="1501249"/>
          </a:xfrm>
        </p:grpSpPr>
        <p:grpSp>
          <p:nvGrpSpPr>
            <p:cNvPr id="72" name="Group 71">
              <a:extLst>
                <a:ext uri="{FF2B5EF4-FFF2-40B4-BE49-F238E27FC236}">
                  <a16:creationId xmlns:a16="http://schemas.microsoft.com/office/drawing/2014/main" id="{24E468AC-F2F7-C041-AD64-1EB1B892C97E}"/>
                </a:ext>
              </a:extLst>
            </p:cNvPr>
            <p:cNvGrpSpPr/>
            <p:nvPr/>
          </p:nvGrpSpPr>
          <p:grpSpPr>
            <a:xfrm>
              <a:off x="3889933" y="3297162"/>
              <a:ext cx="1611659" cy="1501249"/>
              <a:chOff x="7379892" y="2248493"/>
              <a:chExt cx="1611659" cy="1501249"/>
            </a:xfrm>
          </p:grpSpPr>
          <p:grpSp>
            <p:nvGrpSpPr>
              <p:cNvPr id="80" name="グループ化 13">
                <a:extLst>
                  <a:ext uri="{FF2B5EF4-FFF2-40B4-BE49-F238E27FC236}">
                    <a16:creationId xmlns:a16="http://schemas.microsoft.com/office/drawing/2014/main" id="{3B035D43-246F-A248-AD94-C0C068A2F18E}"/>
                  </a:ext>
                </a:extLst>
              </p:cNvPr>
              <p:cNvGrpSpPr/>
              <p:nvPr/>
            </p:nvGrpSpPr>
            <p:grpSpPr>
              <a:xfrm>
                <a:off x="7391433" y="2248493"/>
                <a:ext cx="1600118" cy="1501249"/>
                <a:chOff x="8676330" y="2641462"/>
                <a:chExt cx="2098859" cy="1969176"/>
              </a:xfrm>
            </p:grpSpPr>
            <p:sp>
              <p:nvSpPr>
                <p:cNvPr id="81" name="TextBox 80">
                  <a:extLst>
                    <a:ext uri="{FF2B5EF4-FFF2-40B4-BE49-F238E27FC236}">
                      <a16:creationId xmlns:a16="http://schemas.microsoft.com/office/drawing/2014/main" id="{1B770A12-BBEB-C54F-8C6F-18138A92D03F}"/>
                    </a:ext>
                  </a:extLst>
                </p:cNvPr>
                <p:cNvSpPr txBox="1"/>
                <p:nvPr/>
              </p:nvSpPr>
              <p:spPr>
                <a:xfrm>
                  <a:off x="8676330" y="4126188"/>
                  <a:ext cx="2098859" cy="484450"/>
                </a:xfrm>
                <a:prstGeom prst="rect">
                  <a:avLst/>
                </a:prstGeom>
                <a:noFill/>
              </p:spPr>
              <p:txBody>
                <a:bodyPr wrap="none" rtlCol="0">
                  <a:spAutoFit/>
                </a:bodyPr>
                <a:lstStyle/>
                <a:p>
                  <a:r>
                    <a:rPr lang="en-US" dirty="0"/>
                    <a:t>Cashier/Barista</a:t>
                  </a:r>
                </a:p>
              </p:txBody>
            </p:sp>
            <p:pic>
              <p:nvPicPr>
                <p:cNvPr id="85" name="Picture 84">
                  <a:extLst>
                    <a:ext uri="{FF2B5EF4-FFF2-40B4-BE49-F238E27FC236}">
                      <a16:creationId xmlns:a16="http://schemas.microsoft.com/office/drawing/2014/main" id="{2C9F36B5-CF10-8E42-B73A-500904CA986C}"/>
                    </a:ext>
                  </a:extLst>
                </p:cNvPr>
                <p:cNvPicPr>
                  <a:picLocks noChangeAspect="1"/>
                </p:cNvPicPr>
                <p:nvPr/>
              </p:nvPicPr>
              <p:blipFill>
                <a:blip r:embed="rId3"/>
                <a:stretch>
                  <a:fillRect/>
                </a:stretch>
              </p:blipFill>
              <p:spPr>
                <a:xfrm>
                  <a:off x="8887183" y="2641462"/>
                  <a:ext cx="1405824" cy="1405824"/>
                </a:xfrm>
                <a:prstGeom prst="rect">
                  <a:avLst/>
                </a:prstGeom>
              </p:spPr>
            </p:pic>
          </p:grpSp>
          <p:pic>
            <p:nvPicPr>
              <p:cNvPr id="132" name="Picture 131" descr="A picture containing cup, coffee, sitting, table&#10;&#10;Description automatically generated">
                <a:extLst>
                  <a:ext uri="{FF2B5EF4-FFF2-40B4-BE49-F238E27FC236}">
                    <a16:creationId xmlns:a16="http://schemas.microsoft.com/office/drawing/2014/main" id="{323EE4D9-DC34-9E4F-A851-D545A4FB84B9}"/>
                  </a:ext>
                </a:extLst>
              </p:cNvPr>
              <p:cNvPicPr>
                <a:picLocks noChangeAspect="1"/>
              </p:cNvPicPr>
              <p:nvPr/>
            </p:nvPicPr>
            <p:blipFill>
              <a:blip r:embed="rId4"/>
              <a:stretch>
                <a:fillRect/>
              </a:stretch>
            </p:blipFill>
            <p:spPr>
              <a:xfrm>
                <a:off x="7379892" y="2968096"/>
                <a:ext cx="527305" cy="446035"/>
              </a:xfrm>
              <a:prstGeom prst="rect">
                <a:avLst/>
              </a:prstGeom>
            </p:spPr>
          </p:pic>
        </p:grpSp>
        <p:grpSp>
          <p:nvGrpSpPr>
            <p:cNvPr id="172" name="Group 22">
              <a:extLst>
                <a:ext uri="{FF2B5EF4-FFF2-40B4-BE49-F238E27FC236}">
                  <a16:creationId xmlns:a16="http://schemas.microsoft.com/office/drawing/2014/main" id="{2BC7CD56-8A6C-FF42-9A85-D8A712B5A9E5}"/>
                </a:ext>
              </a:extLst>
            </p:cNvPr>
            <p:cNvGrpSpPr/>
            <p:nvPr/>
          </p:nvGrpSpPr>
          <p:grpSpPr>
            <a:xfrm>
              <a:off x="5023904" y="3972420"/>
              <a:ext cx="243249" cy="480740"/>
              <a:chOff x="4320209" y="2661138"/>
              <a:chExt cx="441398" cy="872348"/>
            </a:xfrm>
          </p:grpSpPr>
          <p:sp>
            <p:nvSpPr>
              <p:cNvPr id="173" name="Oval 9">
                <a:extLst>
                  <a:ext uri="{FF2B5EF4-FFF2-40B4-BE49-F238E27FC236}">
                    <a16:creationId xmlns:a16="http://schemas.microsoft.com/office/drawing/2014/main" id="{8AC9C3F5-2848-CB4E-9ABE-1D79397A9A5E}"/>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1">
                <a:extLst>
                  <a:ext uri="{FF2B5EF4-FFF2-40B4-BE49-F238E27FC236}">
                    <a16:creationId xmlns:a16="http://schemas.microsoft.com/office/drawing/2014/main" id="{73F5CBCC-A88F-5E48-ACD4-224D30CE256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17">
                <a:extLst>
                  <a:ext uri="{FF2B5EF4-FFF2-40B4-BE49-F238E27FC236}">
                    <a16:creationId xmlns:a16="http://schemas.microsoft.com/office/drawing/2014/main" id="{62207F68-F0DA-0440-BD10-8A3E0CE70AB3}"/>
                  </a:ext>
                </a:extLst>
              </p:cNvPr>
              <p:cNvGrpSpPr/>
              <p:nvPr/>
            </p:nvGrpSpPr>
            <p:grpSpPr>
              <a:xfrm>
                <a:off x="4426226" y="2954723"/>
                <a:ext cx="331299" cy="225288"/>
                <a:chOff x="4426226" y="2849216"/>
                <a:chExt cx="331299" cy="225288"/>
              </a:xfrm>
            </p:grpSpPr>
            <p:cxnSp>
              <p:nvCxnSpPr>
                <p:cNvPr id="179" name="Straight Connector 13">
                  <a:extLst>
                    <a:ext uri="{FF2B5EF4-FFF2-40B4-BE49-F238E27FC236}">
                      <a16:creationId xmlns:a16="http://schemas.microsoft.com/office/drawing/2014/main" id="{C1C6DB1A-41CF-AD40-BA2C-96B9CB11F252}"/>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Rectangle 14">
                  <a:extLst>
                    <a:ext uri="{FF2B5EF4-FFF2-40B4-BE49-F238E27FC236}">
                      <a16:creationId xmlns:a16="http://schemas.microsoft.com/office/drawing/2014/main" id="{59AD305F-760D-7D4C-8196-70B4D70A2191}"/>
                    </a:ext>
                  </a:extLst>
                </p:cNvPr>
                <p:cNvSpPr/>
                <p:nvPr/>
              </p:nvSpPr>
              <p:spPr>
                <a:xfrm>
                  <a:off x="4532238"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8">
                <a:extLst>
                  <a:ext uri="{FF2B5EF4-FFF2-40B4-BE49-F238E27FC236}">
                    <a16:creationId xmlns:a16="http://schemas.microsoft.com/office/drawing/2014/main" id="{1E042E51-731A-224D-936D-A32CC68C0872}"/>
                  </a:ext>
                </a:extLst>
              </p:cNvPr>
              <p:cNvGrpSpPr/>
              <p:nvPr/>
            </p:nvGrpSpPr>
            <p:grpSpPr>
              <a:xfrm>
                <a:off x="4430303" y="3308199"/>
                <a:ext cx="331304" cy="225287"/>
                <a:chOff x="4426226" y="2849216"/>
                <a:chExt cx="331304" cy="225287"/>
              </a:xfrm>
            </p:grpSpPr>
            <p:cxnSp>
              <p:nvCxnSpPr>
                <p:cNvPr id="177" name="Straight Connector 19">
                  <a:extLst>
                    <a:ext uri="{FF2B5EF4-FFF2-40B4-BE49-F238E27FC236}">
                      <a16:creationId xmlns:a16="http://schemas.microsoft.com/office/drawing/2014/main" id="{35A7DB0F-BA3C-E54C-8069-CBE966979412}"/>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20">
                  <a:extLst>
                    <a:ext uri="{FF2B5EF4-FFF2-40B4-BE49-F238E27FC236}">
                      <a16:creationId xmlns:a16="http://schemas.microsoft.com/office/drawing/2014/main" id="{0726614A-D0A1-C947-87ED-1140060E157B}"/>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254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2.22222E-6 L 0.27683 -0.00092 " pathEditMode="relative" rAng="0" ptsTypes="AA">
                                      <p:cBhvr>
                                        <p:cTn id="6" dur="2000" fill="hold"/>
                                        <p:tgtEl>
                                          <p:spTgt spid="9"/>
                                        </p:tgtEl>
                                        <p:attrNameLst>
                                          <p:attrName>ppt_x</p:attrName>
                                          <p:attrName>ppt_y</p:attrName>
                                        </p:attrNameLst>
                                      </p:cBhvr>
                                      <p:rCtr x="138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679E8E5-E191-7940-9020-EC0F2E3A6393}"/>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3" name="テキスト ボックス 2"/>
          <p:cNvSpPr txBox="1"/>
          <p:nvPr/>
        </p:nvSpPr>
        <p:spPr>
          <a:xfrm>
            <a:off x="4276024" y="1892897"/>
            <a:ext cx="3122022" cy="584775"/>
          </a:xfrm>
          <a:prstGeom prst="rect">
            <a:avLst/>
          </a:prstGeom>
          <a:noFill/>
        </p:spPr>
        <p:txBody>
          <a:bodyPr wrap="square" rtlCol="0">
            <a:spAutoFit/>
          </a:bodyPr>
          <a:lstStyle/>
          <a:p>
            <a:r>
              <a:rPr kumimoji="1" lang="en-US" altLang="ja-JP" sz="3200" dirty="0"/>
              <a:t>Content Enricher</a:t>
            </a:r>
            <a:endParaRPr kumimoji="1" lang="ja-JP" altLang="en-US" sz="3200" dirty="0"/>
          </a:p>
        </p:txBody>
      </p:sp>
      <p:sp>
        <p:nvSpPr>
          <p:cNvPr id="4" name="Rectangle 3">
            <a:extLst>
              <a:ext uri="{FF2B5EF4-FFF2-40B4-BE49-F238E27FC236}">
                <a16:creationId xmlns:a16="http://schemas.microsoft.com/office/drawing/2014/main" id="{7568C4CF-3947-3E47-BA94-6E42A1D90FE2}"/>
              </a:ext>
            </a:extLst>
          </p:cNvPr>
          <p:cNvSpPr/>
          <p:nvPr/>
        </p:nvSpPr>
        <p:spPr>
          <a:xfrm>
            <a:off x="6063115" y="2900863"/>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 name="グループ化 7"/>
          <p:cNvGrpSpPr/>
          <p:nvPr/>
        </p:nvGrpSpPr>
        <p:grpSpPr>
          <a:xfrm>
            <a:off x="6254883" y="3186525"/>
            <a:ext cx="994742" cy="387091"/>
            <a:chOff x="5487886" y="3159489"/>
            <a:chExt cx="994742" cy="387091"/>
          </a:xfrm>
        </p:grpSpPr>
        <p:cxnSp>
          <p:nvCxnSpPr>
            <p:cNvPr id="6" name="Straight Arrow Connector 30">
              <a:extLst>
                <a:ext uri="{FF2B5EF4-FFF2-40B4-BE49-F238E27FC236}">
                  <a16:creationId xmlns:a16="http://schemas.microsoft.com/office/drawing/2014/main" id="{CCDDFB78-AF73-0B45-8006-A7E261A13227}"/>
                </a:ext>
              </a:extLst>
            </p:cNvPr>
            <p:cNvCxnSpPr/>
            <p:nvPr/>
          </p:nvCxnSpPr>
          <p:spPr>
            <a:xfrm>
              <a:off x="5720294" y="3345956"/>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5487886" y="3276306"/>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9004" y="3159489"/>
              <a:ext cx="373624" cy="38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フローチャート: 磁気ディスク 10"/>
          <p:cNvSpPr/>
          <p:nvPr/>
        </p:nvSpPr>
        <p:spPr>
          <a:xfrm>
            <a:off x="6183873" y="4504765"/>
            <a:ext cx="1162085" cy="61395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Resource</a:t>
            </a:r>
            <a:endParaRPr kumimoji="1" lang="ja-JP" altLang="en-US" dirty="0"/>
          </a:p>
        </p:txBody>
      </p:sp>
      <p:grpSp>
        <p:nvGrpSpPr>
          <p:cNvPr id="18" name="グループ化 17"/>
          <p:cNvGrpSpPr/>
          <p:nvPr/>
        </p:nvGrpSpPr>
        <p:grpSpPr>
          <a:xfrm>
            <a:off x="6598887" y="4008652"/>
            <a:ext cx="217715" cy="353122"/>
            <a:chOff x="5681105" y="4246769"/>
            <a:chExt cx="217715" cy="353122"/>
          </a:xfrm>
        </p:grpSpPr>
        <p:cxnSp>
          <p:nvCxnSpPr>
            <p:cNvPr id="12" name="Straight Arrow Connector 30">
              <a:extLst>
                <a:ext uri="{FF2B5EF4-FFF2-40B4-BE49-F238E27FC236}">
                  <a16:creationId xmlns:a16="http://schemas.microsoft.com/office/drawing/2014/main" id="{CCDDFB78-AF73-0B45-8006-A7E261A13227}"/>
                </a:ext>
              </a:extLst>
            </p:cNvPr>
            <p:cNvCxnSpPr/>
            <p:nvPr/>
          </p:nvCxnSpPr>
          <p:spPr>
            <a:xfrm>
              <a:off x="5681105" y="4267788"/>
              <a:ext cx="0" cy="33210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0">
              <a:extLst>
                <a:ext uri="{FF2B5EF4-FFF2-40B4-BE49-F238E27FC236}">
                  <a16:creationId xmlns:a16="http://schemas.microsoft.com/office/drawing/2014/main" id="{CCDDFB78-AF73-0B45-8006-A7E261A13227}"/>
                </a:ext>
              </a:extLst>
            </p:cNvPr>
            <p:cNvCxnSpPr/>
            <p:nvPr/>
          </p:nvCxnSpPr>
          <p:spPr>
            <a:xfrm flipV="1">
              <a:off x="5898820" y="4246769"/>
              <a:ext cx="0" cy="35312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74397DC-CEE4-2E42-8B26-954B3D3ED9EA}"/>
              </a:ext>
            </a:extLst>
          </p:cNvPr>
          <p:cNvGrpSpPr/>
          <p:nvPr/>
        </p:nvGrpSpPr>
        <p:grpSpPr>
          <a:xfrm>
            <a:off x="4842857" y="3248271"/>
            <a:ext cx="1507785" cy="732220"/>
            <a:chOff x="4842857" y="3248271"/>
            <a:chExt cx="1507785" cy="732220"/>
          </a:xfrm>
        </p:grpSpPr>
        <p:cxnSp>
          <p:nvCxnSpPr>
            <p:cNvPr id="9" name="Straight Arrow Connector 30">
              <a:extLst>
                <a:ext uri="{FF2B5EF4-FFF2-40B4-BE49-F238E27FC236}">
                  <a16:creationId xmlns:a16="http://schemas.microsoft.com/office/drawing/2014/main" id="{CCDDFB78-AF73-0B45-8006-A7E261A13227}"/>
                </a:ext>
              </a:extLst>
            </p:cNvPr>
            <p:cNvCxnSpPr/>
            <p:nvPr/>
          </p:nvCxnSpPr>
          <p:spPr>
            <a:xfrm>
              <a:off x="5645030" y="3475051"/>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8ED0113-ACBE-6B48-91DB-0523281D59B1}"/>
                </a:ext>
              </a:extLst>
            </p:cNvPr>
            <p:cNvGrpSpPr/>
            <p:nvPr/>
          </p:nvGrpSpPr>
          <p:grpSpPr>
            <a:xfrm>
              <a:off x="4842857" y="3248271"/>
              <a:ext cx="1507785" cy="732220"/>
              <a:chOff x="4919139" y="3286027"/>
              <a:chExt cx="1507785" cy="732220"/>
            </a:xfrm>
          </p:grpSpPr>
          <p:grpSp>
            <p:nvGrpSpPr>
              <p:cNvPr id="44" name="グループ化 43"/>
              <p:cNvGrpSpPr/>
              <p:nvPr/>
            </p:nvGrpSpPr>
            <p:grpSpPr>
              <a:xfrm>
                <a:off x="5167702" y="3286027"/>
                <a:ext cx="250835" cy="285945"/>
                <a:chOff x="4123361" y="3406936"/>
                <a:chExt cx="250835" cy="285945"/>
              </a:xfrm>
            </p:grpSpPr>
            <p:sp>
              <p:nvSpPr>
                <p:cNvPr id="21"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1">
                  <a:extLst>
                    <a:ext uri="{FF2B5EF4-FFF2-40B4-BE49-F238E27FC236}">
                      <a16:creationId xmlns:a16="http://schemas.microsoft.com/office/drawing/2014/main" id="{7C4CEC5D-D366-AB4E-B57B-5ECFD8263537}"/>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27"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テキスト ボックス 44"/>
              <p:cNvSpPr txBox="1"/>
              <p:nvPr/>
            </p:nvSpPr>
            <p:spPr>
              <a:xfrm>
                <a:off x="4919139" y="3648915"/>
                <a:ext cx="1507785" cy="369332"/>
              </a:xfrm>
              <a:prstGeom prst="rect">
                <a:avLst/>
              </a:prstGeom>
              <a:noFill/>
            </p:spPr>
            <p:txBody>
              <a:bodyPr wrap="none" rtlCol="0">
                <a:spAutoFit/>
              </a:bodyPr>
              <a:lstStyle/>
              <a:p>
                <a:r>
                  <a:rPr kumimoji="1" lang="en-US" altLang="ja-JP" dirty="0"/>
                  <a:t>{ “ID”:  “foo” }</a:t>
                </a:r>
                <a:endParaRPr kumimoji="1" lang="ja-JP" altLang="en-US" dirty="0"/>
              </a:p>
            </p:txBody>
          </p:sp>
        </p:grpSp>
      </p:grpSp>
      <p:grpSp>
        <p:nvGrpSpPr>
          <p:cNvPr id="24" name="Group 23">
            <a:extLst>
              <a:ext uri="{FF2B5EF4-FFF2-40B4-BE49-F238E27FC236}">
                <a16:creationId xmlns:a16="http://schemas.microsoft.com/office/drawing/2014/main" id="{5275C4C3-299E-444B-9639-EFDA64E9E418}"/>
              </a:ext>
            </a:extLst>
          </p:cNvPr>
          <p:cNvGrpSpPr/>
          <p:nvPr/>
        </p:nvGrpSpPr>
        <p:grpSpPr>
          <a:xfrm>
            <a:off x="7568829" y="3066326"/>
            <a:ext cx="3921927" cy="1162571"/>
            <a:chOff x="7568829" y="3066326"/>
            <a:chExt cx="3921927" cy="1162571"/>
          </a:xfrm>
        </p:grpSpPr>
        <p:grpSp>
          <p:nvGrpSpPr>
            <p:cNvPr id="17" name="Group 16">
              <a:extLst>
                <a:ext uri="{FF2B5EF4-FFF2-40B4-BE49-F238E27FC236}">
                  <a16:creationId xmlns:a16="http://schemas.microsoft.com/office/drawing/2014/main" id="{D063C63D-5B7E-EE4F-B66B-240C7B75B323}"/>
                </a:ext>
              </a:extLst>
            </p:cNvPr>
            <p:cNvGrpSpPr/>
            <p:nvPr/>
          </p:nvGrpSpPr>
          <p:grpSpPr>
            <a:xfrm>
              <a:off x="7568829" y="3066326"/>
              <a:ext cx="588016" cy="480740"/>
              <a:chOff x="7459898" y="3051864"/>
              <a:chExt cx="588016" cy="480740"/>
            </a:xfrm>
          </p:grpSpPr>
          <p:cxnSp>
            <p:nvCxnSpPr>
              <p:cNvPr id="10" name="Straight Arrow Connector 30">
                <a:extLst>
                  <a:ext uri="{FF2B5EF4-FFF2-40B4-BE49-F238E27FC236}">
                    <a16:creationId xmlns:a16="http://schemas.microsoft.com/office/drawing/2014/main" id="{CCDDFB78-AF73-0B45-8006-A7E261A13227}"/>
                  </a:ext>
                </a:extLst>
              </p:cNvPr>
              <p:cNvCxnSpPr/>
              <p:nvPr/>
            </p:nvCxnSpPr>
            <p:spPr>
              <a:xfrm>
                <a:off x="7459898" y="3455094"/>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2">
                <a:extLst>
                  <a:ext uri="{FF2B5EF4-FFF2-40B4-BE49-F238E27FC236}">
                    <a16:creationId xmlns:a16="http://schemas.microsoft.com/office/drawing/2014/main" id="{4880BA2F-62B0-124C-B1E1-123B58DB18EA}"/>
                  </a:ext>
                </a:extLst>
              </p:cNvPr>
              <p:cNvGrpSpPr/>
              <p:nvPr/>
            </p:nvGrpSpPr>
            <p:grpSpPr>
              <a:xfrm>
                <a:off x="7804665" y="3051864"/>
                <a:ext cx="243249" cy="480740"/>
                <a:chOff x="4320209" y="2661138"/>
                <a:chExt cx="441398" cy="872348"/>
              </a:xfrm>
            </p:grpSpPr>
            <p:sp>
              <p:nvSpPr>
                <p:cNvPr id="31"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37"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35"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6" name="テキスト ボックス 45"/>
            <p:cNvSpPr txBox="1"/>
            <p:nvPr/>
          </p:nvSpPr>
          <p:spPr>
            <a:xfrm>
              <a:off x="7570900" y="3582566"/>
              <a:ext cx="3919856" cy="646331"/>
            </a:xfrm>
            <a:prstGeom prst="rect">
              <a:avLst/>
            </a:prstGeom>
            <a:noFill/>
          </p:spPr>
          <p:txBody>
            <a:bodyPr wrap="none" rtlCol="0">
              <a:spAutoFit/>
            </a:bodyPr>
            <a:lstStyle/>
            <a:p>
              <a:r>
                <a:rPr kumimoji="1" lang="en-US" altLang="ja-JP" dirty="0"/>
                <a:t>{ “ID”: “foo”, </a:t>
              </a:r>
            </a:p>
            <a:p>
              <a:r>
                <a:rPr kumimoji="1" lang="en-US" altLang="ja-JP" b="1" dirty="0"/>
                <a:t>  “PAYMENT_ID”:  “123-456-789” </a:t>
              </a:r>
              <a:r>
                <a:rPr kumimoji="1" lang="en-US" altLang="ja-JP" dirty="0"/>
                <a:t>}</a:t>
              </a:r>
              <a:endParaRPr kumimoji="1" lang="ja-JP" altLang="en-US" dirty="0"/>
            </a:p>
          </p:txBody>
        </p:sp>
      </p:grpSp>
      <p:sp>
        <p:nvSpPr>
          <p:cNvPr id="61" name="Can 25">
            <a:extLst>
              <a:ext uri="{FF2B5EF4-FFF2-40B4-BE49-F238E27FC236}">
                <a16:creationId xmlns:a16="http://schemas.microsoft.com/office/drawing/2014/main" id="{93331539-DB6C-AF4A-9990-A894497E57D4}"/>
              </a:ext>
            </a:extLst>
          </p:cNvPr>
          <p:cNvSpPr/>
          <p:nvPr/>
        </p:nvSpPr>
        <p:spPr>
          <a:xfrm rot="5400000">
            <a:off x="4181206" y="2765076"/>
            <a:ext cx="271393" cy="1335751"/>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4F3DE10-3233-4745-9AFD-09868DF89246}"/>
              </a:ext>
            </a:extLst>
          </p:cNvPr>
          <p:cNvGrpSpPr/>
          <p:nvPr/>
        </p:nvGrpSpPr>
        <p:grpSpPr>
          <a:xfrm>
            <a:off x="1868072" y="3148523"/>
            <a:ext cx="1644176" cy="546958"/>
            <a:chOff x="1338857" y="3147662"/>
            <a:chExt cx="1644176" cy="546958"/>
          </a:xfrm>
        </p:grpSpPr>
        <p:sp>
          <p:nvSpPr>
            <p:cNvPr id="63" name="Rectangle 3">
              <a:extLst>
                <a:ext uri="{FF2B5EF4-FFF2-40B4-BE49-F238E27FC236}">
                  <a16:creationId xmlns:a16="http://schemas.microsoft.com/office/drawing/2014/main" id="{7568C4CF-3947-3E47-BA94-6E42A1D90FE2}"/>
                </a:ext>
              </a:extLst>
            </p:cNvPr>
            <p:cNvSpPr/>
            <p:nvPr/>
          </p:nvSpPr>
          <p:spPr>
            <a:xfrm>
              <a:off x="1338857" y="3147662"/>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65" name="Rectangle 4">
              <a:extLst>
                <a:ext uri="{FF2B5EF4-FFF2-40B4-BE49-F238E27FC236}">
                  <a16:creationId xmlns:a16="http://schemas.microsoft.com/office/drawing/2014/main" id="{C88B58E5-2E9E-9D4B-8183-6952A7EC9748}"/>
                </a:ext>
              </a:extLst>
            </p:cNvPr>
            <p:cNvSpPr/>
            <p:nvPr/>
          </p:nvSpPr>
          <p:spPr>
            <a:xfrm>
              <a:off x="2779980" y="314766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テキスト ボックス 67"/>
          <p:cNvSpPr txBox="1"/>
          <p:nvPr/>
        </p:nvSpPr>
        <p:spPr>
          <a:xfrm>
            <a:off x="1268819" y="2636380"/>
            <a:ext cx="3122393" cy="369332"/>
          </a:xfrm>
          <a:prstGeom prst="rect">
            <a:avLst/>
          </a:prstGeom>
          <a:noFill/>
        </p:spPr>
        <p:txBody>
          <a:bodyPr wrap="none" rtlCol="0">
            <a:spAutoFit/>
          </a:bodyPr>
          <a:lstStyle/>
          <a:p>
            <a:r>
              <a:rPr kumimoji="1" lang="en-US" altLang="ja-JP" dirty="0"/>
              <a:t>http://api.myshop.com/purchase</a:t>
            </a:r>
            <a:endParaRPr kumimoji="1" lang="ja-JP" altLang="en-US" dirty="0"/>
          </a:p>
        </p:txBody>
      </p:sp>
      <p:grpSp>
        <p:nvGrpSpPr>
          <p:cNvPr id="54" name="Group 53">
            <a:extLst>
              <a:ext uri="{FF2B5EF4-FFF2-40B4-BE49-F238E27FC236}">
                <a16:creationId xmlns:a16="http://schemas.microsoft.com/office/drawing/2014/main" id="{C79317D7-F32B-4544-ADEA-5D1B3CABD320}"/>
              </a:ext>
            </a:extLst>
          </p:cNvPr>
          <p:cNvGrpSpPr/>
          <p:nvPr/>
        </p:nvGrpSpPr>
        <p:grpSpPr>
          <a:xfrm>
            <a:off x="4848004" y="3247364"/>
            <a:ext cx="1507785" cy="732220"/>
            <a:chOff x="4842857" y="3248271"/>
            <a:chExt cx="1507785" cy="732220"/>
          </a:xfrm>
        </p:grpSpPr>
        <p:cxnSp>
          <p:nvCxnSpPr>
            <p:cNvPr id="55" name="Straight Arrow Connector 30">
              <a:extLst>
                <a:ext uri="{FF2B5EF4-FFF2-40B4-BE49-F238E27FC236}">
                  <a16:creationId xmlns:a16="http://schemas.microsoft.com/office/drawing/2014/main" id="{F964E5AC-BC6E-814E-AAD3-6D1AA85D885A}"/>
                </a:ext>
              </a:extLst>
            </p:cNvPr>
            <p:cNvCxnSpPr/>
            <p:nvPr/>
          </p:nvCxnSpPr>
          <p:spPr>
            <a:xfrm>
              <a:off x="5645030" y="3475051"/>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33CA9A76-47B0-0D4E-92A9-4B2090B91B17}"/>
                </a:ext>
              </a:extLst>
            </p:cNvPr>
            <p:cNvGrpSpPr/>
            <p:nvPr/>
          </p:nvGrpSpPr>
          <p:grpSpPr>
            <a:xfrm>
              <a:off x="4842857" y="3248271"/>
              <a:ext cx="1507785" cy="732220"/>
              <a:chOff x="4919139" y="3286027"/>
              <a:chExt cx="1507785" cy="732220"/>
            </a:xfrm>
          </p:grpSpPr>
          <p:grpSp>
            <p:nvGrpSpPr>
              <p:cNvPr id="57" name="グループ化 43">
                <a:extLst>
                  <a:ext uri="{FF2B5EF4-FFF2-40B4-BE49-F238E27FC236}">
                    <a16:creationId xmlns:a16="http://schemas.microsoft.com/office/drawing/2014/main" id="{2E53CF13-47D9-4F45-A349-3F2FD6C76521}"/>
                  </a:ext>
                </a:extLst>
              </p:cNvPr>
              <p:cNvGrpSpPr/>
              <p:nvPr/>
            </p:nvGrpSpPr>
            <p:grpSpPr>
              <a:xfrm>
                <a:off x="5167702" y="3286027"/>
                <a:ext cx="250835" cy="285945"/>
                <a:chOff x="4123361" y="3406936"/>
                <a:chExt cx="250835" cy="285945"/>
              </a:xfrm>
            </p:grpSpPr>
            <p:sp>
              <p:nvSpPr>
                <p:cNvPr id="59" name="Oval 9">
                  <a:extLst>
                    <a:ext uri="{FF2B5EF4-FFF2-40B4-BE49-F238E27FC236}">
                      <a16:creationId xmlns:a16="http://schemas.microsoft.com/office/drawing/2014/main" id="{FADCF239-5A17-2E40-814C-3815D65DCBEC}"/>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11">
                  <a:extLst>
                    <a:ext uri="{FF2B5EF4-FFF2-40B4-BE49-F238E27FC236}">
                      <a16:creationId xmlns:a16="http://schemas.microsoft.com/office/drawing/2014/main" id="{BAAAD05F-1AFE-2249-B228-D939D4BEE848}"/>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2" name="Group 17">
                  <a:extLst>
                    <a:ext uri="{FF2B5EF4-FFF2-40B4-BE49-F238E27FC236}">
                      <a16:creationId xmlns:a16="http://schemas.microsoft.com/office/drawing/2014/main" id="{A3D55592-5AB9-AF47-B422-F05C2324F5D1}"/>
                    </a:ext>
                  </a:extLst>
                </p:cNvPr>
                <p:cNvGrpSpPr/>
                <p:nvPr/>
              </p:nvGrpSpPr>
              <p:grpSpPr>
                <a:xfrm>
                  <a:off x="4181786" y="3568727"/>
                  <a:ext cx="192410" cy="124154"/>
                  <a:chOff x="4426226" y="2849216"/>
                  <a:chExt cx="349146" cy="225288"/>
                </a:xfrm>
              </p:grpSpPr>
              <p:cxnSp>
                <p:nvCxnSpPr>
                  <p:cNvPr id="64" name="Straight Connector 13">
                    <a:extLst>
                      <a:ext uri="{FF2B5EF4-FFF2-40B4-BE49-F238E27FC236}">
                        <a16:creationId xmlns:a16="http://schemas.microsoft.com/office/drawing/2014/main" id="{1F6C9F57-733D-E447-80CC-BB127A434907}"/>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6" name="Rectangle 14">
                    <a:extLst>
                      <a:ext uri="{FF2B5EF4-FFF2-40B4-BE49-F238E27FC236}">
                        <a16:creationId xmlns:a16="http://schemas.microsoft.com/office/drawing/2014/main" id="{FBD16F4C-21D9-1747-811A-FB2AE06E95A1}"/>
                      </a:ext>
                    </a:extLst>
                  </p:cNvPr>
                  <p:cNvSpPr/>
                  <p:nvPr/>
                </p:nvSpPr>
                <p:spPr>
                  <a:xfrm>
                    <a:off x="4550085" y="2849216"/>
                    <a:ext cx="225287"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テキスト ボックス 44">
                <a:extLst>
                  <a:ext uri="{FF2B5EF4-FFF2-40B4-BE49-F238E27FC236}">
                    <a16:creationId xmlns:a16="http://schemas.microsoft.com/office/drawing/2014/main" id="{A7F5D809-19D5-CD4C-B4EC-9546F6D99C7A}"/>
                  </a:ext>
                </a:extLst>
              </p:cNvPr>
              <p:cNvSpPr txBox="1"/>
              <p:nvPr/>
            </p:nvSpPr>
            <p:spPr>
              <a:xfrm>
                <a:off x="4919139" y="3648915"/>
                <a:ext cx="1507785" cy="369332"/>
              </a:xfrm>
              <a:prstGeom prst="rect">
                <a:avLst/>
              </a:prstGeom>
              <a:noFill/>
            </p:spPr>
            <p:txBody>
              <a:bodyPr wrap="none" rtlCol="0">
                <a:spAutoFit/>
              </a:bodyPr>
              <a:lstStyle/>
              <a:p>
                <a:r>
                  <a:rPr kumimoji="1" lang="en-US" altLang="ja-JP" dirty="0"/>
                  <a:t>{ “ID”:  “foo” }</a:t>
                </a:r>
                <a:endParaRPr kumimoji="1" lang="ja-JP" altLang="en-US" dirty="0"/>
              </a:p>
            </p:txBody>
          </p:sp>
        </p:grpSp>
      </p:grpSp>
    </p:spTree>
    <p:extLst>
      <p:ext uri="{BB962C8B-B14F-4D97-AF65-F5344CB8AC3E}">
        <p14:creationId xmlns:p14="http://schemas.microsoft.com/office/powerpoint/2010/main" val="217669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3">
            <a:extLst>
              <a:ext uri="{FF2B5EF4-FFF2-40B4-BE49-F238E27FC236}">
                <a16:creationId xmlns:a16="http://schemas.microsoft.com/office/drawing/2014/main" id="{850BD181-7C48-D443-B634-63270C4FB1D6}"/>
              </a:ext>
            </a:extLst>
          </p:cNvPr>
          <p:cNvPicPr>
            <a:picLocks noGrp="1" noChangeAspect="1"/>
          </p:cNvPicPr>
          <p:nvPr>
            <p:ph idx="1"/>
          </p:nvPr>
        </p:nvPicPr>
        <p:blipFill rotWithShape="1">
          <a:blip r:embed="rId4"/>
          <a:srcRect l="3"/>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8497-56F1-F448-8F15-C76088D12730}"/>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dirty="0">
                <a:solidFill>
                  <a:srgbClr val="FFFFFE"/>
                </a:solidFill>
              </a:rPr>
              <a:t>RPC is ILLUSION!</a:t>
            </a:r>
          </a:p>
        </p:txBody>
      </p:sp>
      <p:cxnSp>
        <p:nvCxnSpPr>
          <p:cNvPr id="20"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9CE82A"/>
            </a:solidFill>
          </a:ln>
        </p:spPr>
        <p:style>
          <a:lnRef idx="3">
            <a:schemeClr val="accent1"/>
          </a:lnRef>
          <a:fillRef idx="0">
            <a:schemeClr val="accent1"/>
          </a:fillRef>
          <a:effectRef idx="2">
            <a:schemeClr val="accent1"/>
          </a:effectRef>
          <a:fontRef idx="minor">
            <a:schemeClr val="tx1"/>
          </a:fontRef>
        </p:style>
      </p:cxnSp>
      <p:pic>
        <p:nvPicPr>
          <p:cNvPr id="21" name="Picture 20" descr="A picture containing man, photo&#10;&#10;Description automatically generated">
            <a:extLst>
              <a:ext uri="{FF2B5EF4-FFF2-40B4-BE49-F238E27FC236}">
                <a16:creationId xmlns:a16="http://schemas.microsoft.com/office/drawing/2014/main" id="{2EB1182E-D90B-5243-83E2-1500D29795DE}"/>
              </a:ext>
            </a:extLst>
          </p:cNvPr>
          <p:cNvPicPr>
            <a:picLocks noChangeAspect="1"/>
          </p:cNvPicPr>
          <p:nvPr/>
        </p:nvPicPr>
        <p:blipFill>
          <a:blip r:embed="rId5">
            <a:alphaModFix amt="69000"/>
          </a:blip>
          <a:stretch>
            <a:fillRect/>
          </a:stretch>
        </p:blipFill>
        <p:spPr>
          <a:xfrm>
            <a:off x="3896785" y="2253291"/>
            <a:ext cx="4994667" cy="2736352"/>
          </a:xfrm>
          <a:prstGeom prst="rect">
            <a:avLst/>
          </a:prstGeom>
          <a:effectLst>
            <a:softEdge rad="1003300"/>
          </a:effectLst>
        </p:spPr>
      </p:pic>
      <p:pic>
        <p:nvPicPr>
          <p:cNvPr id="27" name="Picture 26">
            <a:extLst>
              <a:ext uri="{FF2B5EF4-FFF2-40B4-BE49-F238E27FC236}">
                <a16:creationId xmlns:a16="http://schemas.microsoft.com/office/drawing/2014/main" id="{65B4C246-02F8-8147-A089-FE7413F4CD84}"/>
              </a:ext>
            </a:extLst>
          </p:cNvPr>
          <p:cNvPicPr>
            <a:picLocks noChangeAspect="1"/>
          </p:cNvPicPr>
          <p:nvPr/>
        </p:nvPicPr>
        <p:blipFill>
          <a:blip r:embed="rId6"/>
          <a:stretch>
            <a:fillRect/>
          </a:stretch>
        </p:blipFill>
        <p:spPr>
          <a:xfrm>
            <a:off x="8616924" y="4441582"/>
            <a:ext cx="3206796" cy="2231897"/>
          </a:xfrm>
          <a:prstGeom prst="rect">
            <a:avLst/>
          </a:prstGeom>
        </p:spPr>
      </p:pic>
    </p:spTree>
    <p:extLst>
      <p:ext uri="{BB962C8B-B14F-4D97-AF65-F5344CB8AC3E}">
        <p14:creationId xmlns:p14="http://schemas.microsoft.com/office/powerpoint/2010/main" val="33336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 calcmode="lin" valueType="num">
                                      <p:cBhvr>
                                        <p:cTn id="16" dur="500" fill="hold"/>
                                        <p:tgtEl>
                                          <p:spTgt spid="27"/>
                                        </p:tgtEl>
                                        <p:attrNameLst>
                                          <p:attrName>style.rotation</p:attrName>
                                        </p:attrNameLst>
                                      </p:cBhvr>
                                      <p:tavLst>
                                        <p:tav tm="0">
                                          <p:val>
                                            <p:fltVal val="360"/>
                                          </p:val>
                                        </p:tav>
                                        <p:tav tm="100000">
                                          <p:val>
                                            <p:fltVal val="0"/>
                                          </p:val>
                                        </p:tav>
                                      </p:tavLst>
                                    </p:anim>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679E8E5-E191-7940-9020-EC0F2E3A6393}"/>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7" name="AutoShape 2" descr="Image result for paypal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17" name="グループ化 116"/>
          <p:cNvGrpSpPr/>
          <p:nvPr/>
        </p:nvGrpSpPr>
        <p:grpSpPr>
          <a:xfrm>
            <a:off x="3835780" y="2562309"/>
            <a:ext cx="4253525" cy="2269016"/>
            <a:chOff x="3761297" y="2106119"/>
            <a:chExt cx="4253525" cy="2269016"/>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297" y="2944541"/>
              <a:ext cx="1327355" cy="1327355"/>
            </a:xfrm>
            <a:prstGeom prst="rect">
              <a:avLst/>
            </a:prstGeom>
          </p:spPr>
        </p:pic>
        <p:pic>
          <p:nvPicPr>
            <p:cNvPr id="114" name="図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2551">
              <a:off x="6480990" y="2841303"/>
              <a:ext cx="1533832" cy="1533832"/>
            </a:xfrm>
            <a:prstGeom prst="rect">
              <a:avLst/>
            </a:prstGeom>
          </p:spPr>
        </p:pic>
        <p:sp>
          <p:nvSpPr>
            <p:cNvPr id="115" name="テキスト ボックス 114"/>
            <p:cNvSpPr txBox="1"/>
            <p:nvPr/>
          </p:nvSpPr>
          <p:spPr>
            <a:xfrm>
              <a:off x="5439959" y="3135931"/>
              <a:ext cx="622286" cy="646331"/>
            </a:xfrm>
            <a:prstGeom prst="rect">
              <a:avLst/>
            </a:prstGeom>
            <a:noFill/>
          </p:spPr>
          <p:txBody>
            <a:bodyPr wrap="none" rtlCol="0">
              <a:spAutoFit/>
            </a:bodyPr>
            <a:lstStyle/>
            <a:p>
              <a:r>
                <a:rPr kumimoji="1" lang="en-US" altLang="ja-JP" sz="3600" dirty="0">
                  <a:effectLst>
                    <a:outerShdw blurRad="38100" dist="38100" dir="2700000" algn="tl">
                      <a:srgbClr val="000000">
                        <a:alpha val="43137"/>
                      </a:srgbClr>
                    </a:outerShdw>
                  </a:effectLst>
                </a:rPr>
                <a:t>or</a:t>
              </a:r>
              <a:endParaRPr kumimoji="1" lang="ja-JP" altLang="en-US" sz="3600" dirty="0">
                <a:effectLst>
                  <a:outerShdw blurRad="38100" dist="38100" dir="2700000" algn="tl">
                    <a:srgbClr val="000000">
                      <a:alpha val="43137"/>
                    </a:srgbClr>
                  </a:outerShdw>
                </a:effectLst>
              </a:endParaRPr>
            </a:p>
          </p:txBody>
        </p:sp>
        <p:sp>
          <p:nvSpPr>
            <p:cNvPr id="116" name="テキスト ボックス 115"/>
            <p:cNvSpPr txBox="1"/>
            <p:nvPr/>
          </p:nvSpPr>
          <p:spPr>
            <a:xfrm>
              <a:off x="5051552" y="2106119"/>
              <a:ext cx="1399101" cy="461665"/>
            </a:xfrm>
            <a:prstGeom prst="rect">
              <a:avLst/>
            </a:prstGeom>
            <a:noFill/>
          </p:spPr>
          <p:txBody>
            <a:bodyPr wrap="none" rtlCol="0">
              <a:spAutoFit/>
            </a:bodyPr>
            <a:lstStyle/>
            <a:p>
              <a:r>
                <a:rPr kumimoji="1" lang="en-US" altLang="ja-JP" sz="2400" b="1" dirty="0">
                  <a:effectLst>
                    <a:outerShdw blurRad="38100" dist="38100" dir="2700000" algn="tl">
                      <a:srgbClr val="000000">
                        <a:alpha val="43137"/>
                      </a:srgbClr>
                    </a:outerShdw>
                  </a:effectLst>
                </a:rPr>
                <a:t>Pay with</a:t>
              </a:r>
              <a:endParaRPr kumimoji="1" lang="ja-JP" alt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0029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F149DB14-9A45-424B-93B2-DFA5D37FF3F0}"/>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6" name="Can 25">
            <a:extLst>
              <a:ext uri="{FF2B5EF4-FFF2-40B4-BE49-F238E27FC236}">
                <a16:creationId xmlns:a16="http://schemas.microsoft.com/office/drawing/2014/main" id="{93331539-DB6C-AF4A-9990-A894497E57D4}"/>
              </a:ext>
            </a:extLst>
          </p:cNvPr>
          <p:cNvSpPr/>
          <p:nvPr/>
        </p:nvSpPr>
        <p:spPr>
          <a:xfrm rot="5400000">
            <a:off x="6189306" y="3622037"/>
            <a:ext cx="271393" cy="1268789"/>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グループ化 9"/>
          <p:cNvGrpSpPr/>
          <p:nvPr/>
        </p:nvGrpSpPr>
        <p:grpSpPr>
          <a:xfrm>
            <a:off x="3370349" y="3136209"/>
            <a:ext cx="3568160" cy="1443533"/>
            <a:chOff x="4039816" y="966155"/>
            <a:chExt cx="3568160" cy="1443533"/>
          </a:xfrm>
        </p:grpSpPr>
        <p:grpSp>
          <p:nvGrpSpPr>
            <p:cNvPr id="12" name="グループ化 11"/>
            <p:cNvGrpSpPr/>
            <p:nvPr/>
          </p:nvGrpSpPr>
          <p:grpSpPr>
            <a:xfrm>
              <a:off x="4039816" y="1226289"/>
              <a:ext cx="1597557" cy="1183399"/>
              <a:chOff x="4250637" y="2659978"/>
              <a:chExt cx="1681871" cy="1183399"/>
            </a:xfrm>
          </p:grpSpPr>
          <p:grpSp>
            <p:nvGrpSpPr>
              <p:cNvPr id="32" name="グループ化 31"/>
              <p:cNvGrpSpPr/>
              <p:nvPr/>
            </p:nvGrpSpPr>
            <p:grpSpPr>
              <a:xfrm>
                <a:off x="4412925" y="2659978"/>
                <a:ext cx="1296077" cy="754393"/>
                <a:chOff x="4412925" y="2659978"/>
                <a:chExt cx="1296077" cy="754393"/>
              </a:xfrm>
            </p:grpSpPr>
            <p:sp>
              <p:nvSpPr>
                <p:cNvPr id="34" name="正方形/長方形 33"/>
                <p:cNvSpPr/>
                <p:nvPr/>
              </p:nvSpPr>
              <p:spPr>
                <a:xfrm>
                  <a:off x="4412925" y="2659978"/>
                  <a:ext cx="1296077"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4529482" y="2778750"/>
                  <a:ext cx="992088" cy="465412"/>
                  <a:chOff x="4747846" y="4166914"/>
                  <a:chExt cx="1160585" cy="465412"/>
                </a:xfrm>
              </p:grpSpPr>
              <p:cxnSp>
                <p:nvCxnSpPr>
                  <p:cNvPr id="36" name="直線コネクタ 35"/>
                  <p:cNvCxnSpPr/>
                  <p:nvPr/>
                </p:nvCxnSpPr>
                <p:spPr>
                  <a:xfrm>
                    <a:off x="4747846" y="4375255"/>
                    <a:ext cx="2579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5023416" y="4166914"/>
                    <a:ext cx="357476" cy="205670"/>
                  </a:xfrm>
                  <a:prstGeom prst="line">
                    <a:avLst/>
                  </a:prstGeom>
                  <a:ln cap="rnd">
                    <a:solidFill>
                      <a:schemeClr val="bg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5389722" y="4166914"/>
                    <a:ext cx="518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5389722" y="4397136"/>
                    <a:ext cx="5187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5389722" y="4632326"/>
                    <a:ext cx="518709"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sp>
            <p:nvSpPr>
              <p:cNvPr id="33" name="テキスト ボックス 32"/>
              <p:cNvSpPr txBox="1"/>
              <p:nvPr/>
            </p:nvSpPr>
            <p:spPr>
              <a:xfrm>
                <a:off x="4250637" y="3474045"/>
                <a:ext cx="1681871" cy="369332"/>
              </a:xfrm>
              <a:prstGeom prst="rect">
                <a:avLst/>
              </a:prstGeom>
              <a:noFill/>
            </p:spPr>
            <p:txBody>
              <a:bodyPr wrap="none" rtlCol="0">
                <a:spAutoFit/>
              </a:bodyPr>
              <a:lstStyle/>
              <a:p>
                <a:r>
                  <a:rPr kumimoji="1" lang="en-US" altLang="ja-JP" dirty="0"/>
                  <a:t>Message Router</a:t>
                </a:r>
                <a:endParaRPr kumimoji="1" lang="ja-JP" altLang="en-US" dirty="0"/>
              </a:p>
            </p:txBody>
          </p:sp>
        </p:grpSp>
        <p:cxnSp>
          <p:nvCxnSpPr>
            <p:cNvPr id="13" name="直線コネクタ 12"/>
            <p:cNvCxnSpPr>
              <a:stCxn id="34" idx="3"/>
            </p:cNvCxnSpPr>
            <p:nvPr/>
          </p:nvCxnSpPr>
          <p:spPr>
            <a:xfrm flipV="1">
              <a:off x="5425072" y="1603485"/>
              <a:ext cx="21230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5654077" y="1091198"/>
              <a:ext cx="0" cy="51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641947" y="1612252"/>
              <a:ext cx="0" cy="5122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654077" y="2124540"/>
              <a:ext cx="627617" cy="0"/>
            </a:xfrm>
            <a:prstGeom prst="line">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668052" y="1102639"/>
              <a:ext cx="624305"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Can 25">
              <a:extLst>
                <a:ext uri="{FF2B5EF4-FFF2-40B4-BE49-F238E27FC236}">
                  <a16:creationId xmlns:a16="http://schemas.microsoft.com/office/drawing/2014/main" id="{93331539-DB6C-AF4A-9990-A894497E57D4}"/>
                </a:ext>
              </a:extLst>
            </p:cNvPr>
            <p:cNvSpPr/>
            <p:nvPr/>
          </p:nvSpPr>
          <p:spPr>
            <a:xfrm rot="5400000">
              <a:off x="6837885" y="467457"/>
              <a:ext cx="271393" cy="1268789"/>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グループ化 80"/>
          <p:cNvGrpSpPr/>
          <p:nvPr/>
        </p:nvGrpSpPr>
        <p:grpSpPr>
          <a:xfrm>
            <a:off x="5112263" y="4031984"/>
            <a:ext cx="500479" cy="618365"/>
            <a:chOff x="1923168" y="3353651"/>
            <a:chExt cx="500479" cy="618365"/>
          </a:xfrm>
        </p:grpSpPr>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2551">
              <a:off x="2085947" y="3353651"/>
              <a:ext cx="337700" cy="337700"/>
            </a:xfrm>
            <a:prstGeom prst="rect">
              <a:avLst/>
            </a:prstGeom>
          </p:spPr>
        </p:pic>
        <p:grpSp>
          <p:nvGrpSpPr>
            <p:cNvPr id="61" name="Group 22">
              <a:extLst>
                <a:ext uri="{FF2B5EF4-FFF2-40B4-BE49-F238E27FC236}">
                  <a16:creationId xmlns:a16="http://schemas.microsoft.com/office/drawing/2014/main" id="{4880BA2F-62B0-124C-B1E1-123B58DB18EA}"/>
                </a:ext>
              </a:extLst>
            </p:cNvPr>
            <p:cNvGrpSpPr/>
            <p:nvPr/>
          </p:nvGrpSpPr>
          <p:grpSpPr>
            <a:xfrm>
              <a:off x="1923168" y="3491276"/>
              <a:ext cx="243249" cy="480740"/>
              <a:chOff x="4320209" y="2661138"/>
              <a:chExt cx="441398" cy="872348"/>
            </a:xfrm>
          </p:grpSpPr>
          <p:sp>
            <p:nvSpPr>
              <p:cNvPr id="62"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4"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6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6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7"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 name="Group 3">
            <a:extLst>
              <a:ext uri="{FF2B5EF4-FFF2-40B4-BE49-F238E27FC236}">
                <a16:creationId xmlns:a16="http://schemas.microsoft.com/office/drawing/2014/main" id="{71ADAF14-4CB6-8C4C-9329-7E0590369E80}"/>
              </a:ext>
            </a:extLst>
          </p:cNvPr>
          <p:cNvGrpSpPr/>
          <p:nvPr/>
        </p:nvGrpSpPr>
        <p:grpSpPr>
          <a:xfrm>
            <a:off x="7341618" y="3013962"/>
            <a:ext cx="1557604" cy="898600"/>
            <a:chOff x="7534123" y="3001930"/>
            <a:chExt cx="1557604" cy="898600"/>
          </a:xfrm>
        </p:grpSpPr>
        <p:sp>
          <p:nvSpPr>
            <p:cNvPr id="11" name="Rectangle 3">
              <a:extLst>
                <a:ext uri="{FF2B5EF4-FFF2-40B4-BE49-F238E27FC236}">
                  <a16:creationId xmlns:a16="http://schemas.microsoft.com/office/drawing/2014/main" id="{7568C4CF-3947-3E47-BA94-6E42A1D90FE2}"/>
                </a:ext>
              </a:extLst>
            </p:cNvPr>
            <p:cNvSpPr/>
            <p:nvPr/>
          </p:nvSpPr>
          <p:spPr>
            <a:xfrm>
              <a:off x="7780481" y="3005323"/>
              <a:ext cx="1311246" cy="5469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Credit Card</a:t>
              </a: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1893" y="3404126"/>
              <a:ext cx="496404" cy="496404"/>
            </a:xfrm>
            <a:prstGeom prst="rect">
              <a:avLst/>
            </a:prstGeom>
          </p:spPr>
        </p:pic>
        <p:sp>
          <p:nvSpPr>
            <p:cNvPr id="83" name="Rectangle 4">
              <a:extLst>
                <a:ext uri="{FF2B5EF4-FFF2-40B4-BE49-F238E27FC236}">
                  <a16:creationId xmlns:a16="http://schemas.microsoft.com/office/drawing/2014/main" id="{C88B58E5-2E9E-9D4B-8183-6952A7EC9748}"/>
                </a:ext>
              </a:extLst>
            </p:cNvPr>
            <p:cNvSpPr/>
            <p:nvPr/>
          </p:nvSpPr>
          <p:spPr>
            <a:xfrm>
              <a:off x="7534123" y="30019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FE1D8D1-3ECA-FE49-AD31-1236D38CCB63}"/>
              </a:ext>
            </a:extLst>
          </p:cNvPr>
          <p:cNvGrpSpPr/>
          <p:nvPr/>
        </p:nvGrpSpPr>
        <p:grpSpPr>
          <a:xfrm>
            <a:off x="7343311" y="3977291"/>
            <a:ext cx="1561555" cy="832370"/>
            <a:chOff x="7530167" y="3964490"/>
            <a:chExt cx="1561555" cy="832370"/>
          </a:xfrm>
        </p:grpSpPr>
        <p:sp>
          <p:nvSpPr>
            <p:cNvPr id="8" name="Rectangle 3">
              <a:extLst>
                <a:ext uri="{FF2B5EF4-FFF2-40B4-BE49-F238E27FC236}">
                  <a16:creationId xmlns:a16="http://schemas.microsoft.com/office/drawing/2014/main" id="{7568C4CF-3947-3E47-BA94-6E42A1D90FE2}"/>
                </a:ext>
              </a:extLst>
            </p:cNvPr>
            <p:cNvSpPr/>
            <p:nvPr/>
          </p:nvSpPr>
          <p:spPr>
            <a:xfrm>
              <a:off x="7780476" y="3964495"/>
              <a:ext cx="1311246" cy="54695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PayPal</a:t>
              </a:r>
            </a:p>
          </p:txBody>
        </p:sp>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2551">
              <a:off x="8486595" y="4237569"/>
              <a:ext cx="559291" cy="559291"/>
            </a:xfrm>
            <a:prstGeom prst="rect">
              <a:avLst/>
            </a:prstGeom>
          </p:spPr>
        </p:pic>
        <p:sp>
          <p:nvSpPr>
            <p:cNvPr id="84" name="Rectangle 4">
              <a:extLst>
                <a:ext uri="{FF2B5EF4-FFF2-40B4-BE49-F238E27FC236}">
                  <a16:creationId xmlns:a16="http://schemas.microsoft.com/office/drawing/2014/main" id="{C88B58E5-2E9E-9D4B-8183-6952A7EC9748}"/>
                </a:ext>
              </a:extLst>
            </p:cNvPr>
            <p:cNvSpPr/>
            <p:nvPr/>
          </p:nvSpPr>
          <p:spPr>
            <a:xfrm>
              <a:off x="7530167" y="396449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テキスト ボックス 85"/>
          <p:cNvSpPr txBox="1"/>
          <p:nvPr/>
        </p:nvSpPr>
        <p:spPr>
          <a:xfrm>
            <a:off x="4276024" y="1892897"/>
            <a:ext cx="3122022" cy="584775"/>
          </a:xfrm>
          <a:prstGeom prst="rect">
            <a:avLst/>
          </a:prstGeom>
          <a:noFill/>
        </p:spPr>
        <p:txBody>
          <a:bodyPr wrap="square" rtlCol="0">
            <a:spAutoFit/>
          </a:bodyPr>
          <a:lstStyle/>
          <a:p>
            <a:r>
              <a:rPr kumimoji="1" lang="en-US" altLang="ja-JP" sz="3200" dirty="0"/>
              <a:t>Message Router</a:t>
            </a:r>
            <a:endParaRPr kumimoji="1" lang="ja-JP" altLang="en-US" sz="3200" dirty="0"/>
          </a:p>
        </p:txBody>
      </p:sp>
      <p:grpSp>
        <p:nvGrpSpPr>
          <p:cNvPr id="54" name="グループ化 80">
            <a:extLst>
              <a:ext uri="{FF2B5EF4-FFF2-40B4-BE49-F238E27FC236}">
                <a16:creationId xmlns:a16="http://schemas.microsoft.com/office/drawing/2014/main" id="{2EC9932A-8AB0-A841-BA63-9BDD055CFEDB}"/>
              </a:ext>
            </a:extLst>
          </p:cNvPr>
          <p:cNvGrpSpPr/>
          <p:nvPr/>
        </p:nvGrpSpPr>
        <p:grpSpPr>
          <a:xfrm>
            <a:off x="6912933" y="4056345"/>
            <a:ext cx="500479" cy="618365"/>
            <a:chOff x="1923168" y="3353651"/>
            <a:chExt cx="500479" cy="618365"/>
          </a:xfrm>
        </p:grpSpPr>
        <p:pic>
          <p:nvPicPr>
            <p:cNvPr id="55" name="図 52">
              <a:extLst>
                <a:ext uri="{FF2B5EF4-FFF2-40B4-BE49-F238E27FC236}">
                  <a16:creationId xmlns:a16="http://schemas.microsoft.com/office/drawing/2014/main" id="{44BDDE8B-DB50-FA48-8036-455FC0A50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2551">
              <a:off x="2085947" y="3353651"/>
              <a:ext cx="337700" cy="337700"/>
            </a:xfrm>
            <a:prstGeom prst="rect">
              <a:avLst/>
            </a:prstGeom>
          </p:spPr>
        </p:pic>
        <p:grpSp>
          <p:nvGrpSpPr>
            <p:cNvPr id="56" name="Group 22">
              <a:extLst>
                <a:ext uri="{FF2B5EF4-FFF2-40B4-BE49-F238E27FC236}">
                  <a16:creationId xmlns:a16="http://schemas.microsoft.com/office/drawing/2014/main" id="{3A370A8C-BFAF-DB4F-BCCC-A098AFDE4149}"/>
                </a:ext>
              </a:extLst>
            </p:cNvPr>
            <p:cNvGrpSpPr/>
            <p:nvPr/>
          </p:nvGrpSpPr>
          <p:grpSpPr>
            <a:xfrm>
              <a:off x="1923168" y="3491276"/>
              <a:ext cx="243249" cy="480740"/>
              <a:chOff x="4320209" y="2661138"/>
              <a:chExt cx="441398" cy="872348"/>
            </a:xfrm>
          </p:grpSpPr>
          <p:sp>
            <p:nvSpPr>
              <p:cNvPr id="57" name="Oval 9">
                <a:extLst>
                  <a:ext uri="{FF2B5EF4-FFF2-40B4-BE49-F238E27FC236}">
                    <a16:creationId xmlns:a16="http://schemas.microsoft.com/office/drawing/2014/main" id="{5EBDD389-5DF5-EC40-8566-E23B4CEB34F7}"/>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11">
                <a:extLst>
                  <a:ext uri="{FF2B5EF4-FFF2-40B4-BE49-F238E27FC236}">
                    <a16:creationId xmlns:a16="http://schemas.microsoft.com/office/drawing/2014/main" id="{653D47BA-DAB2-664B-8982-F93CCBADC861}"/>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9" name="Group 17">
                <a:extLst>
                  <a:ext uri="{FF2B5EF4-FFF2-40B4-BE49-F238E27FC236}">
                    <a16:creationId xmlns:a16="http://schemas.microsoft.com/office/drawing/2014/main" id="{C65A3ABC-EA60-8A40-9FA8-E4D5A8EAF7C8}"/>
                  </a:ext>
                </a:extLst>
              </p:cNvPr>
              <p:cNvGrpSpPr/>
              <p:nvPr/>
            </p:nvGrpSpPr>
            <p:grpSpPr>
              <a:xfrm>
                <a:off x="4426226" y="2954723"/>
                <a:ext cx="331305" cy="225288"/>
                <a:chOff x="4426226" y="2849216"/>
                <a:chExt cx="331305" cy="225288"/>
              </a:xfrm>
            </p:grpSpPr>
            <p:cxnSp>
              <p:nvCxnSpPr>
                <p:cNvPr id="87" name="Straight Connector 13">
                  <a:extLst>
                    <a:ext uri="{FF2B5EF4-FFF2-40B4-BE49-F238E27FC236}">
                      <a16:creationId xmlns:a16="http://schemas.microsoft.com/office/drawing/2014/main" id="{5B6E6DAD-ED2D-E94C-B4DC-AC139FD323D4}"/>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14">
                  <a:extLst>
                    <a:ext uri="{FF2B5EF4-FFF2-40B4-BE49-F238E27FC236}">
                      <a16:creationId xmlns:a16="http://schemas.microsoft.com/office/drawing/2014/main" id="{04101791-12BA-9043-993B-31331D8F57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18">
                <a:extLst>
                  <a:ext uri="{FF2B5EF4-FFF2-40B4-BE49-F238E27FC236}">
                    <a16:creationId xmlns:a16="http://schemas.microsoft.com/office/drawing/2014/main" id="{360E50F1-DC57-FC46-B1E1-B33FA1835025}"/>
                  </a:ext>
                </a:extLst>
              </p:cNvPr>
              <p:cNvGrpSpPr/>
              <p:nvPr/>
            </p:nvGrpSpPr>
            <p:grpSpPr>
              <a:xfrm>
                <a:off x="4430303" y="3308199"/>
                <a:ext cx="331304" cy="225287"/>
                <a:chOff x="4426226" y="2849216"/>
                <a:chExt cx="331304" cy="225287"/>
              </a:xfrm>
            </p:grpSpPr>
            <p:cxnSp>
              <p:nvCxnSpPr>
                <p:cNvPr id="70" name="Straight Connector 19">
                  <a:extLst>
                    <a:ext uri="{FF2B5EF4-FFF2-40B4-BE49-F238E27FC236}">
                      <a16:creationId xmlns:a16="http://schemas.microsoft.com/office/drawing/2014/main" id="{BB077758-B797-8446-86C0-E2D1E6DCB17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5" name="Rectangle 20">
                  <a:extLst>
                    <a:ext uri="{FF2B5EF4-FFF2-40B4-BE49-F238E27FC236}">
                      <a16:creationId xmlns:a16="http://schemas.microsoft.com/office/drawing/2014/main" id="{92B6F5E3-D841-AB4F-A958-DBB65681C159}"/>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9" name="グループ化 1">
            <a:extLst>
              <a:ext uri="{FF2B5EF4-FFF2-40B4-BE49-F238E27FC236}">
                <a16:creationId xmlns:a16="http://schemas.microsoft.com/office/drawing/2014/main" id="{71C5FF77-B631-844A-B973-E6C88072C62E}"/>
              </a:ext>
            </a:extLst>
          </p:cNvPr>
          <p:cNvGrpSpPr/>
          <p:nvPr/>
        </p:nvGrpSpPr>
        <p:grpSpPr>
          <a:xfrm>
            <a:off x="5113087" y="2826827"/>
            <a:ext cx="474909" cy="575478"/>
            <a:chOff x="1074178" y="4445020"/>
            <a:chExt cx="474909" cy="575478"/>
          </a:xfrm>
        </p:grpSpPr>
        <p:grpSp>
          <p:nvGrpSpPr>
            <p:cNvPr id="90" name="Group 22">
              <a:extLst>
                <a:ext uri="{FF2B5EF4-FFF2-40B4-BE49-F238E27FC236}">
                  <a16:creationId xmlns:a16="http://schemas.microsoft.com/office/drawing/2014/main" id="{28A3C536-9701-B64F-90C8-C1497F2CC469}"/>
                </a:ext>
              </a:extLst>
            </p:cNvPr>
            <p:cNvGrpSpPr/>
            <p:nvPr/>
          </p:nvGrpSpPr>
          <p:grpSpPr>
            <a:xfrm>
              <a:off x="1074178" y="4539758"/>
              <a:ext cx="243249" cy="480740"/>
              <a:chOff x="4320209" y="2661138"/>
              <a:chExt cx="441398" cy="872348"/>
            </a:xfrm>
          </p:grpSpPr>
          <p:sp>
            <p:nvSpPr>
              <p:cNvPr id="92" name="Oval 9">
                <a:extLst>
                  <a:ext uri="{FF2B5EF4-FFF2-40B4-BE49-F238E27FC236}">
                    <a16:creationId xmlns:a16="http://schemas.microsoft.com/office/drawing/2014/main" id="{984F690B-CE5E-254B-B0BB-B75E8F00380F}"/>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11">
                <a:extLst>
                  <a:ext uri="{FF2B5EF4-FFF2-40B4-BE49-F238E27FC236}">
                    <a16:creationId xmlns:a16="http://schemas.microsoft.com/office/drawing/2014/main" id="{CEEA5121-B9E8-A34C-BFED-F832E5FBA5C4}"/>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4" name="Group 17">
                <a:extLst>
                  <a:ext uri="{FF2B5EF4-FFF2-40B4-BE49-F238E27FC236}">
                    <a16:creationId xmlns:a16="http://schemas.microsoft.com/office/drawing/2014/main" id="{56E0C4DE-C556-8943-BD25-1548ED67146E}"/>
                  </a:ext>
                </a:extLst>
              </p:cNvPr>
              <p:cNvGrpSpPr/>
              <p:nvPr/>
            </p:nvGrpSpPr>
            <p:grpSpPr>
              <a:xfrm>
                <a:off x="4426226" y="2954723"/>
                <a:ext cx="331305" cy="225288"/>
                <a:chOff x="4426226" y="2849216"/>
                <a:chExt cx="331305" cy="225288"/>
              </a:xfrm>
            </p:grpSpPr>
            <p:cxnSp>
              <p:nvCxnSpPr>
                <p:cNvPr id="98" name="Straight Connector 13">
                  <a:extLst>
                    <a:ext uri="{FF2B5EF4-FFF2-40B4-BE49-F238E27FC236}">
                      <a16:creationId xmlns:a16="http://schemas.microsoft.com/office/drawing/2014/main" id="{51C0C2CE-2E5D-B24D-905C-A6824B6FE8F9}"/>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14">
                  <a:extLst>
                    <a:ext uri="{FF2B5EF4-FFF2-40B4-BE49-F238E27FC236}">
                      <a16:creationId xmlns:a16="http://schemas.microsoft.com/office/drawing/2014/main" id="{ABBE7B69-19A4-3D4C-A648-EAD11BAD44F5}"/>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18">
                <a:extLst>
                  <a:ext uri="{FF2B5EF4-FFF2-40B4-BE49-F238E27FC236}">
                    <a16:creationId xmlns:a16="http://schemas.microsoft.com/office/drawing/2014/main" id="{A975F151-8C1F-1E48-8739-882C480FE440}"/>
                  </a:ext>
                </a:extLst>
              </p:cNvPr>
              <p:cNvGrpSpPr/>
              <p:nvPr/>
            </p:nvGrpSpPr>
            <p:grpSpPr>
              <a:xfrm>
                <a:off x="4430303" y="3308199"/>
                <a:ext cx="331304" cy="225287"/>
                <a:chOff x="4426226" y="2849216"/>
                <a:chExt cx="331304" cy="225287"/>
              </a:xfrm>
            </p:grpSpPr>
            <p:cxnSp>
              <p:nvCxnSpPr>
                <p:cNvPr id="96" name="Straight Connector 19">
                  <a:extLst>
                    <a:ext uri="{FF2B5EF4-FFF2-40B4-BE49-F238E27FC236}">
                      <a16:creationId xmlns:a16="http://schemas.microsoft.com/office/drawing/2014/main" id="{4E28F443-1621-944A-B390-BC207C07BCE8}"/>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7" name="Rectangle 20">
                  <a:extLst>
                    <a:ext uri="{FF2B5EF4-FFF2-40B4-BE49-F238E27FC236}">
                      <a16:creationId xmlns:a16="http://schemas.microsoft.com/office/drawing/2014/main" id="{86C55BCC-E63D-BC46-8EEE-D193C97D9991}"/>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91" name="図 79">
              <a:extLst>
                <a:ext uri="{FF2B5EF4-FFF2-40B4-BE49-F238E27FC236}">
                  <a16:creationId xmlns:a16="http://schemas.microsoft.com/office/drawing/2014/main" id="{1AAA9371-5B7B-B04F-8782-CA64C69CC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166" y="4445020"/>
              <a:ext cx="331921" cy="331921"/>
            </a:xfrm>
            <a:prstGeom prst="rect">
              <a:avLst/>
            </a:prstGeom>
          </p:spPr>
        </p:pic>
      </p:grpSp>
      <p:grpSp>
        <p:nvGrpSpPr>
          <p:cNvPr id="2" name="グループ化 1"/>
          <p:cNvGrpSpPr/>
          <p:nvPr/>
        </p:nvGrpSpPr>
        <p:grpSpPr>
          <a:xfrm>
            <a:off x="6908504" y="2819563"/>
            <a:ext cx="474909" cy="575478"/>
            <a:chOff x="1074178" y="4445020"/>
            <a:chExt cx="474909" cy="575478"/>
          </a:xfrm>
        </p:grpSpPr>
        <p:grpSp>
          <p:nvGrpSpPr>
            <p:cNvPr id="71" name="Group 22">
              <a:extLst>
                <a:ext uri="{FF2B5EF4-FFF2-40B4-BE49-F238E27FC236}">
                  <a16:creationId xmlns:a16="http://schemas.microsoft.com/office/drawing/2014/main" id="{4880BA2F-62B0-124C-B1E1-123B58DB18EA}"/>
                </a:ext>
              </a:extLst>
            </p:cNvPr>
            <p:cNvGrpSpPr/>
            <p:nvPr/>
          </p:nvGrpSpPr>
          <p:grpSpPr>
            <a:xfrm>
              <a:off x="1074178" y="4539758"/>
              <a:ext cx="243249" cy="480740"/>
              <a:chOff x="4320209" y="2661138"/>
              <a:chExt cx="441398" cy="872348"/>
            </a:xfrm>
          </p:grpSpPr>
          <p:sp>
            <p:nvSpPr>
              <p:cNvPr id="72"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4"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7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18">
                <a:extLst>
                  <a:ext uri="{FF2B5EF4-FFF2-40B4-BE49-F238E27FC236}">
                    <a16:creationId xmlns:a16="http://schemas.microsoft.com/office/drawing/2014/main" id="{0DE050CF-6D5E-4348-A613-92264CE1266E}"/>
                  </a:ext>
                </a:extLst>
              </p:cNvPr>
              <p:cNvGrpSpPr/>
              <p:nvPr/>
            </p:nvGrpSpPr>
            <p:grpSpPr>
              <a:xfrm>
                <a:off x="4430303" y="3308199"/>
                <a:ext cx="331304" cy="225287"/>
                <a:chOff x="4426226" y="2849216"/>
                <a:chExt cx="331304" cy="225287"/>
              </a:xfrm>
            </p:grpSpPr>
            <p:cxnSp>
              <p:nvCxnSpPr>
                <p:cNvPr id="7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7" name="Rectangle 20">
                  <a:extLst>
                    <a:ext uri="{FF2B5EF4-FFF2-40B4-BE49-F238E27FC236}">
                      <a16:creationId xmlns:a16="http://schemas.microsoft.com/office/drawing/2014/main" id="{53B49973-31AF-3D4E-95EB-D584E3FCE9A4}"/>
                    </a:ext>
                  </a:extLst>
                </p:cNvPr>
                <p:cNvSpPr/>
                <p:nvPr/>
              </p:nvSpPr>
              <p:spPr>
                <a:xfrm>
                  <a:off x="4532243" y="2849216"/>
                  <a:ext cx="225287" cy="225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166" y="4445020"/>
              <a:ext cx="331921" cy="331921"/>
            </a:xfrm>
            <a:prstGeom prst="rect">
              <a:avLst/>
            </a:prstGeom>
          </p:spPr>
        </p:pic>
      </p:grpSp>
      <p:pic>
        <p:nvPicPr>
          <p:cNvPr id="19" name="Picture 18" descr="A close up of a logo&#13;&#10;&#13;&#10;Description automatically generated">
            <a:extLst>
              <a:ext uri="{FF2B5EF4-FFF2-40B4-BE49-F238E27FC236}">
                <a16:creationId xmlns:a16="http://schemas.microsoft.com/office/drawing/2014/main" id="{01324700-AF93-3C4D-A718-571E170ED482}"/>
              </a:ext>
            </a:extLst>
          </p:cNvPr>
          <p:cNvPicPr>
            <a:picLocks noChangeAspect="1"/>
          </p:cNvPicPr>
          <p:nvPr/>
        </p:nvPicPr>
        <p:blipFill>
          <a:blip r:embed="rId6">
            <a:alphaModFix/>
            <a:extLst>
              <a:ext uri="{BEBA8EAE-BF5A-486C-A8C5-ECC9F3942E4B}">
                <a14:imgProps xmlns:a14="http://schemas.microsoft.com/office/drawing/2010/main">
                  <a14:imgLayer r:embed="rId7">
                    <a14:imgEffect>
                      <a14:artisticPencilGrayscale/>
                    </a14:imgEffect>
                  </a14:imgLayer>
                </a14:imgProps>
              </a:ext>
            </a:extLst>
          </a:blip>
          <a:stretch>
            <a:fillRect/>
          </a:stretch>
        </p:blipFill>
        <p:spPr>
          <a:xfrm>
            <a:off x="9007667" y="3076092"/>
            <a:ext cx="439635" cy="439635"/>
          </a:xfrm>
          <a:prstGeom prst="rect">
            <a:avLst/>
          </a:prstGeom>
        </p:spPr>
      </p:pic>
      <p:pic>
        <p:nvPicPr>
          <p:cNvPr id="100" name="Picture 99" descr="A close up of a logo&#13;&#10;&#13;&#10;Description automatically generated">
            <a:extLst>
              <a:ext uri="{FF2B5EF4-FFF2-40B4-BE49-F238E27FC236}">
                <a16:creationId xmlns:a16="http://schemas.microsoft.com/office/drawing/2014/main" id="{2628D834-FB2F-1643-AE49-36E6208B8102}"/>
              </a:ext>
            </a:extLst>
          </p:cNvPr>
          <p:cNvPicPr>
            <a:picLocks noChangeAspect="1"/>
          </p:cNvPicPr>
          <p:nvPr/>
        </p:nvPicPr>
        <p:blipFill>
          <a:blip r:embed="rId6">
            <a:alphaModFix/>
            <a:extLst>
              <a:ext uri="{BEBA8EAE-BF5A-486C-A8C5-ECC9F3942E4B}">
                <a14:imgProps xmlns:a14="http://schemas.microsoft.com/office/drawing/2010/main">
                  <a14:imgLayer r:embed="rId8">
                    <a14:imgEffect>
                      <a14:artisticPencilGrayscale/>
                    </a14:imgEffect>
                  </a14:imgLayer>
                </a14:imgProps>
              </a:ext>
            </a:extLst>
          </a:blip>
          <a:stretch>
            <a:fillRect/>
          </a:stretch>
        </p:blipFill>
        <p:spPr>
          <a:xfrm>
            <a:off x="9007666" y="4015918"/>
            <a:ext cx="439635" cy="439635"/>
          </a:xfrm>
          <a:prstGeom prst="rect">
            <a:avLst/>
          </a:prstGeom>
        </p:spPr>
      </p:pic>
    </p:spTree>
    <p:extLst>
      <p:ext uri="{BB962C8B-B14F-4D97-AF65-F5344CB8AC3E}">
        <p14:creationId xmlns:p14="http://schemas.microsoft.com/office/powerpoint/2010/main" val="17397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0" fill="hold" nodeType="clickEffect">
                                  <p:stCondLst>
                                    <p:cond delay="0"/>
                                  </p:stCondLst>
                                  <p:childTnLst>
                                    <p:animEffect transition="out" filter="fade">
                                      <p:cBhvr>
                                        <p:cTn id="6" dur="500"/>
                                        <p:tgtEl>
                                          <p:spTgt spid="89"/>
                                        </p:tgtEl>
                                      </p:cBhvr>
                                    </p:animEffect>
                                    <p:set>
                                      <p:cBhvr>
                                        <p:cTn id="7" dur="1" fill="hold">
                                          <p:stCondLst>
                                            <p:cond delay="499"/>
                                          </p:stCondLst>
                                        </p:cTn>
                                        <p:tgtEl>
                                          <p:spTgt spid="89"/>
                                        </p:tgtEl>
                                        <p:attrNameLst>
                                          <p:attrName>style.visibility</p:attrName>
                                        </p:attrNameLst>
                                      </p:cBhvr>
                                      <p:to>
                                        <p:strVal val="hidden"/>
                                      </p:to>
                                    </p:set>
                                  </p:childTnLst>
                                </p:cTn>
                              </p:par>
                            </p:childTnLst>
                          </p:cTn>
                        </p:par>
                        <p:par>
                          <p:cTn id="8" fill="hold">
                            <p:stCondLst>
                              <p:cond delay="500"/>
                            </p:stCondLst>
                            <p:childTnLst>
                              <p:par>
                                <p:cTn id="9" presetID="10" presetClass="entr" presetSubtype="0" repeatCount="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7" presetClass="entr" presetSubtype="1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3"/>
                                            </p:cond>
                                          </p:stCondLst>
                                          <p:endCondLst>
                                            <p:cond evt="onStopAudio" delay="0">
                                              <p:tgtEl>
                                                <p:sldTgt/>
                                              </p:tgtEl>
                                            </p:cond>
                                          </p:endCondLst>
                                        </p:cTn>
                                        <p:tgtEl>
                                          <p:sndTgt r:embed="rId3" name="cashreg.wav"/>
                                        </p:tgtEl>
                                      </p:cMediaNode>
                                    </p:audio>
                                  </p:subTnLst>
                                </p:cTn>
                              </p:par>
                              <p:par>
                                <p:cTn id="17" presetID="10" presetClass="exit" presetSubtype="0" repeatCount="0" fill="hold" nodeType="withEffect">
                                  <p:stCondLst>
                                    <p:cond delay="0"/>
                                  </p:stCondLst>
                                  <p:childTnLst>
                                    <p:animEffect transition="out" filter="fad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childTnLst>
                          </p:cTn>
                        </p:par>
                        <p:par>
                          <p:cTn id="20" fill="hold">
                            <p:stCondLst>
                              <p:cond delay="1500"/>
                            </p:stCondLst>
                            <p:childTnLst>
                              <p:par>
                                <p:cTn id="21" presetID="10" presetClass="entr" presetSubtype="0" repeatCount="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p:cTn id="27" dur="500" fill="hold"/>
                                        <p:tgtEl>
                                          <p:spTgt spid="100"/>
                                        </p:tgtEl>
                                        <p:attrNameLst>
                                          <p:attrName>ppt_w</p:attrName>
                                        </p:attrNameLst>
                                      </p:cBhvr>
                                      <p:tavLst>
                                        <p:tav tm="0">
                                          <p:val>
                                            <p:fltVal val="0"/>
                                          </p:val>
                                        </p:tav>
                                        <p:tav tm="100000">
                                          <p:val>
                                            <p:strVal val="#ppt_w"/>
                                          </p:val>
                                        </p:tav>
                                      </p:tavLst>
                                    </p:anim>
                                    <p:anim calcmode="lin" valueType="num">
                                      <p:cBhvr>
                                        <p:cTn id="28" dur="500" fill="hold"/>
                                        <p:tgtEl>
                                          <p:spTgt spid="10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5"/>
                                            </p:cond>
                                          </p:stCondLst>
                                          <p:endCondLst>
                                            <p:cond evt="onStopAudio" delay="0">
                                              <p:tgtEl>
                                                <p:sldTgt/>
                                              </p:tgtEl>
                                            </p:cond>
                                          </p:endCondLst>
                                        </p:cTn>
                                        <p:tgtEl>
                                          <p:sndTgt r:embed="rId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D8B13FC8-D3D4-C749-8435-1AB96CB672DF}"/>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3" name="Rectangle 3">
            <a:extLst>
              <a:ext uri="{FF2B5EF4-FFF2-40B4-BE49-F238E27FC236}">
                <a16:creationId xmlns:a16="http://schemas.microsoft.com/office/drawing/2014/main" id="{7568C4CF-3947-3E47-BA94-6E42A1D90FE2}"/>
              </a:ext>
            </a:extLst>
          </p:cNvPr>
          <p:cNvSpPr/>
          <p:nvPr/>
        </p:nvSpPr>
        <p:spPr>
          <a:xfrm>
            <a:off x="5098242" y="3234702"/>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 name="グループ化 1"/>
          <p:cNvGrpSpPr/>
          <p:nvPr/>
        </p:nvGrpSpPr>
        <p:grpSpPr>
          <a:xfrm>
            <a:off x="5319506" y="3415658"/>
            <a:ext cx="919952" cy="611716"/>
            <a:chOff x="6284379" y="3081819"/>
            <a:chExt cx="919952" cy="611716"/>
          </a:xfrm>
        </p:grpSpPr>
        <p:cxnSp>
          <p:nvCxnSpPr>
            <p:cNvPr id="4" name="Straight Arrow Connector 30">
              <a:extLst>
                <a:ext uri="{FF2B5EF4-FFF2-40B4-BE49-F238E27FC236}">
                  <a16:creationId xmlns:a16="http://schemas.microsoft.com/office/drawing/2014/main" id="{CCDDFB78-AF73-0B45-8006-A7E261A13227}"/>
                </a:ext>
              </a:extLst>
            </p:cNvPr>
            <p:cNvCxnSpPr/>
            <p:nvPr/>
          </p:nvCxnSpPr>
          <p:spPr>
            <a:xfrm>
              <a:off x="6561031" y="3372992"/>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6284379" y="3303342"/>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056212" y="308181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049896" y="3310948"/>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056212" y="3540077"/>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Group 10">
            <a:extLst>
              <a:ext uri="{FF2B5EF4-FFF2-40B4-BE49-F238E27FC236}">
                <a16:creationId xmlns:a16="http://schemas.microsoft.com/office/drawing/2014/main" id="{0D852699-CE59-A44A-BE55-D28BC999C4B5}"/>
              </a:ext>
            </a:extLst>
          </p:cNvPr>
          <p:cNvGrpSpPr/>
          <p:nvPr/>
        </p:nvGrpSpPr>
        <p:grpSpPr>
          <a:xfrm>
            <a:off x="4308436" y="3304867"/>
            <a:ext cx="684771" cy="682654"/>
            <a:chOff x="4308436" y="3304867"/>
            <a:chExt cx="684771" cy="682654"/>
          </a:xfrm>
        </p:grpSpPr>
        <p:grpSp>
          <p:nvGrpSpPr>
            <p:cNvPr id="23" name="グループ化 22"/>
            <p:cNvGrpSpPr/>
            <p:nvPr/>
          </p:nvGrpSpPr>
          <p:grpSpPr>
            <a:xfrm>
              <a:off x="4308436" y="3304867"/>
              <a:ext cx="245234" cy="682654"/>
              <a:chOff x="4215642" y="2949752"/>
              <a:chExt cx="245234" cy="682654"/>
            </a:xfrm>
          </p:grpSpPr>
          <p:sp>
            <p:nvSpPr>
              <p:cNvPr id="12" name="Oval 9">
                <a:extLst>
                  <a:ext uri="{FF2B5EF4-FFF2-40B4-BE49-F238E27FC236}">
                    <a16:creationId xmlns:a16="http://schemas.microsoft.com/office/drawing/2014/main" id="{63BC034B-DF51-CA40-B0C0-5979CB6C0030}"/>
                  </a:ext>
                </a:extLst>
              </p:cNvPr>
              <p:cNvSpPr/>
              <p:nvPr/>
            </p:nvSpPr>
            <p:spPr>
              <a:xfrm>
                <a:off x="4215642" y="2949752"/>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1">
                <a:extLst>
                  <a:ext uri="{FF2B5EF4-FFF2-40B4-BE49-F238E27FC236}">
                    <a16:creationId xmlns:a16="http://schemas.microsoft.com/office/drawing/2014/main" id="{7C4CEC5D-D366-AB4E-B57B-5ECFD8263537}"/>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7">
                <a:extLst>
                  <a:ext uri="{FF2B5EF4-FFF2-40B4-BE49-F238E27FC236}">
                    <a16:creationId xmlns:a16="http://schemas.microsoft.com/office/drawing/2014/main" id="{6F3B02DC-9105-E941-AEBD-1199978F3D6B}"/>
                  </a:ext>
                </a:extLst>
              </p:cNvPr>
              <p:cNvGrpSpPr/>
              <p:nvPr/>
            </p:nvGrpSpPr>
            <p:grpSpPr>
              <a:xfrm>
                <a:off x="4274067" y="3123575"/>
                <a:ext cx="182578" cy="124153"/>
                <a:chOff x="4426226" y="2849216"/>
                <a:chExt cx="331305" cy="225288"/>
              </a:xfrm>
            </p:grpSpPr>
            <p:cxnSp>
              <p:nvCxnSpPr>
                <p:cNvPr id="18"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8">
                <a:extLst>
                  <a:ext uri="{FF2B5EF4-FFF2-40B4-BE49-F238E27FC236}">
                    <a16:creationId xmlns:a16="http://schemas.microsoft.com/office/drawing/2014/main" id="{0DE050CF-6D5E-4348-A613-92264CE1266E}"/>
                  </a:ext>
                </a:extLst>
              </p:cNvPr>
              <p:cNvGrpSpPr/>
              <p:nvPr/>
            </p:nvGrpSpPr>
            <p:grpSpPr>
              <a:xfrm>
                <a:off x="4276314" y="3318371"/>
                <a:ext cx="184562" cy="124153"/>
                <a:chOff x="4426226" y="2849216"/>
                <a:chExt cx="334904" cy="225287"/>
              </a:xfrm>
            </p:grpSpPr>
            <p:cxnSp>
              <p:nvCxnSpPr>
                <p:cNvPr id="16"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20">
                  <a:extLst>
                    <a:ext uri="{FF2B5EF4-FFF2-40B4-BE49-F238E27FC236}">
                      <a16:creationId xmlns:a16="http://schemas.microsoft.com/office/drawing/2014/main" id="{53B49973-31AF-3D4E-95EB-D584E3FCE9A4}"/>
                    </a:ext>
                  </a:extLst>
                </p:cNvPr>
                <p:cNvSpPr/>
                <p:nvPr/>
              </p:nvSpPr>
              <p:spPr>
                <a:xfrm>
                  <a:off x="4535843"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20">
                <a:extLst>
                  <a:ext uri="{FF2B5EF4-FFF2-40B4-BE49-F238E27FC236}">
                    <a16:creationId xmlns:a16="http://schemas.microsoft.com/office/drawing/2014/main" id="{53B49973-31AF-3D4E-95EB-D584E3FCE9A4}"/>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9">
                <a:extLst>
                  <a:ext uri="{FF2B5EF4-FFF2-40B4-BE49-F238E27FC236}">
                    <a16:creationId xmlns:a16="http://schemas.microsoft.com/office/drawing/2014/main" id="{1FD5C2F0-5F6C-C240-88D3-1B4BBEBE8A9A}"/>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4" name="Straight Arrow Connector 30">
              <a:extLst>
                <a:ext uri="{FF2B5EF4-FFF2-40B4-BE49-F238E27FC236}">
                  <a16:creationId xmlns:a16="http://schemas.microsoft.com/office/drawing/2014/main" id="{CCDDFB78-AF73-0B45-8006-A7E261A13227}"/>
                </a:ext>
              </a:extLst>
            </p:cNvPr>
            <p:cNvCxnSpPr/>
            <p:nvPr/>
          </p:nvCxnSpPr>
          <p:spPr>
            <a:xfrm>
              <a:off x="4663896" y="3706831"/>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テキスト ボックス 57"/>
          <p:cNvSpPr txBox="1"/>
          <p:nvPr/>
        </p:nvSpPr>
        <p:spPr>
          <a:xfrm>
            <a:off x="5098242" y="1943280"/>
            <a:ext cx="1380453" cy="584775"/>
          </a:xfrm>
          <a:prstGeom prst="rect">
            <a:avLst/>
          </a:prstGeom>
          <a:noFill/>
        </p:spPr>
        <p:txBody>
          <a:bodyPr wrap="square" rtlCol="0">
            <a:spAutoFit/>
          </a:bodyPr>
          <a:lstStyle/>
          <a:p>
            <a:r>
              <a:rPr kumimoji="1" lang="en-US" altLang="ja-JP" sz="3200" dirty="0"/>
              <a:t>Splitter</a:t>
            </a:r>
            <a:endParaRPr kumimoji="1" lang="ja-JP" altLang="en-US" sz="3200" dirty="0"/>
          </a:p>
        </p:txBody>
      </p:sp>
      <p:grpSp>
        <p:nvGrpSpPr>
          <p:cNvPr id="83" name="グループ化 48">
            <a:extLst>
              <a:ext uri="{FF2B5EF4-FFF2-40B4-BE49-F238E27FC236}">
                <a16:creationId xmlns:a16="http://schemas.microsoft.com/office/drawing/2014/main" id="{8F1474C2-E3F7-DB44-A217-5145036E68A2}"/>
              </a:ext>
            </a:extLst>
          </p:cNvPr>
          <p:cNvGrpSpPr/>
          <p:nvPr/>
        </p:nvGrpSpPr>
        <p:grpSpPr>
          <a:xfrm>
            <a:off x="7185563" y="3610424"/>
            <a:ext cx="238803" cy="297977"/>
            <a:chOff x="4123361" y="3406936"/>
            <a:chExt cx="238803" cy="297977"/>
          </a:xfrm>
        </p:grpSpPr>
        <p:sp>
          <p:nvSpPr>
            <p:cNvPr id="84" name="Oval 9">
              <a:extLst>
                <a:ext uri="{FF2B5EF4-FFF2-40B4-BE49-F238E27FC236}">
                  <a16:creationId xmlns:a16="http://schemas.microsoft.com/office/drawing/2014/main" id="{DDFF6177-1D4E-9340-8A0B-F052045533A8}"/>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5" name="Straight Connector 11">
              <a:extLst>
                <a:ext uri="{FF2B5EF4-FFF2-40B4-BE49-F238E27FC236}">
                  <a16:creationId xmlns:a16="http://schemas.microsoft.com/office/drawing/2014/main" id="{F0B93FA4-1484-AE44-867D-FDCE0F7DD4F6}"/>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6" name="Group 17">
              <a:extLst>
                <a:ext uri="{FF2B5EF4-FFF2-40B4-BE49-F238E27FC236}">
                  <a16:creationId xmlns:a16="http://schemas.microsoft.com/office/drawing/2014/main" id="{EAAF80EB-2D37-364E-BCA6-511900539907}"/>
                </a:ext>
              </a:extLst>
            </p:cNvPr>
            <p:cNvGrpSpPr/>
            <p:nvPr/>
          </p:nvGrpSpPr>
          <p:grpSpPr>
            <a:xfrm>
              <a:off x="4169754" y="3580759"/>
              <a:ext cx="192410" cy="124154"/>
              <a:chOff x="4404393" y="2871049"/>
              <a:chExt cx="349146" cy="225288"/>
            </a:xfrm>
          </p:grpSpPr>
          <p:cxnSp>
            <p:nvCxnSpPr>
              <p:cNvPr id="87" name="Straight Connector 13">
                <a:extLst>
                  <a:ext uri="{FF2B5EF4-FFF2-40B4-BE49-F238E27FC236}">
                    <a16:creationId xmlns:a16="http://schemas.microsoft.com/office/drawing/2014/main" id="{1BBAAFA5-A9F5-CF49-87D5-8CEFF41612F9}"/>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14">
                <a:extLst>
                  <a:ext uri="{FF2B5EF4-FFF2-40B4-BE49-F238E27FC236}">
                    <a16:creationId xmlns:a16="http://schemas.microsoft.com/office/drawing/2014/main" id="{457ADC9C-72D9-EA44-A689-A9CA037E37D7}"/>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グループ化 48">
            <a:extLst>
              <a:ext uri="{FF2B5EF4-FFF2-40B4-BE49-F238E27FC236}">
                <a16:creationId xmlns:a16="http://schemas.microsoft.com/office/drawing/2014/main" id="{45DC8738-B86C-8449-84B8-EFE6DDC44B9C}"/>
              </a:ext>
            </a:extLst>
          </p:cNvPr>
          <p:cNvGrpSpPr/>
          <p:nvPr/>
        </p:nvGrpSpPr>
        <p:grpSpPr>
          <a:xfrm>
            <a:off x="7439203" y="3610424"/>
            <a:ext cx="238803" cy="297977"/>
            <a:chOff x="4123361" y="3406936"/>
            <a:chExt cx="238803" cy="297977"/>
          </a:xfrm>
        </p:grpSpPr>
        <p:sp>
          <p:nvSpPr>
            <p:cNvPr id="96" name="Oval 9">
              <a:extLst>
                <a:ext uri="{FF2B5EF4-FFF2-40B4-BE49-F238E27FC236}">
                  <a16:creationId xmlns:a16="http://schemas.microsoft.com/office/drawing/2014/main" id="{6D1F22F8-C729-F443-B7FA-F5E184C38002}"/>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Straight Connector 11">
              <a:extLst>
                <a:ext uri="{FF2B5EF4-FFF2-40B4-BE49-F238E27FC236}">
                  <a16:creationId xmlns:a16="http://schemas.microsoft.com/office/drawing/2014/main" id="{CE8C2C2C-3FF2-5A4A-93F6-60A05F835C5F}"/>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8" name="Group 17">
              <a:extLst>
                <a:ext uri="{FF2B5EF4-FFF2-40B4-BE49-F238E27FC236}">
                  <a16:creationId xmlns:a16="http://schemas.microsoft.com/office/drawing/2014/main" id="{BF04AC43-3855-1043-9C54-8202C8AC261C}"/>
                </a:ext>
              </a:extLst>
            </p:cNvPr>
            <p:cNvGrpSpPr/>
            <p:nvPr/>
          </p:nvGrpSpPr>
          <p:grpSpPr>
            <a:xfrm>
              <a:off x="4169754" y="3580759"/>
              <a:ext cx="192410" cy="124154"/>
              <a:chOff x="4404393" y="2871049"/>
              <a:chExt cx="349146" cy="225288"/>
            </a:xfrm>
          </p:grpSpPr>
          <p:cxnSp>
            <p:nvCxnSpPr>
              <p:cNvPr id="99" name="Straight Connector 13">
                <a:extLst>
                  <a:ext uri="{FF2B5EF4-FFF2-40B4-BE49-F238E27FC236}">
                    <a16:creationId xmlns:a16="http://schemas.microsoft.com/office/drawing/2014/main" id="{90F2810F-1088-5049-9E76-2CF724C52814}"/>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Rectangle 14">
                <a:extLst>
                  <a:ext uri="{FF2B5EF4-FFF2-40B4-BE49-F238E27FC236}">
                    <a16:creationId xmlns:a16="http://schemas.microsoft.com/office/drawing/2014/main" id="{B3BF749B-FA26-C440-BCEA-34E41183B04A}"/>
                  </a:ext>
                </a:extLst>
              </p:cNvPr>
              <p:cNvSpPr/>
              <p:nvPr/>
            </p:nvSpPr>
            <p:spPr>
              <a:xfrm>
                <a:off x="4528252" y="287104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4" name="グループ化 1">
            <a:extLst>
              <a:ext uri="{FF2B5EF4-FFF2-40B4-BE49-F238E27FC236}">
                <a16:creationId xmlns:a16="http://schemas.microsoft.com/office/drawing/2014/main" id="{3E1821D8-AC35-7B43-A8DD-225AABD15F2B}"/>
              </a:ext>
            </a:extLst>
          </p:cNvPr>
          <p:cNvGrpSpPr/>
          <p:nvPr/>
        </p:nvGrpSpPr>
        <p:grpSpPr>
          <a:xfrm>
            <a:off x="5319506" y="3416988"/>
            <a:ext cx="919952" cy="611716"/>
            <a:chOff x="6284379" y="3081819"/>
            <a:chExt cx="919952" cy="611716"/>
          </a:xfrm>
        </p:grpSpPr>
        <p:cxnSp>
          <p:nvCxnSpPr>
            <p:cNvPr id="45" name="Straight Arrow Connector 30">
              <a:extLst>
                <a:ext uri="{FF2B5EF4-FFF2-40B4-BE49-F238E27FC236}">
                  <a16:creationId xmlns:a16="http://schemas.microsoft.com/office/drawing/2014/main" id="{C52C573C-583D-984D-A4E4-32B29AF4BD6F}"/>
                </a:ext>
              </a:extLst>
            </p:cNvPr>
            <p:cNvCxnSpPr/>
            <p:nvPr/>
          </p:nvCxnSpPr>
          <p:spPr>
            <a:xfrm>
              <a:off x="6561031" y="3372992"/>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5">
              <a:extLst>
                <a:ext uri="{FF2B5EF4-FFF2-40B4-BE49-F238E27FC236}">
                  <a16:creationId xmlns:a16="http://schemas.microsoft.com/office/drawing/2014/main" id="{C81F339A-D455-2D45-B060-B6BFCAAB6BCB}"/>
                </a:ext>
              </a:extLst>
            </p:cNvPr>
            <p:cNvSpPr/>
            <p:nvPr/>
          </p:nvSpPr>
          <p:spPr>
            <a:xfrm>
              <a:off x="6284379" y="3303342"/>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7">
              <a:extLst>
                <a:ext uri="{FF2B5EF4-FFF2-40B4-BE49-F238E27FC236}">
                  <a16:creationId xmlns:a16="http://schemas.microsoft.com/office/drawing/2014/main" id="{0ED41A36-A5F9-C543-AF73-5F50A8DF5D5B}"/>
                </a:ext>
              </a:extLst>
            </p:cNvPr>
            <p:cNvSpPr/>
            <p:nvPr/>
          </p:nvSpPr>
          <p:spPr>
            <a:xfrm>
              <a:off x="7056212" y="308181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8">
              <a:extLst>
                <a:ext uri="{FF2B5EF4-FFF2-40B4-BE49-F238E27FC236}">
                  <a16:creationId xmlns:a16="http://schemas.microsoft.com/office/drawing/2014/main" id="{5769BAD8-8716-2F4A-A620-731E7FFFFDAF}"/>
                </a:ext>
              </a:extLst>
            </p:cNvPr>
            <p:cNvSpPr/>
            <p:nvPr/>
          </p:nvSpPr>
          <p:spPr>
            <a:xfrm>
              <a:off x="7049896" y="3310948"/>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9">
              <a:extLst>
                <a:ext uri="{FF2B5EF4-FFF2-40B4-BE49-F238E27FC236}">
                  <a16:creationId xmlns:a16="http://schemas.microsoft.com/office/drawing/2014/main" id="{FBAA2A92-EE1E-3949-AD1F-3917092B5509}"/>
                </a:ext>
              </a:extLst>
            </p:cNvPr>
            <p:cNvSpPr/>
            <p:nvPr/>
          </p:nvSpPr>
          <p:spPr>
            <a:xfrm>
              <a:off x="7056212" y="3540077"/>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Group 21">
            <a:extLst>
              <a:ext uri="{FF2B5EF4-FFF2-40B4-BE49-F238E27FC236}">
                <a16:creationId xmlns:a16="http://schemas.microsoft.com/office/drawing/2014/main" id="{5F3C753D-B2DF-A447-A83F-FF8FE8C99707}"/>
              </a:ext>
            </a:extLst>
          </p:cNvPr>
          <p:cNvGrpSpPr/>
          <p:nvPr/>
        </p:nvGrpSpPr>
        <p:grpSpPr>
          <a:xfrm>
            <a:off x="6544960" y="3589597"/>
            <a:ext cx="595467" cy="297977"/>
            <a:chOff x="6536338" y="3586573"/>
            <a:chExt cx="595467" cy="297977"/>
          </a:xfrm>
        </p:grpSpPr>
        <p:grpSp>
          <p:nvGrpSpPr>
            <p:cNvPr id="101" name="グループ化 48">
              <a:extLst>
                <a:ext uri="{FF2B5EF4-FFF2-40B4-BE49-F238E27FC236}">
                  <a16:creationId xmlns:a16="http://schemas.microsoft.com/office/drawing/2014/main" id="{6A97667E-80D3-6841-AB8F-362DE89660F4}"/>
                </a:ext>
              </a:extLst>
            </p:cNvPr>
            <p:cNvGrpSpPr/>
            <p:nvPr/>
          </p:nvGrpSpPr>
          <p:grpSpPr>
            <a:xfrm>
              <a:off x="6893002" y="3586573"/>
              <a:ext cx="238803" cy="297977"/>
              <a:chOff x="4123361" y="3406936"/>
              <a:chExt cx="238803" cy="297977"/>
            </a:xfrm>
          </p:grpSpPr>
          <p:sp>
            <p:nvSpPr>
              <p:cNvPr id="102" name="Oval 9">
                <a:extLst>
                  <a:ext uri="{FF2B5EF4-FFF2-40B4-BE49-F238E27FC236}">
                    <a16:creationId xmlns:a16="http://schemas.microsoft.com/office/drawing/2014/main" id="{D35A8673-F09A-B340-9F02-E971C56C63FB}"/>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3" name="Straight Connector 11">
                <a:extLst>
                  <a:ext uri="{FF2B5EF4-FFF2-40B4-BE49-F238E27FC236}">
                    <a16:creationId xmlns:a16="http://schemas.microsoft.com/office/drawing/2014/main" id="{F907BB05-1170-7449-AE69-CE2DE90F4B59}"/>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4" name="Group 17">
                <a:extLst>
                  <a:ext uri="{FF2B5EF4-FFF2-40B4-BE49-F238E27FC236}">
                    <a16:creationId xmlns:a16="http://schemas.microsoft.com/office/drawing/2014/main" id="{567ABA7B-5916-C743-9DDB-2BFDE4F6194E}"/>
                  </a:ext>
                </a:extLst>
              </p:cNvPr>
              <p:cNvGrpSpPr/>
              <p:nvPr/>
            </p:nvGrpSpPr>
            <p:grpSpPr>
              <a:xfrm>
                <a:off x="4169754" y="3580759"/>
                <a:ext cx="192410" cy="124154"/>
                <a:chOff x="4404393" y="2871049"/>
                <a:chExt cx="349146" cy="225288"/>
              </a:xfrm>
            </p:grpSpPr>
            <p:cxnSp>
              <p:nvCxnSpPr>
                <p:cNvPr id="105" name="Straight Connector 13">
                  <a:extLst>
                    <a:ext uri="{FF2B5EF4-FFF2-40B4-BE49-F238E27FC236}">
                      <a16:creationId xmlns:a16="http://schemas.microsoft.com/office/drawing/2014/main" id="{79457342-FD5D-7940-9E36-71EDD21B436D}"/>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Rectangle 14">
                  <a:extLst>
                    <a:ext uri="{FF2B5EF4-FFF2-40B4-BE49-F238E27FC236}">
                      <a16:creationId xmlns:a16="http://schemas.microsoft.com/office/drawing/2014/main" id="{E496A07D-4842-2241-A18B-C7E52B7AC335}"/>
                    </a:ext>
                  </a:extLst>
                </p:cNvPr>
                <p:cNvSpPr/>
                <p:nvPr/>
              </p:nvSpPr>
              <p:spPr>
                <a:xfrm>
                  <a:off x="4528252" y="2871049"/>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cxnSp>
          <p:nvCxnSpPr>
            <p:cNvPr id="65" name="Straight Arrow Connector 30">
              <a:extLst>
                <a:ext uri="{FF2B5EF4-FFF2-40B4-BE49-F238E27FC236}">
                  <a16:creationId xmlns:a16="http://schemas.microsoft.com/office/drawing/2014/main" id="{83FFABA0-248B-5640-999E-75407AB2E1F8}"/>
                </a:ext>
              </a:extLst>
            </p:cNvPr>
            <p:cNvCxnSpPr/>
            <p:nvPr/>
          </p:nvCxnSpPr>
          <p:spPr>
            <a:xfrm>
              <a:off x="6536338" y="3719761"/>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757ED3EB-B477-734E-A7EE-5AFE6FD15DE9}"/>
              </a:ext>
            </a:extLst>
          </p:cNvPr>
          <p:cNvGrpSpPr/>
          <p:nvPr/>
        </p:nvGrpSpPr>
        <p:grpSpPr>
          <a:xfrm>
            <a:off x="4304303" y="3304867"/>
            <a:ext cx="684771" cy="682654"/>
            <a:chOff x="4308436" y="3304867"/>
            <a:chExt cx="684771" cy="682654"/>
          </a:xfrm>
        </p:grpSpPr>
        <p:grpSp>
          <p:nvGrpSpPr>
            <p:cNvPr id="156" name="グループ化 22">
              <a:extLst>
                <a:ext uri="{FF2B5EF4-FFF2-40B4-BE49-F238E27FC236}">
                  <a16:creationId xmlns:a16="http://schemas.microsoft.com/office/drawing/2014/main" id="{349C9EE7-CCA9-634D-999B-9F1852F7888D}"/>
                </a:ext>
              </a:extLst>
            </p:cNvPr>
            <p:cNvGrpSpPr/>
            <p:nvPr/>
          </p:nvGrpSpPr>
          <p:grpSpPr>
            <a:xfrm>
              <a:off x="4308436" y="3304867"/>
              <a:ext cx="245234" cy="682654"/>
              <a:chOff x="4215642" y="2949752"/>
              <a:chExt cx="245234" cy="682654"/>
            </a:xfrm>
          </p:grpSpPr>
          <p:sp>
            <p:nvSpPr>
              <p:cNvPr id="158" name="Oval 9">
                <a:extLst>
                  <a:ext uri="{FF2B5EF4-FFF2-40B4-BE49-F238E27FC236}">
                    <a16:creationId xmlns:a16="http://schemas.microsoft.com/office/drawing/2014/main" id="{5061DD07-269F-E343-993B-B6A6BF1C50F7}"/>
                  </a:ext>
                </a:extLst>
              </p:cNvPr>
              <p:cNvSpPr/>
              <p:nvPr/>
            </p:nvSpPr>
            <p:spPr>
              <a:xfrm>
                <a:off x="4215642" y="2949752"/>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1">
                <a:extLst>
                  <a:ext uri="{FF2B5EF4-FFF2-40B4-BE49-F238E27FC236}">
                    <a16:creationId xmlns:a16="http://schemas.microsoft.com/office/drawing/2014/main" id="{01E509A6-6661-3C4C-9E16-B1BB1440E232}"/>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0" name="Group 17">
                <a:extLst>
                  <a:ext uri="{FF2B5EF4-FFF2-40B4-BE49-F238E27FC236}">
                    <a16:creationId xmlns:a16="http://schemas.microsoft.com/office/drawing/2014/main" id="{3BE3C8D1-D63D-744F-8FBE-FB3023333DAC}"/>
                  </a:ext>
                </a:extLst>
              </p:cNvPr>
              <p:cNvGrpSpPr/>
              <p:nvPr/>
            </p:nvGrpSpPr>
            <p:grpSpPr>
              <a:xfrm>
                <a:off x="4274067" y="3123575"/>
                <a:ext cx="182578" cy="124153"/>
                <a:chOff x="4426226" y="2849216"/>
                <a:chExt cx="331305" cy="225288"/>
              </a:xfrm>
            </p:grpSpPr>
            <p:cxnSp>
              <p:nvCxnSpPr>
                <p:cNvPr id="166" name="Straight Connector 13">
                  <a:extLst>
                    <a:ext uri="{FF2B5EF4-FFF2-40B4-BE49-F238E27FC236}">
                      <a16:creationId xmlns:a16="http://schemas.microsoft.com/office/drawing/2014/main" id="{6B04E7E2-7BA2-C748-A24D-E76B25FF72B2}"/>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7" name="Rectangle 14">
                  <a:extLst>
                    <a:ext uri="{FF2B5EF4-FFF2-40B4-BE49-F238E27FC236}">
                      <a16:creationId xmlns:a16="http://schemas.microsoft.com/office/drawing/2014/main" id="{C2314467-4D8E-A143-B861-E0A7A4C709EC}"/>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8">
                <a:extLst>
                  <a:ext uri="{FF2B5EF4-FFF2-40B4-BE49-F238E27FC236}">
                    <a16:creationId xmlns:a16="http://schemas.microsoft.com/office/drawing/2014/main" id="{9A8FF66A-8F54-814D-8D27-C9B884D0B4BD}"/>
                  </a:ext>
                </a:extLst>
              </p:cNvPr>
              <p:cNvGrpSpPr/>
              <p:nvPr/>
            </p:nvGrpSpPr>
            <p:grpSpPr>
              <a:xfrm>
                <a:off x="4276314" y="3318371"/>
                <a:ext cx="184562" cy="124153"/>
                <a:chOff x="4426226" y="2849216"/>
                <a:chExt cx="334904" cy="225287"/>
              </a:xfrm>
            </p:grpSpPr>
            <p:cxnSp>
              <p:nvCxnSpPr>
                <p:cNvPr id="164" name="Straight Connector 19">
                  <a:extLst>
                    <a:ext uri="{FF2B5EF4-FFF2-40B4-BE49-F238E27FC236}">
                      <a16:creationId xmlns:a16="http://schemas.microsoft.com/office/drawing/2014/main" id="{FD3E144C-5E04-374A-A36A-9E75A8F5A39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Rectangle 20">
                  <a:extLst>
                    <a:ext uri="{FF2B5EF4-FFF2-40B4-BE49-F238E27FC236}">
                      <a16:creationId xmlns:a16="http://schemas.microsoft.com/office/drawing/2014/main" id="{8269E76E-FCCF-C142-8E84-884B4A0BB796}"/>
                    </a:ext>
                  </a:extLst>
                </p:cNvPr>
                <p:cNvSpPr/>
                <p:nvPr/>
              </p:nvSpPr>
              <p:spPr>
                <a:xfrm>
                  <a:off x="4535843"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Rectangle 20">
                <a:extLst>
                  <a:ext uri="{FF2B5EF4-FFF2-40B4-BE49-F238E27FC236}">
                    <a16:creationId xmlns:a16="http://schemas.microsoft.com/office/drawing/2014/main" id="{925BBC15-0138-F44D-92C6-66B22A341137}"/>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9">
                <a:extLst>
                  <a:ext uri="{FF2B5EF4-FFF2-40B4-BE49-F238E27FC236}">
                    <a16:creationId xmlns:a16="http://schemas.microsoft.com/office/drawing/2014/main" id="{DE666209-46A4-0144-BFCD-745DFA2E504E}"/>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57" name="Straight Arrow Connector 30">
              <a:extLst>
                <a:ext uri="{FF2B5EF4-FFF2-40B4-BE49-F238E27FC236}">
                  <a16:creationId xmlns:a16="http://schemas.microsoft.com/office/drawing/2014/main" id="{D3AB1251-0373-4946-A0F5-406A5C845F9D}"/>
                </a:ext>
              </a:extLst>
            </p:cNvPr>
            <p:cNvCxnSpPr/>
            <p:nvPr/>
          </p:nvCxnSpPr>
          <p:spPr>
            <a:xfrm>
              <a:off x="4663896" y="3706831"/>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109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D8B13FC8-D3D4-C749-8435-1AB96CB672DF}"/>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58" name="テキスト ボックス 57"/>
          <p:cNvSpPr txBox="1"/>
          <p:nvPr/>
        </p:nvSpPr>
        <p:spPr>
          <a:xfrm>
            <a:off x="4411163" y="1881699"/>
            <a:ext cx="3098720" cy="584775"/>
          </a:xfrm>
          <a:prstGeom prst="rect">
            <a:avLst/>
          </a:prstGeom>
          <a:noFill/>
        </p:spPr>
        <p:txBody>
          <a:bodyPr wrap="square" rtlCol="0">
            <a:spAutoFit/>
          </a:bodyPr>
          <a:lstStyle/>
          <a:p>
            <a:r>
              <a:rPr kumimoji="1" lang="en-US" altLang="ja-JP" sz="3200" dirty="0"/>
              <a:t>Service Activator</a:t>
            </a:r>
            <a:endParaRPr kumimoji="1" lang="ja-JP" altLang="en-US" sz="3200" dirty="0"/>
          </a:p>
        </p:txBody>
      </p:sp>
      <p:grpSp>
        <p:nvGrpSpPr>
          <p:cNvPr id="41" name="Group 40">
            <a:extLst>
              <a:ext uri="{FF2B5EF4-FFF2-40B4-BE49-F238E27FC236}">
                <a16:creationId xmlns:a16="http://schemas.microsoft.com/office/drawing/2014/main" id="{2A6FE8A0-2E5E-734E-8B7B-B0C8521DC408}"/>
              </a:ext>
            </a:extLst>
          </p:cNvPr>
          <p:cNvGrpSpPr/>
          <p:nvPr/>
        </p:nvGrpSpPr>
        <p:grpSpPr>
          <a:xfrm>
            <a:off x="3805012" y="3636307"/>
            <a:ext cx="761385" cy="490497"/>
            <a:chOff x="3818211" y="4433276"/>
            <a:chExt cx="761385" cy="490497"/>
          </a:xfrm>
        </p:grpSpPr>
        <p:cxnSp>
          <p:nvCxnSpPr>
            <p:cNvPr id="55" name="Straight Arrow Connector 30">
              <a:extLst>
                <a:ext uri="{FF2B5EF4-FFF2-40B4-BE49-F238E27FC236}">
                  <a16:creationId xmlns:a16="http://schemas.microsoft.com/office/drawing/2014/main" id="{CCDDFB78-AF73-0B45-8006-A7E261A13227}"/>
                </a:ext>
              </a:extLst>
            </p:cNvPr>
            <p:cNvCxnSpPr>
              <a:cxnSpLocks/>
            </p:cNvCxnSpPr>
            <p:nvPr/>
          </p:nvCxnSpPr>
          <p:spPr>
            <a:xfrm flipH="1">
              <a:off x="4193990" y="4865345"/>
              <a:ext cx="385606" cy="0"/>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3EE6509-FB7D-CC4D-AAFB-DBAD6858A3A5}"/>
                </a:ext>
              </a:extLst>
            </p:cNvPr>
            <p:cNvGrpSpPr/>
            <p:nvPr/>
          </p:nvGrpSpPr>
          <p:grpSpPr>
            <a:xfrm>
              <a:off x="3818211" y="4433276"/>
              <a:ext cx="268732" cy="490497"/>
              <a:chOff x="7052698" y="4786360"/>
              <a:chExt cx="268732" cy="490497"/>
            </a:xfrm>
          </p:grpSpPr>
          <p:sp>
            <p:nvSpPr>
              <p:cNvPr id="63" name="Oval 9">
                <a:extLst>
                  <a:ext uri="{FF2B5EF4-FFF2-40B4-BE49-F238E27FC236}">
                    <a16:creationId xmlns:a16="http://schemas.microsoft.com/office/drawing/2014/main" id="{60AD272E-0C32-2A4F-90B6-55F1ED500E04}"/>
                  </a:ext>
                </a:extLst>
              </p:cNvPr>
              <p:cNvSpPr/>
              <p:nvPr/>
            </p:nvSpPr>
            <p:spPr>
              <a:xfrm>
                <a:off x="7052698" y="4786360"/>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11">
                <a:extLst>
                  <a:ext uri="{FF2B5EF4-FFF2-40B4-BE49-F238E27FC236}">
                    <a16:creationId xmlns:a16="http://schemas.microsoft.com/office/drawing/2014/main" id="{D533EFDA-50B4-904E-8ED9-ABC4EB073182}"/>
                  </a:ext>
                </a:extLst>
              </p:cNvPr>
              <p:cNvCxnSpPr>
                <a:cxnSpLocks/>
              </p:cNvCxnSpPr>
              <p:nvPr/>
            </p:nvCxnSpPr>
            <p:spPr>
              <a:xfrm>
                <a:off x="7099943" y="4890525"/>
                <a:ext cx="0" cy="33160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Group 17">
                <a:extLst>
                  <a:ext uri="{FF2B5EF4-FFF2-40B4-BE49-F238E27FC236}">
                    <a16:creationId xmlns:a16="http://schemas.microsoft.com/office/drawing/2014/main" id="{365DD794-13A8-1642-8344-042D5D308EE0}"/>
                  </a:ext>
                </a:extLst>
              </p:cNvPr>
              <p:cNvGrpSpPr/>
              <p:nvPr/>
            </p:nvGrpSpPr>
            <p:grpSpPr>
              <a:xfrm>
                <a:off x="7097876" y="5152704"/>
                <a:ext cx="223554" cy="124153"/>
                <a:chOff x="4426226" y="3220379"/>
                <a:chExt cx="405659" cy="225287"/>
              </a:xfrm>
            </p:grpSpPr>
            <p:cxnSp>
              <p:nvCxnSpPr>
                <p:cNvPr id="69" name="Straight Connector 13">
                  <a:extLst>
                    <a:ext uri="{FF2B5EF4-FFF2-40B4-BE49-F238E27FC236}">
                      <a16:creationId xmlns:a16="http://schemas.microsoft.com/office/drawing/2014/main" id="{43B8E81A-1B81-C645-94D6-AF8FA2DE118F}"/>
                    </a:ext>
                  </a:extLst>
                </p:cNvPr>
                <p:cNvCxnSpPr/>
                <p:nvPr/>
              </p:nvCxnSpPr>
              <p:spPr>
                <a:xfrm>
                  <a:off x="4426226" y="3339643"/>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ectangle 14">
                  <a:extLst>
                    <a:ext uri="{FF2B5EF4-FFF2-40B4-BE49-F238E27FC236}">
                      <a16:creationId xmlns:a16="http://schemas.microsoft.com/office/drawing/2014/main" id="{72A61843-4C8A-0D42-A3CB-7F1B7FBE990D}"/>
                    </a:ext>
                  </a:extLst>
                </p:cNvPr>
                <p:cNvSpPr/>
                <p:nvPr/>
              </p:nvSpPr>
              <p:spPr>
                <a:xfrm rot="2686802">
                  <a:off x="4606598" y="3220379"/>
                  <a:ext cx="225287" cy="225287"/>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5" name="Group 24">
            <a:extLst>
              <a:ext uri="{FF2B5EF4-FFF2-40B4-BE49-F238E27FC236}">
                <a16:creationId xmlns:a16="http://schemas.microsoft.com/office/drawing/2014/main" id="{DDEB39F7-A7A8-2C45-8CE0-4C87E807E599}"/>
              </a:ext>
            </a:extLst>
          </p:cNvPr>
          <p:cNvGrpSpPr/>
          <p:nvPr/>
        </p:nvGrpSpPr>
        <p:grpSpPr>
          <a:xfrm>
            <a:off x="4671977" y="3234646"/>
            <a:ext cx="1765888" cy="964798"/>
            <a:chOff x="4860687" y="3234702"/>
            <a:chExt cx="1585599" cy="964798"/>
          </a:xfrm>
        </p:grpSpPr>
        <p:sp>
          <p:nvSpPr>
            <p:cNvPr id="3" name="Rectangle 3">
              <a:extLst>
                <a:ext uri="{FF2B5EF4-FFF2-40B4-BE49-F238E27FC236}">
                  <a16:creationId xmlns:a16="http://schemas.microsoft.com/office/drawing/2014/main" id="{7568C4CF-3947-3E47-BA94-6E42A1D90FE2}"/>
                </a:ext>
              </a:extLst>
            </p:cNvPr>
            <p:cNvSpPr/>
            <p:nvPr/>
          </p:nvSpPr>
          <p:spPr>
            <a:xfrm>
              <a:off x="5065833" y="3234702"/>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4" name="Straight Arrow Connector 30">
              <a:extLst>
                <a:ext uri="{FF2B5EF4-FFF2-40B4-BE49-F238E27FC236}">
                  <a16:creationId xmlns:a16="http://schemas.microsoft.com/office/drawing/2014/main" id="{CCDDFB78-AF73-0B45-8006-A7E261A13227}"/>
                </a:ext>
              </a:extLst>
            </p:cNvPr>
            <p:cNvCxnSpPr>
              <a:cxnSpLocks/>
            </p:cNvCxnSpPr>
            <p:nvPr/>
          </p:nvCxnSpPr>
          <p:spPr>
            <a:xfrm>
              <a:off x="4860687" y="3703423"/>
              <a:ext cx="559454" cy="0"/>
            </a:xfrm>
            <a:prstGeom prst="straightConnector1">
              <a:avLst/>
            </a:prstGeom>
            <a:ln w="57150" cmpd="sng">
              <a:solidFill>
                <a:schemeClr val="bg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AA6F8C3-4AAE-5F4B-A60A-C59985051E84}"/>
                </a:ext>
              </a:extLst>
            </p:cNvPr>
            <p:cNvSpPr/>
            <p:nvPr/>
          </p:nvSpPr>
          <p:spPr>
            <a:xfrm rot="2700000">
              <a:off x="6044364" y="3624146"/>
              <a:ext cx="197975" cy="1776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30">
              <a:extLst>
                <a:ext uri="{FF2B5EF4-FFF2-40B4-BE49-F238E27FC236}">
                  <a16:creationId xmlns:a16="http://schemas.microsoft.com/office/drawing/2014/main" id="{F6D2CE43-0F6F-A64D-A5B8-C076770048F2}"/>
                </a:ext>
              </a:extLst>
            </p:cNvPr>
            <p:cNvCxnSpPr/>
            <p:nvPr/>
          </p:nvCxnSpPr>
          <p:spPr>
            <a:xfrm>
              <a:off x="5671575" y="3701274"/>
              <a:ext cx="329311" cy="0"/>
            </a:xfrm>
            <a:prstGeom prst="straightConnector1">
              <a:avLst/>
            </a:prstGeom>
            <a:ln w="3175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3AC64073-7B2F-7248-B809-C9DA06A1D243}"/>
              </a:ext>
            </a:extLst>
          </p:cNvPr>
          <p:cNvSpPr/>
          <p:nvPr/>
        </p:nvSpPr>
        <p:spPr>
          <a:xfrm rot="2700000">
            <a:off x="5347044" y="3613011"/>
            <a:ext cx="197975" cy="197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30">
            <a:extLst>
              <a:ext uri="{FF2B5EF4-FFF2-40B4-BE49-F238E27FC236}">
                <a16:creationId xmlns:a16="http://schemas.microsoft.com/office/drawing/2014/main" id="{6B58E755-E55F-6740-853C-8DD6B1E9E18B}"/>
              </a:ext>
            </a:extLst>
          </p:cNvPr>
          <p:cNvCxnSpPr>
            <a:cxnSpLocks/>
          </p:cNvCxnSpPr>
          <p:nvPr/>
        </p:nvCxnSpPr>
        <p:spPr>
          <a:xfrm>
            <a:off x="6596234" y="3352057"/>
            <a:ext cx="4085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30">
            <a:extLst>
              <a:ext uri="{FF2B5EF4-FFF2-40B4-BE49-F238E27FC236}">
                <a16:creationId xmlns:a16="http://schemas.microsoft.com/office/drawing/2014/main" id="{3B20E447-B529-4F49-A0CF-BA9DAD20C57D}"/>
              </a:ext>
            </a:extLst>
          </p:cNvPr>
          <p:cNvCxnSpPr>
            <a:cxnSpLocks/>
          </p:cNvCxnSpPr>
          <p:nvPr/>
        </p:nvCxnSpPr>
        <p:spPr>
          <a:xfrm flipH="1">
            <a:off x="6577964" y="4064727"/>
            <a:ext cx="385606" cy="0"/>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5D60A866-317C-D642-B1E0-D3B007C00A80}"/>
              </a:ext>
            </a:extLst>
          </p:cNvPr>
          <p:cNvSpPr/>
          <p:nvPr/>
        </p:nvSpPr>
        <p:spPr>
          <a:xfrm>
            <a:off x="7004797" y="2466475"/>
            <a:ext cx="1513561" cy="237022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02F744C-2FBD-B64B-B5EF-7F50CF7F062F}"/>
              </a:ext>
            </a:extLst>
          </p:cNvPr>
          <p:cNvSpPr txBox="1"/>
          <p:nvPr/>
        </p:nvSpPr>
        <p:spPr>
          <a:xfrm>
            <a:off x="7333777" y="3466919"/>
            <a:ext cx="863185" cy="369332"/>
          </a:xfrm>
          <a:prstGeom prst="rect">
            <a:avLst/>
          </a:prstGeom>
          <a:noFill/>
        </p:spPr>
        <p:txBody>
          <a:bodyPr wrap="none" rtlCol="0">
            <a:spAutoFit/>
          </a:bodyPr>
          <a:lstStyle/>
          <a:p>
            <a:r>
              <a:rPr lang="en-US" dirty="0"/>
              <a:t>Service</a:t>
            </a:r>
          </a:p>
        </p:txBody>
      </p:sp>
      <p:grpSp>
        <p:nvGrpSpPr>
          <p:cNvPr id="10" name="Group 9">
            <a:extLst>
              <a:ext uri="{FF2B5EF4-FFF2-40B4-BE49-F238E27FC236}">
                <a16:creationId xmlns:a16="http://schemas.microsoft.com/office/drawing/2014/main" id="{3C282621-78E2-E442-B949-24B292E2A400}"/>
              </a:ext>
            </a:extLst>
          </p:cNvPr>
          <p:cNvGrpSpPr/>
          <p:nvPr/>
        </p:nvGrpSpPr>
        <p:grpSpPr>
          <a:xfrm>
            <a:off x="3774163" y="2890383"/>
            <a:ext cx="851976" cy="538617"/>
            <a:chOff x="3774163" y="2890383"/>
            <a:chExt cx="851976" cy="538617"/>
          </a:xfrm>
        </p:grpSpPr>
        <p:grpSp>
          <p:nvGrpSpPr>
            <p:cNvPr id="68" name="グループ化 48">
              <a:extLst>
                <a:ext uri="{FF2B5EF4-FFF2-40B4-BE49-F238E27FC236}">
                  <a16:creationId xmlns:a16="http://schemas.microsoft.com/office/drawing/2014/main" id="{8BEC66B0-30FF-8F42-AAF5-E0FC162BCEE1}"/>
                </a:ext>
              </a:extLst>
            </p:cNvPr>
            <p:cNvGrpSpPr/>
            <p:nvPr/>
          </p:nvGrpSpPr>
          <p:grpSpPr>
            <a:xfrm>
              <a:off x="3774163" y="2890383"/>
              <a:ext cx="238803" cy="538617"/>
              <a:chOff x="4123361" y="3406936"/>
              <a:chExt cx="238803" cy="538617"/>
            </a:xfrm>
          </p:grpSpPr>
          <p:sp>
            <p:nvSpPr>
              <p:cNvPr id="71" name="Oval 9">
                <a:extLst>
                  <a:ext uri="{FF2B5EF4-FFF2-40B4-BE49-F238E27FC236}">
                    <a16:creationId xmlns:a16="http://schemas.microsoft.com/office/drawing/2014/main" id="{3ED46634-0E81-9440-B07E-2CD8F740D4B9}"/>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11">
                <a:extLst>
                  <a:ext uri="{FF2B5EF4-FFF2-40B4-BE49-F238E27FC236}">
                    <a16:creationId xmlns:a16="http://schemas.microsoft.com/office/drawing/2014/main" id="{B7D50CCA-B163-8C4C-9B4E-FFFA8153D2DC}"/>
                  </a:ext>
                </a:extLst>
              </p:cNvPr>
              <p:cNvCxnSpPr>
                <a:cxnSpLocks/>
              </p:cNvCxnSpPr>
              <p:nvPr/>
            </p:nvCxnSpPr>
            <p:spPr>
              <a:xfrm>
                <a:off x="4170928" y="3505377"/>
                <a:ext cx="0" cy="37255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3" name="Group 17">
                <a:extLst>
                  <a:ext uri="{FF2B5EF4-FFF2-40B4-BE49-F238E27FC236}">
                    <a16:creationId xmlns:a16="http://schemas.microsoft.com/office/drawing/2014/main" id="{37D08B8D-19C3-4148-9B34-C65CC7EC2A45}"/>
                  </a:ext>
                </a:extLst>
              </p:cNvPr>
              <p:cNvGrpSpPr/>
              <p:nvPr/>
            </p:nvGrpSpPr>
            <p:grpSpPr>
              <a:xfrm>
                <a:off x="4169754" y="3821399"/>
                <a:ext cx="192410" cy="124154"/>
                <a:chOff x="4404393" y="3307709"/>
                <a:chExt cx="349146" cy="225288"/>
              </a:xfrm>
            </p:grpSpPr>
            <p:cxnSp>
              <p:nvCxnSpPr>
                <p:cNvPr id="74" name="Straight Connector 13">
                  <a:extLst>
                    <a:ext uri="{FF2B5EF4-FFF2-40B4-BE49-F238E27FC236}">
                      <a16:creationId xmlns:a16="http://schemas.microsoft.com/office/drawing/2014/main" id="{5AB33B7F-13D6-6D43-95CB-9665E7767D86}"/>
                    </a:ext>
                  </a:extLst>
                </p:cNvPr>
                <p:cNvCxnSpPr/>
                <p:nvPr/>
              </p:nvCxnSpPr>
              <p:spPr>
                <a:xfrm>
                  <a:off x="4404393" y="3401155"/>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5" name="Rectangle 14">
                  <a:extLst>
                    <a:ext uri="{FF2B5EF4-FFF2-40B4-BE49-F238E27FC236}">
                      <a16:creationId xmlns:a16="http://schemas.microsoft.com/office/drawing/2014/main" id="{4F3CB73B-CA07-114F-B73A-5EED821022DE}"/>
                    </a:ext>
                  </a:extLst>
                </p:cNvPr>
                <p:cNvSpPr/>
                <p:nvPr/>
              </p:nvSpPr>
              <p:spPr>
                <a:xfrm>
                  <a:off x="4528252" y="330770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78" name="Straight Arrow Connector 30">
              <a:extLst>
                <a:ext uri="{FF2B5EF4-FFF2-40B4-BE49-F238E27FC236}">
                  <a16:creationId xmlns:a16="http://schemas.microsoft.com/office/drawing/2014/main" id="{7D7C3050-1C67-4D42-930B-48D27806A63C}"/>
                </a:ext>
              </a:extLst>
            </p:cNvPr>
            <p:cNvCxnSpPr>
              <a:cxnSpLocks/>
            </p:cNvCxnSpPr>
            <p:nvPr/>
          </p:nvCxnSpPr>
          <p:spPr>
            <a:xfrm>
              <a:off x="4217576" y="3331261"/>
              <a:ext cx="4085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CD22678-6F86-6749-A8B2-68FF3D51D9CA}"/>
              </a:ext>
            </a:extLst>
          </p:cNvPr>
          <p:cNvGrpSpPr/>
          <p:nvPr/>
        </p:nvGrpSpPr>
        <p:grpSpPr>
          <a:xfrm>
            <a:off x="3774163" y="2890383"/>
            <a:ext cx="3230634" cy="1236421"/>
            <a:chOff x="1115352" y="4258323"/>
            <a:chExt cx="3230634" cy="1236421"/>
          </a:xfrm>
        </p:grpSpPr>
        <p:grpSp>
          <p:nvGrpSpPr>
            <p:cNvPr id="11" name="Group 10">
              <a:extLst>
                <a:ext uri="{FF2B5EF4-FFF2-40B4-BE49-F238E27FC236}">
                  <a16:creationId xmlns:a16="http://schemas.microsoft.com/office/drawing/2014/main" id="{6D695DAB-B3E3-BD41-8B38-F899089BA403}"/>
                </a:ext>
              </a:extLst>
            </p:cNvPr>
            <p:cNvGrpSpPr/>
            <p:nvPr/>
          </p:nvGrpSpPr>
          <p:grpSpPr>
            <a:xfrm>
              <a:off x="1146201" y="4719997"/>
              <a:ext cx="3199785" cy="774747"/>
              <a:chOff x="1146201" y="4719997"/>
              <a:chExt cx="3199785" cy="774747"/>
            </a:xfrm>
          </p:grpSpPr>
          <p:grpSp>
            <p:nvGrpSpPr>
              <p:cNvPr id="80" name="Group 79">
                <a:extLst>
                  <a:ext uri="{FF2B5EF4-FFF2-40B4-BE49-F238E27FC236}">
                    <a16:creationId xmlns:a16="http://schemas.microsoft.com/office/drawing/2014/main" id="{D8C6E95A-CA90-3044-95FF-85B36F5F9A8E}"/>
                  </a:ext>
                </a:extLst>
              </p:cNvPr>
              <p:cNvGrpSpPr/>
              <p:nvPr/>
            </p:nvGrpSpPr>
            <p:grpSpPr>
              <a:xfrm>
                <a:off x="1146201" y="5004247"/>
                <a:ext cx="761385" cy="490497"/>
                <a:chOff x="3818211" y="4433276"/>
                <a:chExt cx="761385" cy="490497"/>
              </a:xfrm>
            </p:grpSpPr>
            <p:cxnSp>
              <p:nvCxnSpPr>
                <p:cNvPr id="81" name="Straight Arrow Connector 30">
                  <a:extLst>
                    <a:ext uri="{FF2B5EF4-FFF2-40B4-BE49-F238E27FC236}">
                      <a16:creationId xmlns:a16="http://schemas.microsoft.com/office/drawing/2014/main" id="{C2A78133-62C9-C34F-8485-1FAE156E09EA}"/>
                    </a:ext>
                  </a:extLst>
                </p:cNvPr>
                <p:cNvCxnSpPr>
                  <a:cxnSpLocks/>
                </p:cNvCxnSpPr>
                <p:nvPr/>
              </p:nvCxnSpPr>
              <p:spPr>
                <a:xfrm flipH="1">
                  <a:off x="4193990" y="4865345"/>
                  <a:ext cx="385606" cy="0"/>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58A396E-4DFD-8644-8306-CCD4B7F0CF6F}"/>
                    </a:ext>
                  </a:extLst>
                </p:cNvPr>
                <p:cNvGrpSpPr/>
                <p:nvPr/>
              </p:nvGrpSpPr>
              <p:grpSpPr>
                <a:xfrm>
                  <a:off x="3818211" y="4433276"/>
                  <a:ext cx="268732" cy="490497"/>
                  <a:chOff x="7052698" y="4786360"/>
                  <a:chExt cx="268732" cy="490497"/>
                </a:xfrm>
              </p:grpSpPr>
              <p:sp>
                <p:nvSpPr>
                  <p:cNvPr id="83" name="Oval 9">
                    <a:extLst>
                      <a:ext uri="{FF2B5EF4-FFF2-40B4-BE49-F238E27FC236}">
                        <a16:creationId xmlns:a16="http://schemas.microsoft.com/office/drawing/2014/main" id="{67361D1D-E8A1-D241-B63E-6F327BA3645E}"/>
                      </a:ext>
                    </a:extLst>
                  </p:cNvPr>
                  <p:cNvSpPr/>
                  <p:nvPr/>
                </p:nvSpPr>
                <p:spPr>
                  <a:xfrm>
                    <a:off x="7052698" y="4786360"/>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11">
                    <a:extLst>
                      <a:ext uri="{FF2B5EF4-FFF2-40B4-BE49-F238E27FC236}">
                        <a16:creationId xmlns:a16="http://schemas.microsoft.com/office/drawing/2014/main" id="{1D23D3AA-748C-8E4A-81DA-E6AC9491B84E}"/>
                      </a:ext>
                    </a:extLst>
                  </p:cNvPr>
                  <p:cNvCxnSpPr>
                    <a:cxnSpLocks/>
                  </p:cNvCxnSpPr>
                  <p:nvPr/>
                </p:nvCxnSpPr>
                <p:spPr>
                  <a:xfrm>
                    <a:off x="7099943" y="4890525"/>
                    <a:ext cx="0" cy="33160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5" name="Group 17">
                    <a:extLst>
                      <a:ext uri="{FF2B5EF4-FFF2-40B4-BE49-F238E27FC236}">
                        <a16:creationId xmlns:a16="http://schemas.microsoft.com/office/drawing/2014/main" id="{2568EA43-9752-B949-821F-39F194BF0206}"/>
                      </a:ext>
                    </a:extLst>
                  </p:cNvPr>
                  <p:cNvGrpSpPr/>
                  <p:nvPr/>
                </p:nvGrpSpPr>
                <p:grpSpPr>
                  <a:xfrm>
                    <a:off x="7097876" y="5152704"/>
                    <a:ext cx="223554" cy="124153"/>
                    <a:chOff x="4426226" y="3220379"/>
                    <a:chExt cx="405659" cy="225287"/>
                  </a:xfrm>
                </p:grpSpPr>
                <p:cxnSp>
                  <p:nvCxnSpPr>
                    <p:cNvPr id="86" name="Straight Connector 13">
                      <a:extLst>
                        <a:ext uri="{FF2B5EF4-FFF2-40B4-BE49-F238E27FC236}">
                          <a16:creationId xmlns:a16="http://schemas.microsoft.com/office/drawing/2014/main" id="{CE371763-C55A-AB47-A8B6-FD48DA5D69CC}"/>
                        </a:ext>
                      </a:extLst>
                    </p:cNvPr>
                    <p:cNvCxnSpPr/>
                    <p:nvPr/>
                  </p:nvCxnSpPr>
                  <p:spPr>
                    <a:xfrm>
                      <a:off x="4426226" y="3339643"/>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angle 14">
                      <a:extLst>
                        <a:ext uri="{FF2B5EF4-FFF2-40B4-BE49-F238E27FC236}">
                          <a16:creationId xmlns:a16="http://schemas.microsoft.com/office/drawing/2014/main" id="{EDFDEEA8-3383-5C42-B5D5-2EEA84389C32}"/>
                        </a:ext>
                      </a:extLst>
                    </p:cNvPr>
                    <p:cNvSpPr/>
                    <p:nvPr/>
                  </p:nvSpPr>
                  <p:spPr>
                    <a:xfrm rot="2686802">
                      <a:off x="4606598" y="3220379"/>
                      <a:ext cx="225287" cy="225287"/>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0" name="Straight Arrow Connector 30">
                <a:extLst>
                  <a:ext uri="{FF2B5EF4-FFF2-40B4-BE49-F238E27FC236}">
                    <a16:creationId xmlns:a16="http://schemas.microsoft.com/office/drawing/2014/main" id="{28564C4B-AE17-5E41-8112-0E63D39272AE}"/>
                  </a:ext>
                </a:extLst>
              </p:cNvPr>
              <p:cNvCxnSpPr>
                <a:cxnSpLocks/>
              </p:cNvCxnSpPr>
              <p:nvPr/>
            </p:nvCxnSpPr>
            <p:spPr>
              <a:xfrm>
                <a:off x="3937423" y="4719997"/>
                <a:ext cx="4085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30">
                <a:extLst>
                  <a:ext uri="{FF2B5EF4-FFF2-40B4-BE49-F238E27FC236}">
                    <a16:creationId xmlns:a16="http://schemas.microsoft.com/office/drawing/2014/main" id="{810B2D62-BB05-C049-A09A-C8AB36D6F021}"/>
                  </a:ext>
                </a:extLst>
              </p:cNvPr>
              <p:cNvCxnSpPr>
                <a:cxnSpLocks/>
              </p:cNvCxnSpPr>
              <p:nvPr/>
            </p:nvCxnSpPr>
            <p:spPr>
              <a:xfrm flipH="1">
                <a:off x="3919153" y="5432667"/>
                <a:ext cx="385606" cy="0"/>
              </a:xfrm>
              <a:prstGeom prst="straightConnector1">
                <a:avLst/>
              </a:prstGeom>
              <a:ln w="28575">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01C8C0E2-DA70-534B-AFDA-8EE99F14C062}"/>
                </a:ext>
              </a:extLst>
            </p:cNvPr>
            <p:cNvGrpSpPr/>
            <p:nvPr/>
          </p:nvGrpSpPr>
          <p:grpSpPr>
            <a:xfrm>
              <a:off x="1115352" y="4258323"/>
              <a:ext cx="851976" cy="538617"/>
              <a:chOff x="3774163" y="2890383"/>
              <a:chExt cx="851976" cy="538617"/>
            </a:xfrm>
          </p:grpSpPr>
          <p:grpSp>
            <p:nvGrpSpPr>
              <p:cNvPr id="103" name="グループ化 48">
                <a:extLst>
                  <a:ext uri="{FF2B5EF4-FFF2-40B4-BE49-F238E27FC236}">
                    <a16:creationId xmlns:a16="http://schemas.microsoft.com/office/drawing/2014/main" id="{2C5C1917-6187-AE4E-9C7E-2738B93A9A37}"/>
                  </a:ext>
                </a:extLst>
              </p:cNvPr>
              <p:cNvGrpSpPr/>
              <p:nvPr/>
            </p:nvGrpSpPr>
            <p:grpSpPr>
              <a:xfrm>
                <a:off x="3774163" y="2890383"/>
                <a:ext cx="238803" cy="538617"/>
                <a:chOff x="4123361" y="3406936"/>
                <a:chExt cx="238803" cy="538617"/>
              </a:xfrm>
            </p:grpSpPr>
            <p:sp>
              <p:nvSpPr>
                <p:cNvPr id="105" name="Oval 9">
                  <a:extLst>
                    <a:ext uri="{FF2B5EF4-FFF2-40B4-BE49-F238E27FC236}">
                      <a16:creationId xmlns:a16="http://schemas.microsoft.com/office/drawing/2014/main" id="{3AB4A584-49F5-A941-8E27-84A116D1A5F4}"/>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 name="Straight Connector 11">
                  <a:extLst>
                    <a:ext uri="{FF2B5EF4-FFF2-40B4-BE49-F238E27FC236}">
                      <a16:creationId xmlns:a16="http://schemas.microsoft.com/office/drawing/2014/main" id="{5108E989-0B93-5E41-914B-61722714BC22}"/>
                    </a:ext>
                  </a:extLst>
                </p:cNvPr>
                <p:cNvCxnSpPr>
                  <a:cxnSpLocks/>
                </p:cNvCxnSpPr>
                <p:nvPr/>
              </p:nvCxnSpPr>
              <p:spPr>
                <a:xfrm>
                  <a:off x="4170928" y="3505377"/>
                  <a:ext cx="0" cy="372554"/>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5" name="Group 17">
                  <a:extLst>
                    <a:ext uri="{FF2B5EF4-FFF2-40B4-BE49-F238E27FC236}">
                      <a16:creationId xmlns:a16="http://schemas.microsoft.com/office/drawing/2014/main" id="{A750DEEA-B7B3-0342-942B-38CA91A5D2B8}"/>
                    </a:ext>
                  </a:extLst>
                </p:cNvPr>
                <p:cNvGrpSpPr/>
                <p:nvPr/>
              </p:nvGrpSpPr>
              <p:grpSpPr>
                <a:xfrm>
                  <a:off x="4169754" y="3821399"/>
                  <a:ext cx="192410" cy="124154"/>
                  <a:chOff x="4404393" y="3307709"/>
                  <a:chExt cx="349146" cy="225288"/>
                </a:xfrm>
              </p:grpSpPr>
              <p:cxnSp>
                <p:nvCxnSpPr>
                  <p:cNvPr id="136" name="Straight Connector 13">
                    <a:extLst>
                      <a:ext uri="{FF2B5EF4-FFF2-40B4-BE49-F238E27FC236}">
                        <a16:creationId xmlns:a16="http://schemas.microsoft.com/office/drawing/2014/main" id="{4D9AF819-941B-FD41-8E5B-5204B53B42B5}"/>
                      </a:ext>
                    </a:extLst>
                  </p:cNvPr>
                  <p:cNvCxnSpPr/>
                  <p:nvPr/>
                </p:nvCxnSpPr>
                <p:spPr>
                  <a:xfrm>
                    <a:off x="4404393" y="3401155"/>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7" name="Rectangle 14">
                    <a:extLst>
                      <a:ext uri="{FF2B5EF4-FFF2-40B4-BE49-F238E27FC236}">
                        <a16:creationId xmlns:a16="http://schemas.microsoft.com/office/drawing/2014/main" id="{43E7E777-0B52-734C-BDF8-595B42D57C27}"/>
                      </a:ext>
                    </a:extLst>
                  </p:cNvPr>
                  <p:cNvSpPr/>
                  <p:nvPr/>
                </p:nvSpPr>
                <p:spPr>
                  <a:xfrm>
                    <a:off x="4528252" y="330770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04" name="Straight Arrow Connector 30">
                <a:extLst>
                  <a:ext uri="{FF2B5EF4-FFF2-40B4-BE49-F238E27FC236}">
                    <a16:creationId xmlns:a16="http://schemas.microsoft.com/office/drawing/2014/main" id="{92A372B0-50E5-BE4E-B7E9-09EF8C9B8125}"/>
                  </a:ext>
                </a:extLst>
              </p:cNvPr>
              <p:cNvCxnSpPr>
                <a:cxnSpLocks/>
              </p:cNvCxnSpPr>
              <p:nvPr/>
            </p:nvCxnSpPr>
            <p:spPr>
              <a:xfrm>
                <a:off x="4217576" y="3331261"/>
                <a:ext cx="4085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8" name="Can 25">
            <a:extLst>
              <a:ext uri="{FF2B5EF4-FFF2-40B4-BE49-F238E27FC236}">
                <a16:creationId xmlns:a16="http://schemas.microsoft.com/office/drawing/2014/main" id="{B4BC8720-54F6-774B-B776-350D62CF9B35}"/>
              </a:ext>
            </a:extLst>
          </p:cNvPr>
          <p:cNvSpPr/>
          <p:nvPr/>
        </p:nvSpPr>
        <p:spPr>
          <a:xfrm rot="5400000">
            <a:off x="2644286" y="2717662"/>
            <a:ext cx="271393" cy="1268789"/>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Can 25">
            <a:extLst>
              <a:ext uri="{FF2B5EF4-FFF2-40B4-BE49-F238E27FC236}">
                <a16:creationId xmlns:a16="http://schemas.microsoft.com/office/drawing/2014/main" id="{B461E46E-836F-2D43-A66A-504B201F5CE8}"/>
              </a:ext>
            </a:extLst>
          </p:cNvPr>
          <p:cNvSpPr/>
          <p:nvPr/>
        </p:nvSpPr>
        <p:spPr>
          <a:xfrm rot="5400000">
            <a:off x="2651183" y="3407578"/>
            <a:ext cx="271393" cy="1268789"/>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2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90"/>
                                        </p:tgtEl>
                                      </p:cBhvr>
                                    </p:animEffect>
                                    <p:set>
                                      <p:cBhvr>
                                        <p:cTn id="19" dur="1" fill="hold">
                                          <p:stCondLst>
                                            <p:cond delay="499"/>
                                          </p:stCondLst>
                                        </p:cTn>
                                        <p:tgtEl>
                                          <p:spTgt spid="9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91"/>
                                        </p:tgtEl>
                                      </p:cBhvr>
                                    </p:animEffect>
                                    <p:set>
                                      <p:cBhvr>
                                        <p:cTn id="27" dur="1" fill="hold">
                                          <p:stCondLst>
                                            <p:cond delay="499"/>
                                          </p:stCondLst>
                                        </p:cTn>
                                        <p:tgtEl>
                                          <p:spTgt spid="9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94CD55B4-E900-5D46-B3BC-651B30BD5971}"/>
              </a:ext>
            </a:extLst>
          </p:cNvPr>
          <p:cNvSpPr>
            <a:spLocks noGrp="1"/>
          </p:cNvSpPr>
          <p:nvPr>
            <p:ph type="title"/>
          </p:nvPr>
        </p:nvSpPr>
        <p:spPr>
          <a:xfrm>
            <a:off x="1451579" y="804519"/>
            <a:ext cx="9603275" cy="1049235"/>
          </a:xfrm>
        </p:spPr>
        <p:txBody>
          <a:bodyPr/>
          <a:lstStyle/>
          <a:p>
            <a:r>
              <a:rPr kumimoji="1" lang="en-US" altLang="ja-JP" dirty="0"/>
              <a:t>Messaging System</a:t>
            </a:r>
            <a:br>
              <a:rPr kumimoji="1" lang="en-US" altLang="ja-JP" dirty="0"/>
            </a:br>
            <a:r>
              <a:rPr kumimoji="1" lang="en-US" altLang="ja-JP" dirty="0"/>
              <a:t>SPRING INTEGRATION’s IMPLEMENTATION</a:t>
            </a:r>
            <a:endParaRPr kumimoji="1" lang="ja-JP" altLang="en-US" dirty="0"/>
          </a:p>
        </p:txBody>
      </p:sp>
      <p:sp>
        <p:nvSpPr>
          <p:cNvPr id="4" name="Rectangle 3">
            <a:extLst>
              <a:ext uri="{FF2B5EF4-FFF2-40B4-BE49-F238E27FC236}">
                <a16:creationId xmlns:a16="http://schemas.microsoft.com/office/drawing/2014/main" id="{7568C4CF-3947-3E47-BA94-6E42A1D90FE2}"/>
              </a:ext>
            </a:extLst>
          </p:cNvPr>
          <p:cNvSpPr/>
          <p:nvPr/>
        </p:nvSpPr>
        <p:spPr>
          <a:xfrm>
            <a:off x="5098242" y="2863643"/>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 name="グループ化 1"/>
          <p:cNvGrpSpPr/>
          <p:nvPr/>
        </p:nvGrpSpPr>
        <p:grpSpPr>
          <a:xfrm>
            <a:off x="5388369" y="3047436"/>
            <a:ext cx="819516" cy="611716"/>
            <a:chOff x="6085023" y="4526001"/>
            <a:chExt cx="819516" cy="611716"/>
          </a:xfrm>
        </p:grpSpPr>
        <p:cxnSp>
          <p:nvCxnSpPr>
            <p:cNvPr id="39" name="Straight Arrow Connector 30">
              <a:extLst>
                <a:ext uri="{FF2B5EF4-FFF2-40B4-BE49-F238E27FC236}">
                  <a16:creationId xmlns:a16="http://schemas.microsoft.com/office/drawing/2014/main" id="{CCDDFB78-AF73-0B45-8006-A7E261A13227}"/>
                </a:ext>
              </a:extLst>
            </p:cNvPr>
            <p:cNvCxnSpPr/>
            <p:nvPr/>
          </p:nvCxnSpPr>
          <p:spPr>
            <a:xfrm>
              <a:off x="6353804" y="4817174"/>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6756420" y="4747524"/>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6091339" y="4526001"/>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6085023" y="4755130"/>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6091339" y="498425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p:nvGrpSpPr>
        <p:grpSpPr>
          <a:xfrm>
            <a:off x="6992081" y="2996707"/>
            <a:ext cx="245227" cy="670622"/>
            <a:chOff x="4215642" y="2961784"/>
            <a:chExt cx="245227" cy="670622"/>
          </a:xfrm>
        </p:grpSpPr>
        <p:sp>
          <p:nvSpPr>
            <p:cNvPr id="29" name="Oval 9">
              <a:extLst>
                <a:ext uri="{FF2B5EF4-FFF2-40B4-BE49-F238E27FC236}">
                  <a16:creationId xmlns:a16="http://schemas.microsoft.com/office/drawing/2014/main" id="{63BC034B-DF51-CA40-B0C0-5979CB6C0030}"/>
                </a:ext>
              </a:extLst>
            </p:cNvPr>
            <p:cNvSpPr/>
            <p:nvPr/>
          </p:nvSpPr>
          <p:spPr>
            <a:xfrm>
              <a:off x="4215642" y="2961784"/>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11">
              <a:extLst>
                <a:ext uri="{FF2B5EF4-FFF2-40B4-BE49-F238E27FC236}">
                  <a16:creationId xmlns:a16="http://schemas.microsoft.com/office/drawing/2014/main" id="{7C4CEC5D-D366-AB4E-B57B-5ECFD8263537}"/>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1" name="Group 17">
              <a:extLst>
                <a:ext uri="{FF2B5EF4-FFF2-40B4-BE49-F238E27FC236}">
                  <a16:creationId xmlns:a16="http://schemas.microsoft.com/office/drawing/2014/main" id="{6F3B02DC-9105-E941-AEBD-1199978F3D6B}"/>
                </a:ext>
              </a:extLst>
            </p:cNvPr>
            <p:cNvGrpSpPr/>
            <p:nvPr/>
          </p:nvGrpSpPr>
          <p:grpSpPr>
            <a:xfrm>
              <a:off x="4274067" y="3123575"/>
              <a:ext cx="182578" cy="124153"/>
              <a:chOff x="4426226" y="2849216"/>
              <a:chExt cx="331305" cy="225288"/>
            </a:xfrm>
          </p:grpSpPr>
          <p:cxnSp>
            <p:nvCxnSpPr>
              <p:cNvPr id="37"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18">
              <a:extLst>
                <a:ext uri="{FF2B5EF4-FFF2-40B4-BE49-F238E27FC236}">
                  <a16:creationId xmlns:a16="http://schemas.microsoft.com/office/drawing/2014/main" id="{0DE050CF-6D5E-4348-A613-92264CE1266E}"/>
                </a:ext>
              </a:extLst>
            </p:cNvPr>
            <p:cNvGrpSpPr/>
            <p:nvPr/>
          </p:nvGrpSpPr>
          <p:grpSpPr>
            <a:xfrm>
              <a:off x="4276307" y="3318371"/>
              <a:ext cx="184562" cy="124153"/>
              <a:chOff x="4426226" y="2849216"/>
              <a:chExt cx="334905" cy="225287"/>
            </a:xfrm>
          </p:grpSpPr>
          <p:cxnSp>
            <p:nvCxnSpPr>
              <p:cNvPr id="35"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Rectangle 20">
                <a:extLst>
                  <a:ext uri="{FF2B5EF4-FFF2-40B4-BE49-F238E27FC236}">
                    <a16:creationId xmlns:a16="http://schemas.microsoft.com/office/drawing/2014/main" id="{53B49973-31AF-3D4E-95EB-D584E3FCE9A4}"/>
                  </a:ext>
                </a:extLst>
              </p:cNvPr>
              <p:cNvSpPr/>
              <p:nvPr/>
            </p:nvSpPr>
            <p:spPr>
              <a:xfrm>
                <a:off x="4535844"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20">
              <a:extLst>
                <a:ext uri="{FF2B5EF4-FFF2-40B4-BE49-F238E27FC236}">
                  <a16:creationId xmlns:a16="http://schemas.microsoft.com/office/drawing/2014/main" id="{53B49973-31AF-3D4E-95EB-D584E3FCE9A4}"/>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19">
              <a:extLst>
                <a:ext uri="{FF2B5EF4-FFF2-40B4-BE49-F238E27FC236}">
                  <a16:creationId xmlns:a16="http://schemas.microsoft.com/office/drawing/2014/main" id="{1FD5C2F0-5F6C-C240-88D3-1B4BBEBE8A9A}"/>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30">
            <a:extLst>
              <a:ext uri="{FF2B5EF4-FFF2-40B4-BE49-F238E27FC236}">
                <a16:creationId xmlns:a16="http://schemas.microsoft.com/office/drawing/2014/main" id="{CCDDFB78-AF73-0B45-8006-A7E261A13227}"/>
              </a:ext>
            </a:extLst>
          </p:cNvPr>
          <p:cNvCxnSpPr/>
          <p:nvPr/>
        </p:nvCxnSpPr>
        <p:spPr>
          <a:xfrm>
            <a:off x="4663896" y="3335772"/>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a:off x="4272975" y="3159220"/>
            <a:ext cx="250835" cy="285945"/>
            <a:chOff x="4123361" y="3406936"/>
            <a:chExt cx="250835" cy="285945"/>
          </a:xfrm>
        </p:grpSpPr>
        <p:sp>
          <p:nvSpPr>
            <p:cNvPr id="24"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11">
              <a:extLst>
                <a:ext uri="{FF2B5EF4-FFF2-40B4-BE49-F238E27FC236}">
                  <a16:creationId xmlns:a16="http://schemas.microsoft.com/office/drawing/2014/main" id="{7C4CEC5D-D366-AB4E-B57B-5ECFD8263537}"/>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27"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グループ化 11"/>
          <p:cNvGrpSpPr/>
          <p:nvPr/>
        </p:nvGrpSpPr>
        <p:grpSpPr>
          <a:xfrm>
            <a:off x="3848862" y="3176331"/>
            <a:ext cx="250835" cy="285945"/>
            <a:chOff x="4123361" y="3406936"/>
            <a:chExt cx="250835" cy="285945"/>
          </a:xfrm>
        </p:grpSpPr>
        <p:sp>
          <p:nvSpPr>
            <p:cNvPr id="19"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1">
              <a:extLst>
                <a:ext uri="{FF2B5EF4-FFF2-40B4-BE49-F238E27FC236}">
                  <a16:creationId xmlns:a16="http://schemas.microsoft.com/office/drawing/2014/main" id="{7C4CEC5D-D366-AB4E-B57B-5ECFD8263537}"/>
                </a:ext>
              </a:extLst>
            </p:cNvPr>
            <p:cNvCxnSpPr>
              <a:cxnSpLocks/>
            </p:cNvCxnSpPr>
            <p:nvPr/>
          </p:nvCxnSpPr>
          <p:spPr>
            <a:xfrm>
              <a:off x="4172912"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22"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グループ化 12"/>
          <p:cNvGrpSpPr/>
          <p:nvPr/>
        </p:nvGrpSpPr>
        <p:grpSpPr>
          <a:xfrm>
            <a:off x="3460862" y="3176331"/>
            <a:ext cx="250835" cy="285945"/>
            <a:chOff x="4123361" y="3406936"/>
            <a:chExt cx="250835" cy="285945"/>
          </a:xfrm>
        </p:grpSpPr>
        <p:sp>
          <p:nvSpPr>
            <p:cNvPr id="14"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7C4CEC5D-D366-AB4E-B57B-5ECFD8263537}"/>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17"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0" name="Straight Arrow Connector 30">
            <a:extLst>
              <a:ext uri="{FF2B5EF4-FFF2-40B4-BE49-F238E27FC236}">
                <a16:creationId xmlns:a16="http://schemas.microsoft.com/office/drawing/2014/main" id="{CCDDFB78-AF73-0B45-8006-A7E261A13227}"/>
              </a:ext>
            </a:extLst>
          </p:cNvPr>
          <p:cNvCxnSpPr/>
          <p:nvPr/>
        </p:nvCxnSpPr>
        <p:spPr>
          <a:xfrm>
            <a:off x="6536338" y="3347372"/>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4745221" y="1903130"/>
            <a:ext cx="2086493" cy="584775"/>
          </a:xfrm>
          <a:prstGeom prst="rect">
            <a:avLst/>
          </a:prstGeom>
          <a:noFill/>
        </p:spPr>
        <p:txBody>
          <a:bodyPr wrap="square" rtlCol="0">
            <a:spAutoFit/>
          </a:bodyPr>
          <a:lstStyle/>
          <a:p>
            <a:r>
              <a:rPr kumimoji="1" lang="en-US" altLang="ja-JP" sz="3200" dirty="0"/>
              <a:t>Aggregator</a:t>
            </a:r>
            <a:endParaRPr kumimoji="1" lang="ja-JP" altLang="en-US" sz="3200" dirty="0"/>
          </a:p>
        </p:txBody>
      </p:sp>
      <p:sp>
        <p:nvSpPr>
          <p:cNvPr id="85" name="Rectangle 3">
            <a:extLst>
              <a:ext uri="{FF2B5EF4-FFF2-40B4-BE49-F238E27FC236}">
                <a16:creationId xmlns:a16="http://schemas.microsoft.com/office/drawing/2014/main" id="{7568C4CF-3947-3E47-BA94-6E42A1D90FE2}"/>
              </a:ext>
            </a:extLst>
          </p:cNvPr>
          <p:cNvSpPr/>
          <p:nvPr/>
        </p:nvSpPr>
        <p:spPr>
          <a:xfrm>
            <a:off x="5145607" y="4553426"/>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6" name="グループ化 85"/>
          <p:cNvGrpSpPr/>
          <p:nvPr/>
        </p:nvGrpSpPr>
        <p:grpSpPr>
          <a:xfrm>
            <a:off x="5442050" y="4737219"/>
            <a:ext cx="813200" cy="611716"/>
            <a:chOff x="6091339" y="4526001"/>
            <a:chExt cx="813200" cy="611716"/>
          </a:xfrm>
        </p:grpSpPr>
        <p:cxnSp>
          <p:nvCxnSpPr>
            <p:cNvPr id="87" name="Straight Arrow Connector 30">
              <a:extLst>
                <a:ext uri="{FF2B5EF4-FFF2-40B4-BE49-F238E27FC236}">
                  <a16:creationId xmlns:a16="http://schemas.microsoft.com/office/drawing/2014/main" id="{CCDDFB78-AF73-0B45-8006-A7E261A13227}"/>
                </a:ext>
              </a:extLst>
            </p:cNvPr>
            <p:cNvCxnSpPr/>
            <p:nvPr/>
          </p:nvCxnSpPr>
          <p:spPr>
            <a:xfrm>
              <a:off x="6353804" y="4817174"/>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正方形/長方形 87"/>
            <p:cNvSpPr/>
            <p:nvPr/>
          </p:nvSpPr>
          <p:spPr>
            <a:xfrm>
              <a:off x="6756420" y="4747524"/>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6091339" y="4526001"/>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6098275" y="4755130"/>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6091339" y="498425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7" name="グループ化 126"/>
          <p:cNvGrpSpPr/>
          <p:nvPr/>
        </p:nvGrpSpPr>
        <p:grpSpPr>
          <a:xfrm>
            <a:off x="7052698" y="4686490"/>
            <a:ext cx="233200" cy="480740"/>
            <a:chOff x="7052698" y="4686490"/>
            <a:chExt cx="233200" cy="480740"/>
          </a:xfrm>
        </p:grpSpPr>
        <p:sp>
          <p:nvSpPr>
            <p:cNvPr id="93" name="Oval 9">
              <a:extLst>
                <a:ext uri="{FF2B5EF4-FFF2-40B4-BE49-F238E27FC236}">
                  <a16:creationId xmlns:a16="http://schemas.microsoft.com/office/drawing/2014/main" id="{63BC034B-DF51-CA40-B0C0-5979CB6C0030}"/>
                </a:ext>
              </a:extLst>
            </p:cNvPr>
            <p:cNvSpPr/>
            <p:nvPr/>
          </p:nvSpPr>
          <p:spPr>
            <a:xfrm>
              <a:off x="7052698" y="4686490"/>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11">
              <a:extLst>
                <a:ext uri="{FF2B5EF4-FFF2-40B4-BE49-F238E27FC236}">
                  <a16:creationId xmlns:a16="http://schemas.microsoft.com/office/drawing/2014/main" id="{7C4CEC5D-D366-AB4E-B57B-5ECFD8263537}"/>
                </a:ext>
              </a:extLst>
            </p:cNvPr>
            <p:cNvCxnSpPr>
              <a:cxnSpLocks/>
            </p:cNvCxnSpPr>
            <p:nvPr/>
          </p:nvCxnSpPr>
          <p:spPr>
            <a:xfrm>
              <a:off x="7099943" y="4790655"/>
              <a:ext cx="0" cy="33160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5" name="Group 17">
              <a:extLst>
                <a:ext uri="{FF2B5EF4-FFF2-40B4-BE49-F238E27FC236}">
                  <a16:creationId xmlns:a16="http://schemas.microsoft.com/office/drawing/2014/main" id="{6F3B02DC-9105-E941-AEBD-1199978F3D6B}"/>
                </a:ext>
              </a:extLst>
            </p:cNvPr>
            <p:cNvGrpSpPr/>
            <p:nvPr/>
          </p:nvGrpSpPr>
          <p:grpSpPr>
            <a:xfrm>
              <a:off x="7097871" y="4848281"/>
              <a:ext cx="182578" cy="124153"/>
              <a:chOff x="4426226" y="2849216"/>
              <a:chExt cx="331305" cy="225288"/>
            </a:xfrm>
          </p:grpSpPr>
          <p:cxnSp>
            <p:nvCxnSpPr>
              <p:cNvPr id="101"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18">
              <a:extLst>
                <a:ext uri="{FF2B5EF4-FFF2-40B4-BE49-F238E27FC236}">
                  <a16:creationId xmlns:a16="http://schemas.microsoft.com/office/drawing/2014/main" id="{0DE050CF-6D5E-4348-A613-92264CE1266E}"/>
                </a:ext>
              </a:extLst>
            </p:cNvPr>
            <p:cNvGrpSpPr/>
            <p:nvPr/>
          </p:nvGrpSpPr>
          <p:grpSpPr>
            <a:xfrm>
              <a:off x="7100116" y="5043077"/>
              <a:ext cx="185782" cy="124153"/>
              <a:chOff x="4426226" y="2849216"/>
              <a:chExt cx="337118" cy="225287"/>
            </a:xfrm>
          </p:grpSpPr>
          <p:cxnSp>
            <p:nvCxnSpPr>
              <p:cNvPr id="99"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Rectangle 20">
                <a:extLst>
                  <a:ext uri="{FF2B5EF4-FFF2-40B4-BE49-F238E27FC236}">
                    <a16:creationId xmlns:a16="http://schemas.microsoft.com/office/drawing/2014/main" id="{53B49973-31AF-3D4E-95EB-D584E3FCE9A4}"/>
                  </a:ext>
                </a:extLst>
              </p:cNvPr>
              <p:cNvSpPr/>
              <p:nvPr/>
            </p:nvSpPr>
            <p:spPr>
              <a:xfrm>
                <a:off x="4538057"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03" name="Straight Arrow Connector 30">
            <a:extLst>
              <a:ext uri="{FF2B5EF4-FFF2-40B4-BE49-F238E27FC236}">
                <a16:creationId xmlns:a16="http://schemas.microsoft.com/office/drawing/2014/main" id="{CCDDFB78-AF73-0B45-8006-A7E261A13227}"/>
              </a:ext>
            </a:extLst>
          </p:cNvPr>
          <p:cNvCxnSpPr/>
          <p:nvPr/>
        </p:nvCxnSpPr>
        <p:spPr>
          <a:xfrm>
            <a:off x="4711261" y="5025555"/>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グループ化 104"/>
          <p:cNvGrpSpPr/>
          <p:nvPr/>
        </p:nvGrpSpPr>
        <p:grpSpPr>
          <a:xfrm>
            <a:off x="4320340" y="4849003"/>
            <a:ext cx="250835" cy="285945"/>
            <a:chOff x="4123361" y="3406936"/>
            <a:chExt cx="250835" cy="285945"/>
          </a:xfrm>
        </p:grpSpPr>
        <p:sp>
          <p:nvSpPr>
            <p:cNvPr id="118"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
              <a:extLst>
                <a:ext uri="{FF2B5EF4-FFF2-40B4-BE49-F238E27FC236}">
                  <a16:creationId xmlns:a16="http://schemas.microsoft.com/office/drawing/2014/main" id="{7C4CEC5D-D366-AB4E-B57B-5ECFD8263537}"/>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0"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121"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グループ化 105"/>
          <p:cNvGrpSpPr/>
          <p:nvPr/>
        </p:nvGrpSpPr>
        <p:grpSpPr>
          <a:xfrm>
            <a:off x="3896227" y="4866114"/>
            <a:ext cx="250835" cy="285945"/>
            <a:chOff x="4123361" y="3406936"/>
            <a:chExt cx="250835" cy="285945"/>
          </a:xfrm>
        </p:grpSpPr>
        <p:sp>
          <p:nvSpPr>
            <p:cNvPr id="113"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
              <a:extLst>
                <a:ext uri="{FF2B5EF4-FFF2-40B4-BE49-F238E27FC236}">
                  <a16:creationId xmlns:a16="http://schemas.microsoft.com/office/drawing/2014/main" id="{7C4CEC5D-D366-AB4E-B57B-5ECFD8263537}"/>
                </a:ext>
              </a:extLst>
            </p:cNvPr>
            <p:cNvCxnSpPr>
              <a:cxnSpLocks/>
            </p:cNvCxnSpPr>
            <p:nvPr/>
          </p:nvCxnSpPr>
          <p:spPr>
            <a:xfrm>
              <a:off x="4172912"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5"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116"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7" name="グループ化 106"/>
          <p:cNvGrpSpPr/>
          <p:nvPr/>
        </p:nvGrpSpPr>
        <p:grpSpPr>
          <a:xfrm>
            <a:off x="1451579" y="4866114"/>
            <a:ext cx="250835" cy="285945"/>
            <a:chOff x="4123361" y="3406936"/>
            <a:chExt cx="250835" cy="285945"/>
          </a:xfrm>
        </p:grpSpPr>
        <p:sp>
          <p:nvSpPr>
            <p:cNvPr id="108" name="Oval 9">
              <a:extLst>
                <a:ext uri="{FF2B5EF4-FFF2-40B4-BE49-F238E27FC236}">
                  <a16:creationId xmlns:a16="http://schemas.microsoft.com/office/drawing/2014/main" id="{63BC034B-DF51-CA40-B0C0-5979CB6C00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1">
              <a:extLst>
                <a:ext uri="{FF2B5EF4-FFF2-40B4-BE49-F238E27FC236}">
                  <a16:creationId xmlns:a16="http://schemas.microsoft.com/office/drawing/2014/main" id="{7C4CEC5D-D366-AB4E-B57B-5ECFD8263537}"/>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0" name="Group 17">
              <a:extLst>
                <a:ext uri="{FF2B5EF4-FFF2-40B4-BE49-F238E27FC236}">
                  <a16:creationId xmlns:a16="http://schemas.microsoft.com/office/drawing/2014/main" id="{6F3B02DC-9105-E941-AEBD-1199978F3D6B}"/>
                </a:ext>
              </a:extLst>
            </p:cNvPr>
            <p:cNvGrpSpPr/>
            <p:nvPr/>
          </p:nvGrpSpPr>
          <p:grpSpPr>
            <a:xfrm>
              <a:off x="4181786" y="3568727"/>
              <a:ext cx="192410" cy="124154"/>
              <a:chOff x="4426226" y="2849216"/>
              <a:chExt cx="349146" cy="225288"/>
            </a:xfrm>
          </p:grpSpPr>
          <p:cxnSp>
            <p:nvCxnSpPr>
              <p:cNvPr id="111" name="Straight Connector 13">
                <a:extLst>
                  <a:ext uri="{FF2B5EF4-FFF2-40B4-BE49-F238E27FC236}">
                    <a16:creationId xmlns:a16="http://schemas.microsoft.com/office/drawing/2014/main" id="{5BEA5923-9B86-1B48-A127-DEE847D6F6EB}"/>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Rectangle 14">
                <a:extLst>
                  <a:ext uri="{FF2B5EF4-FFF2-40B4-BE49-F238E27FC236}">
                    <a16:creationId xmlns:a16="http://schemas.microsoft.com/office/drawing/2014/main" id="{461F47E4-A6FA-B14F-8207-32E43B3EC95D}"/>
                  </a:ext>
                </a:extLst>
              </p:cNvPr>
              <p:cNvSpPr/>
              <p:nvPr/>
            </p:nvSpPr>
            <p:spPr>
              <a:xfrm>
                <a:off x="4550085" y="2849216"/>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23" name="Straight Arrow Connector 30">
            <a:extLst>
              <a:ext uri="{FF2B5EF4-FFF2-40B4-BE49-F238E27FC236}">
                <a16:creationId xmlns:a16="http://schemas.microsoft.com/office/drawing/2014/main" id="{CCDDFB78-AF73-0B45-8006-A7E261A13227}"/>
              </a:ext>
            </a:extLst>
          </p:cNvPr>
          <p:cNvCxnSpPr/>
          <p:nvPr/>
        </p:nvCxnSpPr>
        <p:spPr>
          <a:xfrm>
            <a:off x="6583703" y="5037155"/>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9" name="図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553" y="4283655"/>
            <a:ext cx="381652" cy="381652"/>
          </a:xfrm>
          <a:prstGeom prst="rect">
            <a:avLst/>
          </a:prstGeom>
        </p:spPr>
      </p:pic>
      <p:grpSp>
        <p:nvGrpSpPr>
          <p:cNvPr id="6" name="Group 5">
            <a:extLst>
              <a:ext uri="{FF2B5EF4-FFF2-40B4-BE49-F238E27FC236}">
                <a16:creationId xmlns:a16="http://schemas.microsoft.com/office/drawing/2014/main" id="{FE6A700A-50F0-474E-8F7E-C6A84D65BBB8}"/>
              </a:ext>
            </a:extLst>
          </p:cNvPr>
          <p:cNvGrpSpPr/>
          <p:nvPr/>
        </p:nvGrpSpPr>
        <p:grpSpPr>
          <a:xfrm>
            <a:off x="3460862" y="3160297"/>
            <a:ext cx="1532345" cy="303056"/>
            <a:chOff x="9373982" y="4140682"/>
            <a:chExt cx="1532345" cy="303056"/>
          </a:xfrm>
        </p:grpSpPr>
        <p:cxnSp>
          <p:nvCxnSpPr>
            <p:cNvPr id="155" name="Straight Arrow Connector 30">
              <a:extLst>
                <a:ext uri="{FF2B5EF4-FFF2-40B4-BE49-F238E27FC236}">
                  <a16:creationId xmlns:a16="http://schemas.microsoft.com/office/drawing/2014/main" id="{58C07713-D288-DD49-9C6E-C385D35AE218}"/>
                </a:ext>
              </a:extLst>
            </p:cNvPr>
            <p:cNvCxnSpPr/>
            <p:nvPr/>
          </p:nvCxnSpPr>
          <p:spPr>
            <a:xfrm>
              <a:off x="10577016" y="4317234"/>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グループ化 10">
              <a:extLst>
                <a:ext uri="{FF2B5EF4-FFF2-40B4-BE49-F238E27FC236}">
                  <a16:creationId xmlns:a16="http://schemas.microsoft.com/office/drawing/2014/main" id="{B6785712-61BA-004B-92EF-F74B2C92BE16}"/>
                </a:ext>
              </a:extLst>
            </p:cNvPr>
            <p:cNvGrpSpPr/>
            <p:nvPr/>
          </p:nvGrpSpPr>
          <p:grpSpPr>
            <a:xfrm>
              <a:off x="10186095" y="4140682"/>
              <a:ext cx="250835" cy="285945"/>
              <a:chOff x="4123361" y="3406936"/>
              <a:chExt cx="250835" cy="285945"/>
            </a:xfrm>
          </p:grpSpPr>
          <p:sp>
            <p:nvSpPr>
              <p:cNvPr id="157" name="Oval 9">
                <a:extLst>
                  <a:ext uri="{FF2B5EF4-FFF2-40B4-BE49-F238E27FC236}">
                    <a16:creationId xmlns:a16="http://schemas.microsoft.com/office/drawing/2014/main" id="{0D45D71A-4A44-3A48-8E3E-4CF61538786C}"/>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1">
                <a:extLst>
                  <a:ext uri="{FF2B5EF4-FFF2-40B4-BE49-F238E27FC236}">
                    <a16:creationId xmlns:a16="http://schemas.microsoft.com/office/drawing/2014/main" id="{9DC9D7F3-342B-274A-8FCC-C7719BAADD28}"/>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9" name="Group 17">
                <a:extLst>
                  <a:ext uri="{FF2B5EF4-FFF2-40B4-BE49-F238E27FC236}">
                    <a16:creationId xmlns:a16="http://schemas.microsoft.com/office/drawing/2014/main" id="{D6C1D9F0-4314-E541-AA99-ECAD903730DB}"/>
                  </a:ext>
                </a:extLst>
              </p:cNvPr>
              <p:cNvGrpSpPr/>
              <p:nvPr/>
            </p:nvGrpSpPr>
            <p:grpSpPr>
              <a:xfrm>
                <a:off x="4181786" y="3568727"/>
                <a:ext cx="192410" cy="124154"/>
                <a:chOff x="4426226" y="2849216"/>
                <a:chExt cx="349146" cy="225288"/>
              </a:xfrm>
            </p:grpSpPr>
            <p:cxnSp>
              <p:nvCxnSpPr>
                <p:cNvPr id="160" name="Straight Connector 13">
                  <a:extLst>
                    <a:ext uri="{FF2B5EF4-FFF2-40B4-BE49-F238E27FC236}">
                      <a16:creationId xmlns:a16="http://schemas.microsoft.com/office/drawing/2014/main" id="{BD6B2B76-975D-1941-86EB-C04EB30711F2}"/>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4">
                  <a:extLst>
                    <a:ext uri="{FF2B5EF4-FFF2-40B4-BE49-F238E27FC236}">
                      <a16:creationId xmlns:a16="http://schemas.microsoft.com/office/drawing/2014/main" id="{D2F98844-F2A8-A74E-90EF-F444C33BEBF9}"/>
                    </a:ext>
                  </a:extLst>
                </p:cNvPr>
                <p:cNvSpPr/>
                <p:nvPr/>
              </p:nvSpPr>
              <p:spPr>
                <a:xfrm>
                  <a:off x="4550085" y="2849216"/>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2" name="グループ化 11">
              <a:extLst>
                <a:ext uri="{FF2B5EF4-FFF2-40B4-BE49-F238E27FC236}">
                  <a16:creationId xmlns:a16="http://schemas.microsoft.com/office/drawing/2014/main" id="{E3A6234C-8C86-A543-BE1B-21AF924B79C0}"/>
                </a:ext>
              </a:extLst>
            </p:cNvPr>
            <p:cNvGrpSpPr/>
            <p:nvPr/>
          </p:nvGrpSpPr>
          <p:grpSpPr>
            <a:xfrm>
              <a:off x="9761982" y="4157793"/>
              <a:ext cx="250835" cy="285945"/>
              <a:chOff x="4123361" y="3406936"/>
              <a:chExt cx="250835" cy="285945"/>
            </a:xfrm>
          </p:grpSpPr>
          <p:sp>
            <p:nvSpPr>
              <p:cNvPr id="163" name="Oval 9">
                <a:extLst>
                  <a:ext uri="{FF2B5EF4-FFF2-40B4-BE49-F238E27FC236}">
                    <a16:creationId xmlns:a16="http://schemas.microsoft.com/office/drawing/2014/main" id="{FE9CA4BF-54F5-C949-929E-51486CC1D13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1">
                <a:extLst>
                  <a:ext uri="{FF2B5EF4-FFF2-40B4-BE49-F238E27FC236}">
                    <a16:creationId xmlns:a16="http://schemas.microsoft.com/office/drawing/2014/main" id="{BA05E68D-0074-9844-B168-C978212B1D7D}"/>
                  </a:ext>
                </a:extLst>
              </p:cNvPr>
              <p:cNvCxnSpPr>
                <a:cxnSpLocks/>
              </p:cNvCxnSpPr>
              <p:nvPr/>
            </p:nvCxnSpPr>
            <p:spPr>
              <a:xfrm>
                <a:off x="4172912"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5" name="Group 17">
                <a:extLst>
                  <a:ext uri="{FF2B5EF4-FFF2-40B4-BE49-F238E27FC236}">
                    <a16:creationId xmlns:a16="http://schemas.microsoft.com/office/drawing/2014/main" id="{AC9D3893-30FB-AE49-A7B5-61DA568E281D}"/>
                  </a:ext>
                </a:extLst>
              </p:cNvPr>
              <p:cNvGrpSpPr/>
              <p:nvPr/>
            </p:nvGrpSpPr>
            <p:grpSpPr>
              <a:xfrm>
                <a:off x="4181786" y="3568727"/>
                <a:ext cx="192410" cy="124154"/>
                <a:chOff x="4426226" y="2849216"/>
                <a:chExt cx="349146" cy="225288"/>
              </a:xfrm>
            </p:grpSpPr>
            <p:cxnSp>
              <p:nvCxnSpPr>
                <p:cNvPr id="166" name="Straight Connector 13">
                  <a:extLst>
                    <a:ext uri="{FF2B5EF4-FFF2-40B4-BE49-F238E27FC236}">
                      <a16:creationId xmlns:a16="http://schemas.microsoft.com/office/drawing/2014/main" id="{C8AA10CE-6097-8B42-B3FC-D0D33B2F5E9A}"/>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7" name="Rectangle 14">
                  <a:extLst>
                    <a:ext uri="{FF2B5EF4-FFF2-40B4-BE49-F238E27FC236}">
                      <a16:creationId xmlns:a16="http://schemas.microsoft.com/office/drawing/2014/main" id="{838AA270-2145-FF4E-BB90-8DFBB74FAB9A}"/>
                    </a:ext>
                  </a:extLst>
                </p:cNvPr>
                <p:cNvSpPr/>
                <p:nvPr/>
              </p:nvSpPr>
              <p:spPr>
                <a:xfrm>
                  <a:off x="4550085" y="2849216"/>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グループ化 12">
              <a:extLst>
                <a:ext uri="{FF2B5EF4-FFF2-40B4-BE49-F238E27FC236}">
                  <a16:creationId xmlns:a16="http://schemas.microsoft.com/office/drawing/2014/main" id="{1271C2BA-6820-D749-9C8A-1F1350986DF5}"/>
                </a:ext>
              </a:extLst>
            </p:cNvPr>
            <p:cNvGrpSpPr/>
            <p:nvPr/>
          </p:nvGrpSpPr>
          <p:grpSpPr>
            <a:xfrm>
              <a:off x="9373982" y="4157793"/>
              <a:ext cx="250835" cy="285945"/>
              <a:chOff x="4123361" y="3406936"/>
              <a:chExt cx="250835" cy="285945"/>
            </a:xfrm>
          </p:grpSpPr>
          <p:sp>
            <p:nvSpPr>
              <p:cNvPr id="169" name="Oval 9">
                <a:extLst>
                  <a:ext uri="{FF2B5EF4-FFF2-40B4-BE49-F238E27FC236}">
                    <a16:creationId xmlns:a16="http://schemas.microsoft.com/office/drawing/2014/main" id="{3FB4687C-F011-8842-99A5-ADA2CE074EC8}"/>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1">
                <a:extLst>
                  <a:ext uri="{FF2B5EF4-FFF2-40B4-BE49-F238E27FC236}">
                    <a16:creationId xmlns:a16="http://schemas.microsoft.com/office/drawing/2014/main" id="{A804BEF0-44F6-9E4E-A093-765B8A381F2E}"/>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1" name="Group 17">
                <a:extLst>
                  <a:ext uri="{FF2B5EF4-FFF2-40B4-BE49-F238E27FC236}">
                    <a16:creationId xmlns:a16="http://schemas.microsoft.com/office/drawing/2014/main" id="{14985D48-D8E3-E44F-9E18-A4F0DF23E887}"/>
                  </a:ext>
                </a:extLst>
              </p:cNvPr>
              <p:cNvGrpSpPr/>
              <p:nvPr/>
            </p:nvGrpSpPr>
            <p:grpSpPr>
              <a:xfrm>
                <a:off x="4181786" y="3568727"/>
                <a:ext cx="192410" cy="124154"/>
                <a:chOff x="4426226" y="2849216"/>
                <a:chExt cx="349146" cy="225288"/>
              </a:xfrm>
            </p:grpSpPr>
            <p:cxnSp>
              <p:nvCxnSpPr>
                <p:cNvPr id="172" name="Straight Connector 13">
                  <a:extLst>
                    <a:ext uri="{FF2B5EF4-FFF2-40B4-BE49-F238E27FC236}">
                      <a16:creationId xmlns:a16="http://schemas.microsoft.com/office/drawing/2014/main" id="{A02B89D1-53D1-194F-8E3F-FD422ADFAB77}"/>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3" name="Rectangle 14">
                  <a:extLst>
                    <a:ext uri="{FF2B5EF4-FFF2-40B4-BE49-F238E27FC236}">
                      <a16:creationId xmlns:a16="http://schemas.microsoft.com/office/drawing/2014/main" id="{E7D629FC-D6CA-F540-A546-451C2386383F}"/>
                    </a:ext>
                  </a:extLst>
                </p:cNvPr>
                <p:cNvSpPr/>
                <p:nvPr/>
              </p:nvSpPr>
              <p:spPr>
                <a:xfrm>
                  <a:off x="4550085" y="2849216"/>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 name="Group 8">
            <a:extLst>
              <a:ext uri="{FF2B5EF4-FFF2-40B4-BE49-F238E27FC236}">
                <a16:creationId xmlns:a16="http://schemas.microsoft.com/office/drawing/2014/main" id="{95CCEAF7-9D6E-F244-8A57-0F140F25FB9E}"/>
              </a:ext>
            </a:extLst>
          </p:cNvPr>
          <p:cNvGrpSpPr/>
          <p:nvPr/>
        </p:nvGrpSpPr>
        <p:grpSpPr>
          <a:xfrm>
            <a:off x="3891325" y="4850612"/>
            <a:ext cx="1144345" cy="303056"/>
            <a:chOff x="9294305" y="4400545"/>
            <a:chExt cx="1144345" cy="303056"/>
          </a:xfrm>
        </p:grpSpPr>
        <p:cxnSp>
          <p:nvCxnSpPr>
            <p:cNvPr id="174" name="Straight Arrow Connector 30">
              <a:extLst>
                <a:ext uri="{FF2B5EF4-FFF2-40B4-BE49-F238E27FC236}">
                  <a16:creationId xmlns:a16="http://schemas.microsoft.com/office/drawing/2014/main" id="{3E6F4A55-C1D6-654A-AFC1-4809697673F3}"/>
                </a:ext>
              </a:extLst>
            </p:cNvPr>
            <p:cNvCxnSpPr/>
            <p:nvPr/>
          </p:nvCxnSpPr>
          <p:spPr>
            <a:xfrm>
              <a:off x="10109339" y="4577097"/>
              <a:ext cx="32931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グループ化 104">
              <a:extLst>
                <a:ext uri="{FF2B5EF4-FFF2-40B4-BE49-F238E27FC236}">
                  <a16:creationId xmlns:a16="http://schemas.microsoft.com/office/drawing/2014/main" id="{AC03B05E-E834-9440-BBDA-77ADB6C0B81C}"/>
                </a:ext>
              </a:extLst>
            </p:cNvPr>
            <p:cNvGrpSpPr/>
            <p:nvPr/>
          </p:nvGrpSpPr>
          <p:grpSpPr>
            <a:xfrm>
              <a:off x="9718418" y="4400545"/>
              <a:ext cx="250835" cy="285945"/>
              <a:chOff x="4123361" y="3406936"/>
              <a:chExt cx="250835" cy="285945"/>
            </a:xfrm>
          </p:grpSpPr>
          <p:sp>
            <p:nvSpPr>
              <p:cNvPr id="176" name="Oval 9">
                <a:extLst>
                  <a:ext uri="{FF2B5EF4-FFF2-40B4-BE49-F238E27FC236}">
                    <a16:creationId xmlns:a16="http://schemas.microsoft.com/office/drawing/2014/main" id="{AE30CC78-0B96-6848-8008-82FC61AB8174}"/>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1">
                <a:extLst>
                  <a:ext uri="{FF2B5EF4-FFF2-40B4-BE49-F238E27FC236}">
                    <a16:creationId xmlns:a16="http://schemas.microsoft.com/office/drawing/2014/main" id="{4457E4D8-F729-814A-8AA6-14454C4642ED}"/>
                  </a:ext>
                </a:extLst>
              </p:cNvPr>
              <p:cNvCxnSpPr>
                <a:cxnSpLocks/>
              </p:cNvCxnSpPr>
              <p:nvPr/>
            </p:nvCxnSpPr>
            <p:spPr>
              <a:xfrm>
                <a:off x="4182960"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
                <a:extLst>
                  <a:ext uri="{FF2B5EF4-FFF2-40B4-BE49-F238E27FC236}">
                    <a16:creationId xmlns:a16="http://schemas.microsoft.com/office/drawing/2014/main" id="{FE8D62D1-ECC7-594B-A208-DFAC26B89FFD}"/>
                  </a:ext>
                </a:extLst>
              </p:cNvPr>
              <p:cNvGrpSpPr/>
              <p:nvPr/>
            </p:nvGrpSpPr>
            <p:grpSpPr>
              <a:xfrm>
                <a:off x="4181786" y="3568727"/>
                <a:ext cx="192410" cy="124154"/>
                <a:chOff x="4426226" y="2849216"/>
                <a:chExt cx="349146" cy="225288"/>
              </a:xfrm>
            </p:grpSpPr>
            <p:cxnSp>
              <p:nvCxnSpPr>
                <p:cNvPr id="179" name="Straight Connector 13">
                  <a:extLst>
                    <a:ext uri="{FF2B5EF4-FFF2-40B4-BE49-F238E27FC236}">
                      <a16:creationId xmlns:a16="http://schemas.microsoft.com/office/drawing/2014/main" id="{341BA817-4246-7246-B8A4-9C1AF825F703}"/>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Rectangle 14">
                  <a:extLst>
                    <a:ext uri="{FF2B5EF4-FFF2-40B4-BE49-F238E27FC236}">
                      <a16:creationId xmlns:a16="http://schemas.microsoft.com/office/drawing/2014/main" id="{2F1523D5-0798-294F-A474-023B758FB5E9}"/>
                    </a:ext>
                  </a:extLst>
                </p:cNvPr>
                <p:cNvSpPr/>
                <p:nvPr/>
              </p:nvSpPr>
              <p:spPr>
                <a:xfrm>
                  <a:off x="4550085" y="2849216"/>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1" name="グループ化 105">
              <a:extLst>
                <a:ext uri="{FF2B5EF4-FFF2-40B4-BE49-F238E27FC236}">
                  <a16:creationId xmlns:a16="http://schemas.microsoft.com/office/drawing/2014/main" id="{6EF9F36E-607D-FD44-9034-539A21F993E2}"/>
                </a:ext>
              </a:extLst>
            </p:cNvPr>
            <p:cNvGrpSpPr/>
            <p:nvPr/>
          </p:nvGrpSpPr>
          <p:grpSpPr>
            <a:xfrm>
              <a:off x="9294305" y="4417656"/>
              <a:ext cx="250835" cy="285945"/>
              <a:chOff x="4123361" y="3406936"/>
              <a:chExt cx="250835" cy="285945"/>
            </a:xfrm>
          </p:grpSpPr>
          <p:sp>
            <p:nvSpPr>
              <p:cNvPr id="182" name="Oval 9">
                <a:extLst>
                  <a:ext uri="{FF2B5EF4-FFF2-40B4-BE49-F238E27FC236}">
                    <a16:creationId xmlns:a16="http://schemas.microsoft.com/office/drawing/2014/main" id="{A9619E4A-E30E-944F-B7B6-0AE8D3F0629B}"/>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1">
                <a:extLst>
                  <a:ext uri="{FF2B5EF4-FFF2-40B4-BE49-F238E27FC236}">
                    <a16:creationId xmlns:a16="http://schemas.microsoft.com/office/drawing/2014/main" id="{B31E194A-D731-1247-8509-F90EB15515EC}"/>
                  </a:ext>
                </a:extLst>
              </p:cNvPr>
              <p:cNvCxnSpPr>
                <a:cxnSpLocks/>
              </p:cNvCxnSpPr>
              <p:nvPr/>
            </p:nvCxnSpPr>
            <p:spPr>
              <a:xfrm>
                <a:off x="4172912"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4" name="Group 17">
                <a:extLst>
                  <a:ext uri="{FF2B5EF4-FFF2-40B4-BE49-F238E27FC236}">
                    <a16:creationId xmlns:a16="http://schemas.microsoft.com/office/drawing/2014/main" id="{8ADCA97E-B302-864C-9383-8282615563F2}"/>
                  </a:ext>
                </a:extLst>
              </p:cNvPr>
              <p:cNvGrpSpPr/>
              <p:nvPr/>
            </p:nvGrpSpPr>
            <p:grpSpPr>
              <a:xfrm>
                <a:off x="4181786" y="3568727"/>
                <a:ext cx="192410" cy="124154"/>
                <a:chOff x="4426226" y="2849216"/>
                <a:chExt cx="349146" cy="225288"/>
              </a:xfrm>
            </p:grpSpPr>
            <p:cxnSp>
              <p:nvCxnSpPr>
                <p:cNvPr id="185" name="Straight Connector 13">
                  <a:extLst>
                    <a:ext uri="{FF2B5EF4-FFF2-40B4-BE49-F238E27FC236}">
                      <a16:creationId xmlns:a16="http://schemas.microsoft.com/office/drawing/2014/main" id="{D0B1B07A-3921-6C44-AE11-A7A5A1509DB6}"/>
                    </a:ext>
                  </a:extLst>
                </p:cNvPr>
                <p:cNvCxnSpPr/>
                <p:nvPr/>
              </p:nvCxnSpPr>
              <p:spPr>
                <a:xfrm>
                  <a:off x="4426226"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Rectangle 14">
                  <a:extLst>
                    <a:ext uri="{FF2B5EF4-FFF2-40B4-BE49-F238E27FC236}">
                      <a16:creationId xmlns:a16="http://schemas.microsoft.com/office/drawing/2014/main" id="{D16AD069-9171-3640-B434-A0AB0538CC60}"/>
                    </a:ext>
                  </a:extLst>
                </p:cNvPr>
                <p:cNvSpPr/>
                <p:nvPr/>
              </p:nvSpPr>
              <p:spPr>
                <a:xfrm>
                  <a:off x="4550085" y="2849216"/>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9172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06"/>
                                        </p:tgtEl>
                                      </p:cBhvr>
                                    </p:animEffect>
                                    <p:set>
                                      <p:cBhvr>
                                        <p:cTn id="36" dur="1" fill="hold">
                                          <p:stCondLst>
                                            <p:cond delay="499"/>
                                          </p:stCondLst>
                                        </p:cTn>
                                        <p:tgtEl>
                                          <p:spTgt spid="106"/>
                                        </p:tgtEl>
                                        <p:attrNameLst>
                                          <p:attrName>style.visibility</p:attrName>
                                        </p:attrNameLst>
                                      </p:cBhvr>
                                      <p:to>
                                        <p:strVal val="hidden"/>
                                      </p:to>
                                    </p:se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105"/>
                                        </p:tgtEl>
                                      </p:cBhvr>
                                    </p:animEffect>
                                    <p:set>
                                      <p:cBhvr>
                                        <p:cTn id="40" dur="1" fill="hold">
                                          <p:stCondLst>
                                            <p:cond delay="499"/>
                                          </p:stCondLst>
                                        </p:cTn>
                                        <p:tgtEl>
                                          <p:spTgt spid="10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3"/>
                                        </p:tgtEl>
                                      </p:cBhvr>
                                    </p:animEffect>
                                    <p:set>
                                      <p:cBhvr>
                                        <p:cTn id="43" dur="1" fill="hold">
                                          <p:stCondLst>
                                            <p:cond delay="499"/>
                                          </p:stCondLst>
                                        </p:cTn>
                                        <p:tgtEl>
                                          <p:spTgt spid="103"/>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fade">
                                      <p:cBhvr>
                                        <p:cTn id="50" dur="500"/>
                                        <p:tgtEl>
                                          <p:spTgt spid="127"/>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94CD55B4-E900-5D46-B3BC-651B30BD5971}"/>
              </a:ext>
            </a:extLst>
          </p:cNvPr>
          <p:cNvSpPr>
            <a:spLocks noGrp="1"/>
          </p:cNvSpPr>
          <p:nvPr>
            <p:ph type="title"/>
          </p:nvPr>
        </p:nvSpPr>
        <p:spPr>
          <a:xfrm>
            <a:off x="1451579" y="804519"/>
            <a:ext cx="9603275" cy="1049235"/>
          </a:xfrm>
        </p:spPr>
        <p:txBody>
          <a:bodyPr/>
          <a:lstStyle/>
          <a:p>
            <a:r>
              <a:rPr kumimoji="1" lang="en-US" altLang="ja-JP" dirty="0"/>
              <a:t>SPRING INTEGRATION</a:t>
            </a:r>
            <a:r>
              <a:rPr kumimoji="1" lang="ja-JP" altLang="en-US" dirty="0"/>
              <a:t> </a:t>
            </a:r>
            <a:r>
              <a:rPr kumimoji="1" lang="en-US" altLang="ja-JP" dirty="0"/>
              <a:t>PROJECT</a:t>
            </a:r>
            <a:endParaRPr kumimoji="1" lang="ja-JP" altLang="en-US" dirty="0"/>
          </a:p>
        </p:txBody>
      </p:sp>
      <p:sp>
        <p:nvSpPr>
          <p:cNvPr id="2" name="テキスト ボックス 1"/>
          <p:cNvSpPr txBox="1"/>
          <p:nvPr/>
        </p:nvSpPr>
        <p:spPr>
          <a:xfrm>
            <a:off x="1451578" y="2296190"/>
            <a:ext cx="9464071" cy="369332"/>
          </a:xfrm>
          <a:prstGeom prst="rect">
            <a:avLst/>
          </a:prstGeom>
          <a:noFill/>
        </p:spPr>
        <p:txBody>
          <a:bodyPr wrap="square" rtlCol="0">
            <a:spAutoFit/>
          </a:bodyPr>
          <a:lstStyle/>
          <a:p>
            <a:r>
              <a:rPr kumimoji="1" lang="en-US" altLang="ja-JP" dirty="0"/>
              <a:t>https://spring.io/projects/spring-integration</a:t>
            </a:r>
            <a:endParaRPr kumimoji="1" lang="ja-JP" altLang="en-US" dirty="0"/>
          </a:p>
        </p:txBody>
      </p:sp>
      <p:sp>
        <p:nvSpPr>
          <p:cNvPr id="3" name="テキスト ボックス 2"/>
          <p:cNvSpPr txBox="1"/>
          <p:nvPr/>
        </p:nvSpPr>
        <p:spPr>
          <a:xfrm>
            <a:off x="1451578" y="3292624"/>
            <a:ext cx="5833648" cy="369332"/>
          </a:xfrm>
          <a:prstGeom prst="rect">
            <a:avLst/>
          </a:prstGeom>
          <a:noFill/>
        </p:spPr>
        <p:txBody>
          <a:bodyPr wrap="none" rtlCol="0">
            <a:spAutoFit/>
          </a:bodyPr>
          <a:lstStyle/>
          <a:p>
            <a:r>
              <a:rPr kumimoji="1" lang="en-US" altLang="ja-JP" dirty="0"/>
              <a:t>https://github.com/spring-projects/spring-integration-samples</a:t>
            </a:r>
            <a:endParaRPr kumimoji="1" lang="ja-JP" altLang="en-US" dirty="0"/>
          </a:p>
        </p:txBody>
      </p:sp>
      <p:pic>
        <p:nvPicPr>
          <p:cNvPr id="6" name="Picture 9" descr="C:\Users\sdunn\Documents\Pivotal\brand\logo\project icons\spring-integration.png">
            <a:extLst>
              <a:ext uri="{FF2B5EF4-FFF2-40B4-BE49-F238E27FC236}">
                <a16:creationId xmlns:a16="http://schemas.microsoft.com/office/drawing/2014/main" id="{6C436FEF-9D77-8049-8FC5-9FB6593385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2424" y="1657785"/>
            <a:ext cx="3542430" cy="3542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48313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9" name="Rectangle 2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 name="Picture 3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3" name="Straight Connector 3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3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8" name="Rectangle 3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A43728EE-40FC-6449-BBC8-549AD7E4F389}"/>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Gary Russell</a:t>
            </a:r>
          </a:p>
        </p:txBody>
      </p:sp>
      <p:cxnSp>
        <p:nvCxnSpPr>
          <p:cNvPr id="42" name="Straight Connector 4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descr="A person wearing sunglasses posing for the camera&#10;&#10;Description automatically generated">
            <a:extLst>
              <a:ext uri="{FF2B5EF4-FFF2-40B4-BE49-F238E27FC236}">
                <a16:creationId xmlns:a16="http://schemas.microsoft.com/office/drawing/2014/main" id="{B8F6F12E-E0B6-9D43-BFF3-96FB2E024DF4}"/>
              </a:ext>
            </a:extLst>
          </p:cNvPr>
          <p:cNvPicPr>
            <a:picLocks noChangeAspect="1"/>
          </p:cNvPicPr>
          <p:nvPr/>
        </p:nvPicPr>
        <p:blipFill>
          <a:blip r:embed="rId4"/>
          <a:stretch>
            <a:fillRect/>
          </a:stretch>
        </p:blipFill>
        <p:spPr>
          <a:xfrm>
            <a:off x="6244251" y="805583"/>
            <a:ext cx="4660762" cy="4660762"/>
          </a:xfrm>
          <a:prstGeom prst="rect">
            <a:avLst/>
          </a:prstGeom>
          <a:effectLst>
            <a:softEdge rad="266700"/>
          </a:effectLst>
        </p:spPr>
      </p:pic>
      <p:pic>
        <p:nvPicPr>
          <p:cNvPr id="44" name="Picture 4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5DFC7B8-6CC8-AA41-921D-A8E8B85FC478}"/>
              </a:ext>
            </a:extLst>
          </p:cNvPr>
          <p:cNvPicPr>
            <a:picLocks noChangeAspect="1"/>
          </p:cNvPicPr>
          <p:nvPr/>
        </p:nvPicPr>
        <p:blipFill>
          <a:blip r:embed="rId5"/>
          <a:stretch>
            <a:fillRect/>
          </a:stretch>
        </p:blipFill>
        <p:spPr>
          <a:xfrm>
            <a:off x="9491238" y="4693160"/>
            <a:ext cx="1961239" cy="1031232"/>
          </a:xfrm>
          <a:prstGeom prst="rect">
            <a:avLst/>
          </a:prstGeom>
        </p:spPr>
      </p:pic>
      <p:sp>
        <p:nvSpPr>
          <p:cNvPr id="2" name="テキスト ボックス 1"/>
          <p:cNvSpPr txBox="1"/>
          <p:nvPr/>
        </p:nvSpPr>
        <p:spPr>
          <a:xfrm>
            <a:off x="1452617" y="4133850"/>
            <a:ext cx="4791634" cy="1200329"/>
          </a:xfrm>
          <a:prstGeom prst="rect">
            <a:avLst/>
          </a:prstGeom>
          <a:noFill/>
        </p:spPr>
        <p:txBody>
          <a:bodyPr wrap="square" rtlCol="0">
            <a:spAutoFit/>
          </a:bodyPr>
          <a:lstStyle/>
          <a:p>
            <a:r>
              <a:rPr kumimoji="1" lang="en-US" altLang="ja-JP" dirty="0"/>
              <a:t>Spring Kafka</a:t>
            </a:r>
          </a:p>
          <a:p>
            <a:r>
              <a:rPr kumimoji="1" lang="en-US" altLang="ja-JP" dirty="0"/>
              <a:t>Spring AMQP</a:t>
            </a:r>
          </a:p>
          <a:p>
            <a:r>
              <a:rPr kumimoji="1" lang="en-US" altLang="ja-JP" dirty="0"/>
              <a:t>Spring integration</a:t>
            </a:r>
          </a:p>
          <a:p>
            <a:r>
              <a:rPr kumimoji="1" lang="en-US" altLang="ja-JP" dirty="0"/>
              <a:t>Spring Cloud Stream</a:t>
            </a:r>
            <a:endParaRPr kumimoji="1" lang="ja-JP" altLang="en-US" dirty="0"/>
          </a:p>
        </p:txBody>
      </p:sp>
    </p:spTree>
    <p:extLst>
      <p:ext uri="{BB962C8B-B14F-4D97-AF65-F5344CB8AC3E}">
        <p14:creationId xmlns:p14="http://schemas.microsoft.com/office/powerpoint/2010/main" val="338988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Title 6">
            <a:extLst>
              <a:ext uri="{FF2B5EF4-FFF2-40B4-BE49-F238E27FC236}">
                <a16:creationId xmlns:a16="http://schemas.microsoft.com/office/drawing/2014/main" id="{A43728EE-40FC-6449-BBC8-549AD7E4F389}"/>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Artem </a:t>
            </a:r>
            <a:r>
              <a:rPr lang="en-US" sz="4800" dirty="0" err="1"/>
              <a:t>Bilan</a:t>
            </a:r>
            <a:endParaRPr lang="en-US" sz="4800" dirty="0"/>
          </a:p>
        </p:txBody>
      </p:sp>
      <p:cxnSp>
        <p:nvCxnSpPr>
          <p:cNvPr id="24" name="Straight Connector 23">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descr="A person holding a camera&#10;&#10;Description automatically generated">
            <a:extLst>
              <a:ext uri="{FF2B5EF4-FFF2-40B4-BE49-F238E27FC236}">
                <a16:creationId xmlns:a16="http://schemas.microsoft.com/office/drawing/2014/main" id="{4C128644-8AA3-F645-83F1-3324E244A649}"/>
              </a:ext>
            </a:extLst>
          </p:cNvPr>
          <p:cNvPicPr>
            <a:picLocks noChangeAspect="1"/>
          </p:cNvPicPr>
          <p:nvPr/>
        </p:nvPicPr>
        <p:blipFill>
          <a:blip r:embed="rId4">
            <a:alphaModFix/>
          </a:blip>
          <a:stretch>
            <a:fillRect/>
          </a:stretch>
        </p:blipFill>
        <p:spPr>
          <a:xfrm>
            <a:off x="7089402" y="388092"/>
            <a:ext cx="3192273" cy="5008797"/>
          </a:xfrm>
          <a:prstGeom prst="rect">
            <a:avLst/>
          </a:prstGeom>
          <a:effectLst>
            <a:softEdge rad="177800"/>
          </a:effectLst>
        </p:spPr>
      </p:pic>
      <p:pic>
        <p:nvPicPr>
          <p:cNvPr id="26" name="Picture 25">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6F97C74-BC03-5E4F-8144-898769182745}"/>
              </a:ext>
            </a:extLst>
          </p:cNvPr>
          <p:cNvPicPr>
            <a:picLocks noChangeAspect="1"/>
          </p:cNvPicPr>
          <p:nvPr/>
        </p:nvPicPr>
        <p:blipFill>
          <a:blip r:embed="rId5"/>
          <a:stretch>
            <a:fillRect/>
          </a:stretch>
        </p:blipFill>
        <p:spPr>
          <a:xfrm>
            <a:off x="9692346" y="4369202"/>
            <a:ext cx="1794804" cy="1194360"/>
          </a:xfrm>
          <a:prstGeom prst="rect">
            <a:avLst/>
          </a:prstGeom>
        </p:spPr>
      </p:pic>
      <p:sp>
        <p:nvSpPr>
          <p:cNvPr id="32" name="Прямоугольник 10">
            <a:extLst>
              <a:ext uri="{FF2B5EF4-FFF2-40B4-BE49-F238E27FC236}">
                <a16:creationId xmlns:a16="http://schemas.microsoft.com/office/drawing/2014/main" id="{81F5A22E-557A-E04B-B05D-A886785D0322}"/>
              </a:ext>
            </a:extLst>
          </p:cNvPr>
          <p:cNvSpPr/>
          <p:nvPr/>
        </p:nvSpPr>
        <p:spPr>
          <a:xfrm>
            <a:off x="228908" y="243755"/>
            <a:ext cx="4012325" cy="1708160"/>
          </a:xfrm>
          <a:prstGeom prst="rect">
            <a:avLst/>
          </a:prstGeom>
        </p:spPr>
        <p:txBody>
          <a:bodyPr wrap="square">
            <a:spAutoFit/>
          </a:bodyPr>
          <a:lstStyle/>
          <a:p>
            <a:r>
              <a:rPr lang="en-US" altLang="en-US" sz="1500" dirty="0">
                <a:solidFill>
                  <a:srgbClr val="000000"/>
                </a:solidFill>
                <a:latin typeface="Andale Mono"/>
                <a:cs typeface="Courier New" panose="02070309020205020404" pitchFamily="49" charset="0"/>
              </a:rPr>
              <a:t>&lt;</a:t>
            </a:r>
            <a:r>
              <a:rPr lang="en-US" altLang="en-US" sz="1500" b="1" dirty="0" err="1">
                <a:solidFill>
                  <a:srgbClr val="660E7A"/>
                </a:solidFill>
                <a:latin typeface="Andale Mono"/>
                <a:cs typeface="Courier New" panose="02070309020205020404" pitchFamily="49" charset="0"/>
              </a:rPr>
              <a:t>int</a:t>
            </a:r>
            <a:r>
              <a:rPr lang="en-US" altLang="en-US" sz="1500" b="1" dirty="0" err="1">
                <a:solidFill>
                  <a:srgbClr val="000080"/>
                </a:solidFill>
                <a:latin typeface="Andale Mono"/>
                <a:cs typeface="Courier New" panose="02070309020205020404" pitchFamily="49" charset="0"/>
              </a:rPr>
              <a:t>:chain</a:t>
            </a:r>
            <a:r>
              <a:rPr lang="en-US" altLang="en-US" sz="1500" b="1" dirty="0">
                <a:solidFill>
                  <a:srgbClr val="000080"/>
                </a:solidFill>
                <a:latin typeface="Andale Mono"/>
                <a:cs typeface="Courier New" panose="02070309020205020404" pitchFamily="49" charset="0"/>
              </a:rPr>
              <a:t> </a:t>
            </a:r>
            <a:r>
              <a:rPr lang="en-US" altLang="en-US" sz="1500" b="1" dirty="0">
                <a:solidFill>
                  <a:srgbClr val="0000FF"/>
                </a:solidFill>
                <a:latin typeface="Andale Mono"/>
                <a:cs typeface="Courier New" panose="02070309020205020404" pitchFamily="49" charset="0"/>
              </a:rPr>
              <a:t>input-channel</a:t>
            </a:r>
            <a:r>
              <a:rPr lang="en-US" altLang="en-US" sz="1500" b="1" dirty="0">
                <a:solidFill>
                  <a:srgbClr val="008000"/>
                </a:solidFill>
                <a:latin typeface="Andale Mono"/>
                <a:cs typeface="Courier New" panose="02070309020205020404" pitchFamily="49" charset="0"/>
              </a:rPr>
              <a:t>="input“</a:t>
            </a:r>
          </a:p>
          <a:p>
            <a:r>
              <a:rPr lang="en-US" altLang="en-US" sz="1500" b="1" dirty="0">
                <a:solidFill>
                  <a:srgbClr val="008000"/>
                </a:solidFill>
                <a:latin typeface="Andale Mono"/>
                <a:cs typeface="Courier New" panose="02070309020205020404" pitchFamily="49" charset="0"/>
              </a:rPr>
              <a:t>            </a:t>
            </a:r>
            <a:r>
              <a:rPr lang="en-US" altLang="en-US" sz="1500" b="1" dirty="0">
                <a:solidFill>
                  <a:srgbClr val="0000FF"/>
                </a:solidFill>
                <a:latin typeface="Andale Mono"/>
                <a:cs typeface="Courier New" panose="02070309020205020404" pitchFamily="49" charset="0"/>
              </a:rPr>
              <a:t>output-channel</a:t>
            </a:r>
            <a:r>
              <a:rPr lang="en-US" altLang="en-US" sz="1500" b="1" dirty="0">
                <a:solidFill>
                  <a:srgbClr val="008000"/>
                </a:solidFill>
                <a:latin typeface="Andale Mono"/>
                <a:cs typeface="Courier New" panose="02070309020205020404" pitchFamily="49" charset="0"/>
              </a:rPr>
              <a:t>="output"</a:t>
            </a:r>
            <a:r>
              <a:rPr lang="en-US" altLang="en-US" sz="1500" dirty="0">
                <a:solidFill>
                  <a:srgbClr val="000000"/>
                </a:solidFill>
                <a:latin typeface="Andale Mono"/>
                <a:cs typeface="Courier New" panose="02070309020205020404" pitchFamily="49" charset="0"/>
              </a:rPr>
              <a:t>&gt;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&lt;</a:t>
            </a:r>
            <a:r>
              <a:rPr lang="en-US" altLang="en-US" sz="1500" b="1" dirty="0" err="1">
                <a:solidFill>
                  <a:srgbClr val="660E7A"/>
                </a:solidFill>
                <a:latin typeface="Andale Mono"/>
                <a:cs typeface="Courier New" panose="02070309020205020404" pitchFamily="49" charset="0"/>
              </a:rPr>
              <a:t>int</a:t>
            </a:r>
            <a:r>
              <a:rPr lang="en-US" altLang="en-US" sz="1500" b="1" dirty="0" err="1">
                <a:solidFill>
                  <a:srgbClr val="000080"/>
                </a:solidFill>
                <a:latin typeface="Andale Mono"/>
                <a:cs typeface="Courier New" panose="02070309020205020404" pitchFamily="49" charset="0"/>
              </a:rPr>
              <a:t>:splitter</a:t>
            </a:r>
            <a:r>
              <a:rPr lang="en-US" altLang="en-US" sz="1500" b="1" dirty="0">
                <a:solidFill>
                  <a:srgbClr val="000080"/>
                </a:solidFill>
                <a:latin typeface="Andale Mono"/>
                <a:cs typeface="Courier New" panose="02070309020205020404" pitchFamily="49" charset="0"/>
              </a:rPr>
              <a:t> </a:t>
            </a:r>
            <a:r>
              <a:rPr lang="en-US" altLang="en-US" sz="1500" b="1" dirty="0">
                <a:solidFill>
                  <a:srgbClr val="0000FF"/>
                </a:solidFill>
                <a:latin typeface="Andale Mono"/>
                <a:cs typeface="Courier New" panose="02070309020205020404" pitchFamily="49" charset="0"/>
              </a:rPr>
              <a:t>delimiters</a:t>
            </a:r>
            <a:r>
              <a:rPr lang="en-US" altLang="en-US" sz="1500" b="1" dirty="0">
                <a:solidFill>
                  <a:srgbClr val="008000"/>
                </a:solidFill>
                <a:latin typeface="Andale Mono"/>
                <a:cs typeface="Courier New" panose="02070309020205020404" pitchFamily="49" charset="0"/>
              </a:rPr>
              <a:t>=","</a:t>
            </a:r>
            <a:r>
              <a:rPr lang="en-US" altLang="en-US" sz="1500" dirty="0">
                <a:solidFill>
                  <a:srgbClr val="000000"/>
                </a:solidFill>
                <a:latin typeface="Andale Mono"/>
                <a:cs typeface="Courier New" panose="02070309020205020404" pitchFamily="49" charset="0"/>
              </a:rPr>
              <a:t>/&gt;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&lt;</a:t>
            </a:r>
            <a:r>
              <a:rPr lang="en-US" altLang="en-US" sz="1500" b="1" dirty="0" err="1">
                <a:solidFill>
                  <a:srgbClr val="660E7A"/>
                </a:solidFill>
                <a:latin typeface="Andale Mono"/>
                <a:cs typeface="Courier New" panose="02070309020205020404" pitchFamily="49" charset="0"/>
              </a:rPr>
              <a:t>int</a:t>
            </a:r>
            <a:r>
              <a:rPr lang="en-US" altLang="en-US" sz="1500" b="1" dirty="0" err="1">
                <a:solidFill>
                  <a:srgbClr val="000080"/>
                </a:solidFill>
                <a:latin typeface="Andale Mono"/>
                <a:cs typeface="Courier New" panose="02070309020205020404" pitchFamily="49" charset="0"/>
              </a:rPr>
              <a:t>:transformer</a:t>
            </a:r>
            <a:r>
              <a:rPr lang="en-US" altLang="en-US" sz="1500" b="1" dirty="0">
                <a:solidFill>
                  <a:srgbClr val="000080"/>
                </a:solidFill>
                <a:latin typeface="Andale Mono"/>
                <a:cs typeface="Courier New" panose="02070309020205020404" pitchFamily="49" charset="0"/>
              </a:rPr>
              <a:t> </a:t>
            </a:r>
          </a:p>
          <a:p>
            <a:r>
              <a:rPr lang="en-US" altLang="en-US" sz="1500" b="1" dirty="0">
                <a:solidFill>
                  <a:srgbClr val="000080"/>
                </a:solidFill>
                <a:latin typeface="Andale Mono"/>
                <a:cs typeface="Courier New" panose="02070309020205020404" pitchFamily="49" charset="0"/>
              </a:rPr>
              <a:t>     </a:t>
            </a:r>
            <a:r>
              <a:rPr lang="en-US" altLang="en-US" sz="1500" b="1" dirty="0">
                <a:solidFill>
                  <a:srgbClr val="0000FF"/>
                </a:solidFill>
                <a:latin typeface="Andale Mono"/>
                <a:cs typeface="Courier New" panose="02070309020205020404" pitchFamily="49" charset="0"/>
              </a:rPr>
              <a:t>expression</a:t>
            </a:r>
            <a:r>
              <a:rPr lang="en-US" altLang="en-US" sz="1500" b="1" dirty="0">
                <a:solidFill>
                  <a:srgbClr val="008000"/>
                </a:solidFill>
                <a:latin typeface="Andale Mono"/>
                <a:cs typeface="Courier New" panose="02070309020205020404" pitchFamily="49" charset="0"/>
              </a:rPr>
              <a:t>="</a:t>
            </a:r>
            <a:r>
              <a:rPr lang="en-US" altLang="en-US" sz="1500" b="1" dirty="0" err="1">
                <a:solidFill>
                  <a:srgbClr val="008000"/>
                </a:solidFill>
                <a:latin typeface="Andale Mono"/>
                <a:cs typeface="Courier New" panose="02070309020205020404" pitchFamily="49" charset="0"/>
              </a:rPr>
              <a:t>payload.toUpperCase</a:t>
            </a:r>
            <a:r>
              <a:rPr lang="en-US" altLang="en-US" sz="1500" b="1" dirty="0">
                <a:solidFill>
                  <a:srgbClr val="008000"/>
                </a:solidFill>
                <a:latin typeface="Andale Mono"/>
                <a:cs typeface="Courier New" panose="02070309020205020404" pitchFamily="49" charset="0"/>
              </a:rPr>
              <a:t>()"</a:t>
            </a:r>
            <a:r>
              <a:rPr lang="en-US" altLang="en-US" sz="1500" dirty="0">
                <a:solidFill>
                  <a:srgbClr val="000000"/>
                </a:solidFill>
                <a:latin typeface="Andale Mono"/>
                <a:cs typeface="Courier New" panose="02070309020205020404" pitchFamily="49" charset="0"/>
              </a:rPr>
              <a:t>/&gt;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&lt;</a:t>
            </a:r>
            <a:r>
              <a:rPr lang="en-US" altLang="en-US" sz="1500" b="1" dirty="0" err="1">
                <a:solidFill>
                  <a:srgbClr val="660E7A"/>
                </a:solidFill>
                <a:latin typeface="Andale Mono"/>
                <a:cs typeface="Courier New" panose="02070309020205020404" pitchFamily="49" charset="0"/>
              </a:rPr>
              <a:t>int</a:t>
            </a:r>
            <a:r>
              <a:rPr lang="en-US" altLang="en-US" sz="1500" b="1" dirty="0" err="1">
                <a:solidFill>
                  <a:srgbClr val="000080"/>
                </a:solidFill>
                <a:latin typeface="Andale Mono"/>
                <a:cs typeface="Courier New" panose="02070309020205020404" pitchFamily="49" charset="0"/>
              </a:rPr>
              <a:t>:aggregator</a:t>
            </a:r>
            <a:r>
              <a:rPr lang="en-US" altLang="en-US" sz="1500" dirty="0">
                <a:solidFill>
                  <a:srgbClr val="000000"/>
                </a:solidFill>
                <a:latin typeface="Andale Mono"/>
                <a:cs typeface="Courier New" panose="02070309020205020404" pitchFamily="49" charset="0"/>
              </a:rPr>
              <a:t>/&gt;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&lt;/</a:t>
            </a:r>
            <a:r>
              <a:rPr lang="en-US" altLang="en-US" sz="1500" b="1" dirty="0" err="1">
                <a:solidFill>
                  <a:srgbClr val="660E7A"/>
                </a:solidFill>
                <a:latin typeface="Andale Mono"/>
                <a:cs typeface="Courier New" panose="02070309020205020404" pitchFamily="49" charset="0"/>
              </a:rPr>
              <a:t>int</a:t>
            </a:r>
            <a:r>
              <a:rPr lang="en-US" altLang="en-US" sz="1500" b="1" dirty="0" err="1">
                <a:solidFill>
                  <a:srgbClr val="000080"/>
                </a:solidFill>
                <a:latin typeface="Andale Mono"/>
                <a:cs typeface="Courier New" panose="02070309020205020404" pitchFamily="49" charset="0"/>
              </a:rPr>
              <a:t>:chain</a:t>
            </a:r>
            <a:r>
              <a:rPr lang="en-US" altLang="en-US" sz="1500" dirty="0">
                <a:solidFill>
                  <a:srgbClr val="000000"/>
                </a:solidFill>
                <a:latin typeface="Andale Mono"/>
                <a:cs typeface="Courier New" panose="02070309020205020404" pitchFamily="49" charset="0"/>
              </a:rPr>
              <a:t>&gt;</a:t>
            </a:r>
            <a:endParaRPr lang="en-US" sz="1500" dirty="0">
              <a:latin typeface="Andale Mono"/>
            </a:endParaRPr>
          </a:p>
        </p:txBody>
      </p:sp>
      <p:sp>
        <p:nvSpPr>
          <p:cNvPr id="34" name="Прямоугольник 14">
            <a:extLst>
              <a:ext uri="{FF2B5EF4-FFF2-40B4-BE49-F238E27FC236}">
                <a16:creationId xmlns:a16="http://schemas.microsoft.com/office/drawing/2014/main" id="{AB091F18-FA8C-FA4C-B0A8-DBFF47841B94}"/>
              </a:ext>
            </a:extLst>
          </p:cNvPr>
          <p:cNvSpPr/>
          <p:nvPr/>
        </p:nvSpPr>
        <p:spPr>
          <a:xfrm>
            <a:off x="4470139" y="1807577"/>
            <a:ext cx="3901966" cy="2169825"/>
          </a:xfrm>
          <a:prstGeom prst="rect">
            <a:avLst/>
          </a:prstGeom>
        </p:spPr>
        <p:txBody>
          <a:bodyPr wrap="square">
            <a:spAutoFit/>
          </a:bodyPr>
          <a:lstStyle/>
          <a:p>
            <a:r>
              <a:rPr lang="en-US" altLang="en-US" sz="1500" dirty="0">
                <a:solidFill>
                  <a:srgbClr val="808000"/>
                </a:solidFill>
                <a:latin typeface="Andale Mono"/>
                <a:cs typeface="Courier New" panose="02070309020205020404" pitchFamily="49" charset="0"/>
              </a:rPr>
              <a:t>@Bean</a:t>
            </a:r>
          </a:p>
          <a:p>
            <a:r>
              <a:rPr lang="en-US" altLang="en-US" sz="1500" dirty="0" err="1">
                <a:solidFill>
                  <a:srgbClr val="000000"/>
                </a:solidFill>
                <a:latin typeface="Andale Mono"/>
                <a:cs typeface="Courier New" panose="02070309020205020404" pitchFamily="49" charset="0"/>
              </a:rPr>
              <a:t>IntegrationFlow</a:t>
            </a:r>
            <a:r>
              <a:rPr lang="en-US" altLang="en-US" sz="1500" dirty="0">
                <a:solidFill>
                  <a:srgbClr val="000000"/>
                </a:solidFill>
                <a:latin typeface="Andale Mono"/>
                <a:cs typeface="Courier New" panose="02070309020205020404" pitchFamily="49" charset="0"/>
              </a:rPr>
              <a:t> </a:t>
            </a:r>
            <a:r>
              <a:rPr lang="en-US" altLang="en-US" sz="1500" dirty="0" err="1">
                <a:solidFill>
                  <a:srgbClr val="000000"/>
                </a:solidFill>
                <a:latin typeface="Andale Mono"/>
                <a:cs typeface="Courier New" panose="02070309020205020404" pitchFamily="49" charset="0"/>
              </a:rPr>
              <a:t>splitAggregateFlow</a:t>
            </a:r>
            <a:r>
              <a:rPr lang="en-US" altLang="en-US" sz="1500" dirty="0">
                <a:solidFill>
                  <a:srgbClr val="000000"/>
                </a:solidFill>
                <a:latin typeface="Andale Mono"/>
                <a:cs typeface="Courier New" panose="02070309020205020404" pitchFamily="49" charset="0"/>
              </a:rPr>
              <a:t>() {</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a:t>
            </a:r>
            <a:r>
              <a:rPr lang="en-US" altLang="en-US" sz="1500" b="1" dirty="0">
                <a:solidFill>
                  <a:srgbClr val="000080"/>
                </a:solidFill>
                <a:latin typeface="Andale Mono"/>
                <a:cs typeface="Courier New" panose="02070309020205020404" pitchFamily="49" charset="0"/>
              </a:rPr>
              <a:t>return </a:t>
            </a:r>
            <a:r>
              <a:rPr lang="en-US" altLang="en-US" sz="1500" dirty="0" err="1">
                <a:solidFill>
                  <a:srgbClr val="000000"/>
                </a:solidFill>
                <a:latin typeface="Andale Mono"/>
                <a:cs typeface="Courier New" panose="02070309020205020404" pitchFamily="49" charset="0"/>
              </a:rPr>
              <a:t>IntegrationFlows</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a:t>
            </a:r>
            <a:r>
              <a:rPr lang="en-US" altLang="en-US" sz="1500" i="1" dirty="0">
                <a:solidFill>
                  <a:srgbClr val="000000"/>
                </a:solidFill>
                <a:latin typeface="Andale Mono"/>
                <a:cs typeface="Courier New" panose="02070309020205020404" pitchFamily="49" charset="0"/>
              </a:rPr>
              <a:t>from</a:t>
            </a:r>
            <a:r>
              <a:rPr lang="en-US" altLang="en-US" sz="1500" dirty="0">
                <a:solidFill>
                  <a:srgbClr val="000000"/>
                </a:solidFill>
                <a:latin typeface="Andale Mono"/>
                <a:cs typeface="Courier New" panose="02070309020205020404" pitchFamily="49" charset="0"/>
              </a:rPr>
              <a:t>(</a:t>
            </a:r>
            <a:r>
              <a:rPr lang="en-US" altLang="en-US" sz="1500" b="1" dirty="0">
                <a:solidFill>
                  <a:srgbClr val="008000"/>
                </a:solidFill>
                <a:latin typeface="Andale Mono"/>
                <a:cs typeface="Courier New" panose="02070309020205020404" pitchFamily="49" charset="0"/>
              </a:rPr>
              <a:t>"input"</a:t>
            </a:r>
            <a:r>
              <a:rPr lang="en-US" altLang="en-US" sz="1500" dirty="0">
                <a:solidFill>
                  <a:srgbClr val="000000"/>
                </a:solidFill>
                <a:latin typeface="Andale Mono"/>
                <a:cs typeface="Courier New" panose="02070309020205020404" pitchFamily="49" charset="0"/>
              </a:rPr>
              <a: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.split(splitter -&gt; </a:t>
            </a:r>
            <a:r>
              <a:rPr lang="en-US" altLang="en-US" sz="1500" dirty="0" err="1">
                <a:solidFill>
                  <a:srgbClr val="000000"/>
                </a:solidFill>
                <a:latin typeface="Andale Mono"/>
                <a:cs typeface="Courier New" panose="02070309020205020404" pitchFamily="49" charset="0"/>
              </a:rPr>
              <a:t>splitter.delimiters</a:t>
            </a:r>
            <a:r>
              <a:rPr lang="en-US" altLang="en-US" sz="1500" dirty="0">
                <a:solidFill>
                  <a:srgbClr val="000000"/>
                </a:solidFill>
                <a:latin typeface="Andale Mono"/>
                <a:cs typeface="Courier New" panose="02070309020205020404" pitchFamily="49" charset="0"/>
              </a:rPr>
              <a:t>(</a:t>
            </a:r>
            <a:r>
              <a:rPr lang="en-US" altLang="en-US" sz="1500" b="1" dirty="0">
                <a:solidFill>
                  <a:srgbClr val="008000"/>
                </a:solidFill>
                <a:latin typeface="Andale Mono"/>
                <a:cs typeface="Courier New" panose="02070309020205020404" pitchFamily="49" charset="0"/>
              </a:rPr>
              <a:t>","</a:t>
            </a:r>
            <a:r>
              <a:rPr lang="en-US" altLang="en-US" sz="1500" dirty="0">
                <a:solidFill>
                  <a:srgbClr val="000000"/>
                </a:solidFill>
                <a:latin typeface="Andale Mono"/>
                <a:cs typeface="Courier New" panose="02070309020205020404" pitchFamily="49" charset="0"/>
              </a:rPr>
              <a: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 transform(String::</a:t>
            </a:r>
            <a:r>
              <a:rPr lang="en-US" altLang="en-US" sz="1500" dirty="0" err="1">
                <a:solidFill>
                  <a:srgbClr val="000000"/>
                </a:solidFill>
                <a:latin typeface="Andale Mono"/>
                <a:cs typeface="Courier New" panose="02070309020205020404" pitchFamily="49" charset="0"/>
              </a:rPr>
              <a:t>toUpperCase</a:t>
            </a:r>
            <a:r>
              <a:rPr lang="en-US" altLang="en-US" sz="1500" dirty="0">
                <a:solidFill>
                  <a:srgbClr val="000000"/>
                </a:solidFill>
                <a:latin typeface="Andale Mono"/>
                <a:cs typeface="Courier New" panose="02070309020205020404" pitchFamily="49" charset="0"/>
              </a:rPr>
              <a: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.aggregate()</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.channel(</a:t>
            </a:r>
            <a:r>
              <a:rPr lang="en-US" altLang="en-US" sz="1500" b="1" dirty="0">
                <a:solidFill>
                  <a:srgbClr val="008000"/>
                </a:solidFill>
                <a:latin typeface="Andale Mono"/>
                <a:cs typeface="Courier New" panose="02070309020205020404" pitchFamily="49" charset="0"/>
              </a:rPr>
              <a:t>"output"</a:t>
            </a:r>
            <a:r>
              <a:rPr lang="en-US" altLang="en-US" sz="1500" dirty="0">
                <a:solidFill>
                  <a:srgbClr val="000000"/>
                </a:solidFill>
                <a:latin typeface="Andale Mono"/>
                <a:cs typeface="Courier New" panose="02070309020205020404" pitchFamily="49" charset="0"/>
              </a:rPr>
              <a:t>)</a:t>
            </a:r>
            <a:br>
              <a:rPr lang="en-US" altLang="en-US" sz="1500" dirty="0">
                <a:solidFill>
                  <a:srgbClr val="000000"/>
                </a:solidFill>
                <a:latin typeface="Andale Mono"/>
                <a:cs typeface="Courier New" panose="02070309020205020404" pitchFamily="49" charset="0"/>
              </a:rPr>
            </a:br>
            <a:r>
              <a:rPr lang="en-US" altLang="en-US" sz="1500" dirty="0">
                <a:solidFill>
                  <a:srgbClr val="000000"/>
                </a:solidFill>
                <a:latin typeface="Andale Mono"/>
                <a:cs typeface="Courier New" panose="02070309020205020404" pitchFamily="49" charset="0"/>
              </a:rPr>
              <a:t>         .get();</a:t>
            </a:r>
            <a:endParaRPr lang="en-US" sz="1500" dirty="0">
              <a:latin typeface="Andale Mono"/>
            </a:endParaRPr>
          </a:p>
        </p:txBody>
      </p:sp>
      <p:sp>
        <p:nvSpPr>
          <p:cNvPr id="16" name="テキスト ボックス 15"/>
          <p:cNvSpPr txBox="1"/>
          <p:nvPr/>
        </p:nvSpPr>
        <p:spPr>
          <a:xfrm>
            <a:off x="1452617" y="4133850"/>
            <a:ext cx="4791634" cy="1200329"/>
          </a:xfrm>
          <a:prstGeom prst="rect">
            <a:avLst/>
          </a:prstGeom>
          <a:noFill/>
        </p:spPr>
        <p:txBody>
          <a:bodyPr wrap="square" rtlCol="0">
            <a:spAutoFit/>
          </a:bodyPr>
          <a:lstStyle/>
          <a:p>
            <a:r>
              <a:rPr kumimoji="1" lang="en-US" altLang="ja-JP" dirty="0"/>
              <a:t>Spring Kafka</a:t>
            </a:r>
          </a:p>
          <a:p>
            <a:r>
              <a:rPr kumimoji="1" lang="en-US" altLang="ja-JP" dirty="0"/>
              <a:t>Spring AMQP</a:t>
            </a:r>
          </a:p>
          <a:p>
            <a:r>
              <a:rPr kumimoji="1" lang="en-US" altLang="ja-JP" dirty="0"/>
              <a:t>Spring integration</a:t>
            </a:r>
          </a:p>
          <a:p>
            <a:r>
              <a:rPr kumimoji="1" lang="en-US" altLang="ja-JP" dirty="0"/>
              <a:t>Spring Cloud Stream</a:t>
            </a:r>
            <a:endParaRPr kumimoji="1" lang="ja-JP" altLang="en-US" dirty="0"/>
          </a:p>
        </p:txBody>
      </p:sp>
    </p:spTree>
    <p:extLst>
      <p:ext uri="{BB962C8B-B14F-4D97-AF65-F5344CB8AC3E}">
        <p14:creationId xmlns:p14="http://schemas.microsoft.com/office/powerpoint/2010/main" val="6980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2800" dirty="0"/>
              <a:t>REACTIVE Streams with SPRING INTEGRATION</a:t>
            </a:r>
            <a:endParaRPr kumimoji="1" lang="ja-JP" altLang="en-US" sz="2800" dirty="0"/>
          </a:p>
        </p:txBody>
      </p:sp>
      <p:pic>
        <p:nvPicPr>
          <p:cNvPr id="4" name="Picture 12" descr="C:\Users\sdunn\Documents\Pivotal\brand\logo\project icons\spring-reactor.png">
            <a:extLst>
              <a:ext uri="{FF2B5EF4-FFF2-40B4-BE49-F238E27FC236}">
                <a16:creationId xmlns:a16="http://schemas.microsoft.com/office/drawing/2014/main" id="{BA7EEE49-EB6D-9241-A6A6-589DCA13D9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680" y="2644043"/>
            <a:ext cx="1327389" cy="132738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9" descr="C:\Users\sdunn\Documents\Pivotal\brand\logo\project icons\spring-integration.png">
            <a:extLst>
              <a:ext uri="{FF2B5EF4-FFF2-40B4-BE49-F238E27FC236}">
                <a16:creationId xmlns:a16="http://schemas.microsoft.com/office/drawing/2014/main" id="{B7578C6A-6267-634E-941B-9A60291962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6648" y="2580889"/>
            <a:ext cx="1459567" cy="145956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reactive">
            <a:hlinkClick r:id="" action="ppaction://media"/>
            <a:extLst>
              <a:ext uri="{FF2B5EF4-FFF2-40B4-BE49-F238E27FC236}">
                <a16:creationId xmlns:a16="http://schemas.microsoft.com/office/drawing/2014/main" id="{68E572F2-2776-BC4E-9F5B-E03C188E13BA}"/>
              </a:ext>
            </a:extLst>
          </p:cNvPr>
          <p:cNvPicPr>
            <a:picLocks noRot="1" noChangeAspect="1"/>
          </p:cNvPicPr>
          <p:nvPr>
            <a:videoFile r:link="rId1"/>
          </p:nvPr>
        </p:nvPicPr>
        <p:blipFill>
          <a:blip r:embed="rId6"/>
          <a:stretch>
            <a:fillRect/>
          </a:stretch>
        </p:blipFill>
        <p:spPr>
          <a:xfrm>
            <a:off x="5077433" y="1853754"/>
            <a:ext cx="6096000" cy="3429000"/>
          </a:xfrm>
          <a:prstGeom prst="rect">
            <a:avLst/>
          </a:prstGeom>
        </p:spPr>
      </p:pic>
    </p:spTree>
    <p:extLst>
      <p:ext uri="{BB962C8B-B14F-4D97-AF65-F5344CB8AC3E}">
        <p14:creationId xmlns:p14="http://schemas.microsoft.com/office/powerpoint/2010/main" val="12829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093DBA16-DC57-D64F-8F6F-D83637762AB1}"/>
              </a:ext>
            </a:extLst>
          </p:cNvPr>
          <p:cNvGrpSpPr/>
          <p:nvPr/>
        </p:nvGrpSpPr>
        <p:grpSpPr>
          <a:xfrm>
            <a:off x="2245838" y="2818052"/>
            <a:ext cx="7210570" cy="1573620"/>
            <a:chOff x="2243613" y="2788414"/>
            <a:chExt cx="7210570" cy="1573620"/>
          </a:xfrm>
        </p:grpSpPr>
        <p:sp>
          <p:nvSpPr>
            <p:cNvPr id="144" name="Can 25">
              <a:extLst>
                <a:ext uri="{FF2B5EF4-FFF2-40B4-BE49-F238E27FC236}">
                  <a16:creationId xmlns:a16="http://schemas.microsoft.com/office/drawing/2014/main" id="{858AD874-5414-6048-B003-A11443CB693D}"/>
                </a:ext>
              </a:extLst>
            </p:cNvPr>
            <p:cNvSpPr/>
            <p:nvPr/>
          </p:nvSpPr>
          <p:spPr>
            <a:xfrm rot="5400000">
              <a:off x="8969489" y="2923990"/>
              <a:ext cx="613604" cy="342452"/>
            </a:xfrm>
            <a:prstGeom prst="can">
              <a:avLst>
                <a:gd name="adj" fmla="val 23889"/>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an 25">
              <a:extLst>
                <a:ext uri="{FF2B5EF4-FFF2-40B4-BE49-F238E27FC236}">
                  <a16:creationId xmlns:a16="http://schemas.microsoft.com/office/drawing/2014/main" id="{B37B6D53-3345-6E44-8FA8-E8BB9BA8CB75}"/>
                </a:ext>
              </a:extLst>
            </p:cNvPr>
            <p:cNvSpPr/>
            <p:nvPr/>
          </p:nvSpPr>
          <p:spPr>
            <a:xfrm rot="5400000">
              <a:off x="8976155" y="3884006"/>
              <a:ext cx="613604" cy="342452"/>
            </a:xfrm>
            <a:prstGeom prst="can">
              <a:avLst>
                <a:gd name="adj" fmla="val 23889"/>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an 25">
              <a:extLst>
                <a:ext uri="{FF2B5EF4-FFF2-40B4-BE49-F238E27FC236}">
                  <a16:creationId xmlns:a16="http://schemas.microsoft.com/office/drawing/2014/main" id="{B1A2CA9F-8A34-B94F-8D95-FAC248CA25F5}"/>
                </a:ext>
              </a:extLst>
            </p:cNvPr>
            <p:cNvSpPr/>
            <p:nvPr/>
          </p:nvSpPr>
          <p:spPr>
            <a:xfrm rot="5400000">
              <a:off x="6647607" y="3452118"/>
              <a:ext cx="613604" cy="342452"/>
            </a:xfrm>
            <a:prstGeom prst="can">
              <a:avLst>
                <a:gd name="adj" fmla="val 23889"/>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Can 25">
              <a:extLst>
                <a:ext uri="{FF2B5EF4-FFF2-40B4-BE49-F238E27FC236}">
                  <a16:creationId xmlns:a16="http://schemas.microsoft.com/office/drawing/2014/main" id="{9BDE18D2-5286-9A44-A770-1C054113E2DE}"/>
                </a:ext>
              </a:extLst>
            </p:cNvPr>
            <p:cNvSpPr/>
            <p:nvPr/>
          </p:nvSpPr>
          <p:spPr>
            <a:xfrm rot="5400000">
              <a:off x="4370482" y="3442219"/>
              <a:ext cx="613604" cy="342452"/>
            </a:xfrm>
            <a:prstGeom prst="can">
              <a:avLst>
                <a:gd name="adj" fmla="val 23889"/>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Can 25">
              <a:extLst>
                <a:ext uri="{FF2B5EF4-FFF2-40B4-BE49-F238E27FC236}">
                  <a16:creationId xmlns:a16="http://schemas.microsoft.com/office/drawing/2014/main" id="{98FB2FBE-0197-7F4D-AC14-62869306B748}"/>
                </a:ext>
              </a:extLst>
            </p:cNvPr>
            <p:cNvSpPr/>
            <p:nvPr/>
          </p:nvSpPr>
          <p:spPr>
            <a:xfrm rot="5400000">
              <a:off x="2108037" y="3432779"/>
              <a:ext cx="613604" cy="342452"/>
            </a:xfrm>
            <a:prstGeom prst="can">
              <a:avLst>
                <a:gd name="adj" fmla="val 23889"/>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2" name="Group 141">
            <a:extLst>
              <a:ext uri="{FF2B5EF4-FFF2-40B4-BE49-F238E27FC236}">
                <a16:creationId xmlns:a16="http://schemas.microsoft.com/office/drawing/2014/main" id="{AF8C50E4-E773-A44B-A85B-571D78EAA1E4}"/>
              </a:ext>
            </a:extLst>
          </p:cNvPr>
          <p:cNvGrpSpPr/>
          <p:nvPr/>
        </p:nvGrpSpPr>
        <p:grpSpPr>
          <a:xfrm>
            <a:off x="2242973" y="2801614"/>
            <a:ext cx="7210570" cy="1573620"/>
            <a:chOff x="2243613" y="2788414"/>
            <a:chExt cx="7210570" cy="1573620"/>
          </a:xfrm>
          <a:solidFill>
            <a:schemeClr val="tx2">
              <a:lumMod val="75000"/>
            </a:schemeClr>
          </a:solidFill>
        </p:grpSpPr>
        <p:sp>
          <p:nvSpPr>
            <p:cNvPr id="140" name="Can 25">
              <a:extLst>
                <a:ext uri="{FF2B5EF4-FFF2-40B4-BE49-F238E27FC236}">
                  <a16:creationId xmlns:a16="http://schemas.microsoft.com/office/drawing/2014/main" id="{E199949B-7FB7-C648-BC92-00B32E8F0793}"/>
                </a:ext>
              </a:extLst>
            </p:cNvPr>
            <p:cNvSpPr/>
            <p:nvPr/>
          </p:nvSpPr>
          <p:spPr>
            <a:xfrm rot="5400000">
              <a:off x="8969489" y="2923990"/>
              <a:ext cx="613604" cy="342452"/>
            </a:xfrm>
            <a:prstGeom prst="can">
              <a:avLst>
                <a:gd name="adj" fmla="val 2388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Can 25">
              <a:extLst>
                <a:ext uri="{FF2B5EF4-FFF2-40B4-BE49-F238E27FC236}">
                  <a16:creationId xmlns:a16="http://schemas.microsoft.com/office/drawing/2014/main" id="{66E5108C-6131-3F42-A0CB-B6DBD9DFF164}"/>
                </a:ext>
              </a:extLst>
            </p:cNvPr>
            <p:cNvSpPr/>
            <p:nvPr/>
          </p:nvSpPr>
          <p:spPr>
            <a:xfrm rot="5400000">
              <a:off x="8976155" y="3884006"/>
              <a:ext cx="613604" cy="342452"/>
            </a:xfrm>
            <a:prstGeom prst="can">
              <a:avLst>
                <a:gd name="adj" fmla="val 2388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Can 25">
              <a:extLst>
                <a:ext uri="{FF2B5EF4-FFF2-40B4-BE49-F238E27FC236}">
                  <a16:creationId xmlns:a16="http://schemas.microsoft.com/office/drawing/2014/main" id="{A5BEBA72-E186-B148-AC87-7612A34447D5}"/>
                </a:ext>
              </a:extLst>
            </p:cNvPr>
            <p:cNvSpPr/>
            <p:nvPr/>
          </p:nvSpPr>
          <p:spPr>
            <a:xfrm rot="5400000">
              <a:off x="6647607" y="3452118"/>
              <a:ext cx="613604" cy="342452"/>
            </a:xfrm>
            <a:prstGeom prst="can">
              <a:avLst>
                <a:gd name="adj" fmla="val 2388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Can 25">
              <a:extLst>
                <a:ext uri="{FF2B5EF4-FFF2-40B4-BE49-F238E27FC236}">
                  <a16:creationId xmlns:a16="http://schemas.microsoft.com/office/drawing/2014/main" id="{4BB63D64-BC8F-C642-8BD1-0EFB973CF55E}"/>
                </a:ext>
              </a:extLst>
            </p:cNvPr>
            <p:cNvSpPr/>
            <p:nvPr/>
          </p:nvSpPr>
          <p:spPr>
            <a:xfrm rot="5400000">
              <a:off x="4370482" y="3442223"/>
              <a:ext cx="613604" cy="342452"/>
            </a:xfrm>
            <a:prstGeom prst="can">
              <a:avLst>
                <a:gd name="adj" fmla="val 2388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Can 25">
              <a:extLst>
                <a:ext uri="{FF2B5EF4-FFF2-40B4-BE49-F238E27FC236}">
                  <a16:creationId xmlns:a16="http://schemas.microsoft.com/office/drawing/2014/main" id="{C4A06DC4-3D69-F94D-9DC0-53F848F7752E}"/>
                </a:ext>
              </a:extLst>
            </p:cNvPr>
            <p:cNvSpPr/>
            <p:nvPr/>
          </p:nvSpPr>
          <p:spPr>
            <a:xfrm rot="5400000">
              <a:off x="2108037" y="3432779"/>
              <a:ext cx="613604" cy="342452"/>
            </a:xfrm>
            <a:prstGeom prst="can">
              <a:avLst>
                <a:gd name="adj" fmla="val 2388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タイトル 1"/>
          <p:cNvSpPr>
            <a:spLocks noGrp="1"/>
          </p:cNvSpPr>
          <p:nvPr>
            <p:ph type="title"/>
          </p:nvPr>
        </p:nvSpPr>
        <p:spPr>
          <a:xfrm>
            <a:off x="1451579" y="804519"/>
            <a:ext cx="9603275" cy="1049235"/>
          </a:xfrm>
        </p:spPr>
        <p:txBody>
          <a:bodyPr/>
          <a:lstStyle/>
          <a:p>
            <a:r>
              <a:rPr kumimoji="1" lang="en-US" altLang="ja-JP" dirty="0"/>
              <a:t>Spring Cloud Stream is Spring Integration on steroids</a:t>
            </a:r>
            <a:endParaRPr kumimoji="1" lang="ja-JP" altLang="en-US" dirty="0"/>
          </a:p>
        </p:txBody>
      </p:sp>
      <p:grpSp>
        <p:nvGrpSpPr>
          <p:cNvPr id="3" name="Group 2">
            <a:extLst>
              <a:ext uri="{FF2B5EF4-FFF2-40B4-BE49-F238E27FC236}">
                <a16:creationId xmlns:a16="http://schemas.microsoft.com/office/drawing/2014/main" id="{C0F078AC-0B95-B743-989C-C8E6C996C741}"/>
              </a:ext>
            </a:extLst>
          </p:cNvPr>
          <p:cNvGrpSpPr/>
          <p:nvPr/>
        </p:nvGrpSpPr>
        <p:grpSpPr>
          <a:xfrm>
            <a:off x="4860772" y="3087186"/>
            <a:ext cx="1898115" cy="971924"/>
            <a:chOff x="3394570" y="3172033"/>
            <a:chExt cx="1898115" cy="971924"/>
          </a:xfrm>
        </p:grpSpPr>
        <p:sp>
          <p:nvSpPr>
            <p:cNvPr id="6" name="Rectangle 5">
              <a:extLst>
                <a:ext uri="{FF2B5EF4-FFF2-40B4-BE49-F238E27FC236}">
                  <a16:creationId xmlns:a16="http://schemas.microsoft.com/office/drawing/2014/main" id="{69C5C37C-F9AD-A545-A916-C8DBFB48DC8A}"/>
                </a:ext>
              </a:extLst>
            </p:cNvPr>
            <p:cNvSpPr/>
            <p:nvPr/>
          </p:nvSpPr>
          <p:spPr>
            <a:xfrm>
              <a:off x="3651220"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 name="グループ化 7">
              <a:extLst>
                <a:ext uri="{FF2B5EF4-FFF2-40B4-BE49-F238E27FC236}">
                  <a16:creationId xmlns:a16="http://schemas.microsoft.com/office/drawing/2014/main" id="{D1474F2C-5BEB-C847-86D9-28167C721D5B}"/>
                </a:ext>
              </a:extLst>
            </p:cNvPr>
            <p:cNvGrpSpPr/>
            <p:nvPr/>
          </p:nvGrpSpPr>
          <p:grpSpPr>
            <a:xfrm>
              <a:off x="3842988" y="3464821"/>
              <a:ext cx="994742" cy="387091"/>
              <a:chOff x="5487886" y="3159489"/>
              <a:chExt cx="994742" cy="387091"/>
            </a:xfrm>
          </p:grpSpPr>
          <p:cxnSp>
            <p:nvCxnSpPr>
              <p:cNvPr id="8" name="Straight Arrow Connector 30">
                <a:extLst>
                  <a:ext uri="{FF2B5EF4-FFF2-40B4-BE49-F238E27FC236}">
                    <a16:creationId xmlns:a16="http://schemas.microsoft.com/office/drawing/2014/main" id="{9CD413BD-6ACA-124F-B0F0-7C65811A0BBF}"/>
                  </a:ext>
                </a:extLst>
              </p:cNvPr>
              <p:cNvCxnSpPr/>
              <p:nvPr/>
            </p:nvCxnSpPr>
            <p:spPr>
              <a:xfrm>
                <a:off x="5720294" y="3345956"/>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1">
                <a:extLst>
                  <a:ext uri="{FF2B5EF4-FFF2-40B4-BE49-F238E27FC236}">
                    <a16:creationId xmlns:a16="http://schemas.microsoft.com/office/drawing/2014/main" id="{3AE5B631-D1BE-FA40-9D17-1D9752F1878C}"/>
                  </a:ext>
                </a:extLst>
              </p:cNvPr>
              <p:cNvSpPr/>
              <p:nvPr/>
            </p:nvSpPr>
            <p:spPr>
              <a:xfrm>
                <a:off x="5487886" y="3276306"/>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6">
                <a:extLst>
                  <a:ext uri="{FF2B5EF4-FFF2-40B4-BE49-F238E27FC236}">
                    <a16:creationId xmlns:a16="http://schemas.microsoft.com/office/drawing/2014/main" id="{223F3DB8-EA22-F540-8CC8-E84B9A31AEED}"/>
                  </a:ext>
                </a:extLst>
              </p:cNvPr>
              <p:cNvSpPr/>
              <p:nvPr/>
            </p:nvSpPr>
            <p:spPr>
              <a:xfrm>
                <a:off x="6109004" y="3159489"/>
                <a:ext cx="373624" cy="38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Graphic 20">
              <a:extLst>
                <a:ext uri="{FF2B5EF4-FFF2-40B4-BE49-F238E27FC236}">
                  <a16:creationId xmlns:a16="http://schemas.microsoft.com/office/drawing/2014/main" id="{A1A97A17-2A41-9C4F-9A8D-C082A1976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8693" y="3229015"/>
              <a:ext cx="276905" cy="249757"/>
            </a:xfrm>
            <a:prstGeom prst="rect">
              <a:avLst/>
            </a:prstGeom>
          </p:spPr>
        </p:pic>
        <p:sp>
          <p:nvSpPr>
            <p:cNvPr id="38" name="Rectangle 4">
              <a:extLst>
                <a:ext uri="{FF2B5EF4-FFF2-40B4-BE49-F238E27FC236}">
                  <a16:creationId xmlns:a16="http://schemas.microsoft.com/office/drawing/2014/main" id="{8D88A157-FCC1-114B-A4BC-3CF5F27D4DCD}"/>
                </a:ext>
              </a:extLst>
            </p:cNvPr>
            <p:cNvSpPr/>
            <p:nvPr/>
          </p:nvSpPr>
          <p:spPr>
            <a:xfrm flipH="1">
              <a:off x="3394570"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
              <a:extLst>
                <a:ext uri="{FF2B5EF4-FFF2-40B4-BE49-F238E27FC236}">
                  <a16:creationId xmlns:a16="http://schemas.microsoft.com/office/drawing/2014/main" id="{527E991B-7487-C045-A6CE-7A8BACD01C19}"/>
                </a:ext>
              </a:extLst>
            </p:cNvPr>
            <p:cNvSpPr/>
            <p:nvPr/>
          </p:nvSpPr>
          <p:spPr>
            <a:xfrm flipH="1">
              <a:off x="5093843"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CB3829B-4770-7E4C-981C-948B6BD3A444}"/>
              </a:ext>
            </a:extLst>
          </p:cNvPr>
          <p:cNvGrpSpPr/>
          <p:nvPr/>
        </p:nvGrpSpPr>
        <p:grpSpPr>
          <a:xfrm>
            <a:off x="2604399" y="3102090"/>
            <a:ext cx="1886062" cy="971924"/>
            <a:chOff x="6503447" y="3172033"/>
            <a:chExt cx="1886062" cy="971924"/>
          </a:xfrm>
        </p:grpSpPr>
        <p:sp>
          <p:nvSpPr>
            <p:cNvPr id="12" name="Rectangle 3">
              <a:extLst>
                <a:ext uri="{FF2B5EF4-FFF2-40B4-BE49-F238E27FC236}">
                  <a16:creationId xmlns:a16="http://schemas.microsoft.com/office/drawing/2014/main" id="{C5435F9F-AA11-AB47-8092-D9512412AFAA}"/>
                </a:ext>
              </a:extLst>
            </p:cNvPr>
            <p:cNvSpPr/>
            <p:nvPr/>
          </p:nvSpPr>
          <p:spPr>
            <a:xfrm>
              <a:off x="6759294"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グループ化 1">
              <a:extLst>
                <a:ext uri="{FF2B5EF4-FFF2-40B4-BE49-F238E27FC236}">
                  <a16:creationId xmlns:a16="http://schemas.microsoft.com/office/drawing/2014/main" id="{1F7FCABD-F434-A448-92CD-1ADF015E0607}"/>
                </a:ext>
              </a:extLst>
            </p:cNvPr>
            <p:cNvGrpSpPr/>
            <p:nvPr/>
          </p:nvGrpSpPr>
          <p:grpSpPr>
            <a:xfrm>
              <a:off x="6980558" y="3360115"/>
              <a:ext cx="919952" cy="611716"/>
              <a:chOff x="6284379" y="3081819"/>
              <a:chExt cx="919952" cy="611716"/>
            </a:xfrm>
          </p:grpSpPr>
          <p:cxnSp>
            <p:nvCxnSpPr>
              <p:cNvPr id="14" name="Straight Arrow Connector 30">
                <a:extLst>
                  <a:ext uri="{FF2B5EF4-FFF2-40B4-BE49-F238E27FC236}">
                    <a16:creationId xmlns:a16="http://schemas.microsoft.com/office/drawing/2014/main" id="{DA335AE5-4FED-8E46-B912-2A60577F7810}"/>
                  </a:ext>
                </a:extLst>
              </p:cNvPr>
              <p:cNvCxnSpPr/>
              <p:nvPr/>
            </p:nvCxnSpPr>
            <p:spPr>
              <a:xfrm>
                <a:off x="6561031" y="3372992"/>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5">
                <a:extLst>
                  <a:ext uri="{FF2B5EF4-FFF2-40B4-BE49-F238E27FC236}">
                    <a16:creationId xmlns:a16="http://schemas.microsoft.com/office/drawing/2014/main" id="{189E458B-182B-3A44-AC00-D3FA2386E01C}"/>
                  </a:ext>
                </a:extLst>
              </p:cNvPr>
              <p:cNvSpPr/>
              <p:nvPr/>
            </p:nvSpPr>
            <p:spPr>
              <a:xfrm>
                <a:off x="6284379" y="3303342"/>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7">
                <a:extLst>
                  <a:ext uri="{FF2B5EF4-FFF2-40B4-BE49-F238E27FC236}">
                    <a16:creationId xmlns:a16="http://schemas.microsoft.com/office/drawing/2014/main" id="{DEC5A904-C012-7447-833F-962E34F565D4}"/>
                  </a:ext>
                </a:extLst>
              </p:cNvPr>
              <p:cNvSpPr/>
              <p:nvPr/>
            </p:nvSpPr>
            <p:spPr>
              <a:xfrm>
                <a:off x="7056212" y="308181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8">
                <a:extLst>
                  <a:ext uri="{FF2B5EF4-FFF2-40B4-BE49-F238E27FC236}">
                    <a16:creationId xmlns:a16="http://schemas.microsoft.com/office/drawing/2014/main" id="{D4F9A524-A1AA-5441-A5C1-A5F6C5355941}"/>
                  </a:ext>
                </a:extLst>
              </p:cNvPr>
              <p:cNvSpPr/>
              <p:nvPr/>
            </p:nvSpPr>
            <p:spPr>
              <a:xfrm>
                <a:off x="7049896" y="3310948"/>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9">
                <a:extLst>
                  <a:ext uri="{FF2B5EF4-FFF2-40B4-BE49-F238E27FC236}">
                    <a16:creationId xmlns:a16="http://schemas.microsoft.com/office/drawing/2014/main" id="{524108F2-99D0-DC4A-B85D-9F8D1BE416BC}"/>
                  </a:ext>
                </a:extLst>
              </p:cNvPr>
              <p:cNvSpPr/>
              <p:nvPr/>
            </p:nvSpPr>
            <p:spPr>
              <a:xfrm>
                <a:off x="7056212" y="3540077"/>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 name="Graphic 19">
              <a:extLst>
                <a:ext uri="{FF2B5EF4-FFF2-40B4-BE49-F238E27FC236}">
                  <a16:creationId xmlns:a16="http://schemas.microsoft.com/office/drawing/2014/main" id="{F38A171B-8E08-DD41-8490-3DEA540F39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8853" y="3242268"/>
              <a:ext cx="276905" cy="249757"/>
            </a:xfrm>
            <a:prstGeom prst="rect">
              <a:avLst/>
            </a:prstGeom>
          </p:spPr>
        </p:pic>
        <p:sp>
          <p:nvSpPr>
            <p:cNvPr id="40" name="Rectangle 4">
              <a:extLst>
                <a:ext uri="{FF2B5EF4-FFF2-40B4-BE49-F238E27FC236}">
                  <a16:creationId xmlns:a16="http://schemas.microsoft.com/office/drawing/2014/main" id="{D1A1D7AB-FBA1-F643-9A22-647088C9E5CD}"/>
                </a:ext>
              </a:extLst>
            </p:cNvPr>
            <p:cNvSpPr/>
            <p:nvPr/>
          </p:nvSpPr>
          <p:spPr>
            <a:xfrm flipH="1">
              <a:off x="6503447"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
              <a:extLst>
                <a:ext uri="{FF2B5EF4-FFF2-40B4-BE49-F238E27FC236}">
                  <a16:creationId xmlns:a16="http://schemas.microsoft.com/office/drawing/2014/main" id="{132A5E26-9A70-444E-85E7-89200BFE851E}"/>
                </a:ext>
              </a:extLst>
            </p:cNvPr>
            <p:cNvSpPr/>
            <p:nvPr/>
          </p:nvSpPr>
          <p:spPr>
            <a:xfrm flipH="1">
              <a:off x="8190667"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4C123D8-A9F4-F144-B3EF-974F868A6D3A}"/>
              </a:ext>
            </a:extLst>
          </p:cNvPr>
          <p:cNvGrpSpPr/>
          <p:nvPr/>
        </p:nvGrpSpPr>
        <p:grpSpPr>
          <a:xfrm>
            <a:off x="585627" y="3113631"/>
            <a:ext cx="1644176" cy="964797"/>
            <a:chOff x="1261450" y="3133396"/>
            <a:chExt cx="1644176" cy="964797"/>
          </a:xfrm>
        </p:grpSpPr>
        <p:grpSp>
          <p:nvGrpSpPr>
            <p:cNvPr id="43" name="Group 42">
              <a:extLst>
                <a:ext uri="{FF2B5EF4-FFF2-40B4-BE49-F238E27FC236}">
                  <a16:creationId xmlns:a16="http://schemas.microsoft.com/office/drawing/2014/main" id="{0F675EE4-326D-2A48-8EEE-6F0CA607C4BC}"/>
                </a:ext>
              </a:extLst>
            </p:cNvPr>
            <p:cNvGrpSpPr/>
            <p:nvPr/>
          </p:nvGrpSpPr>
          <p:grpSpPr>
            <a:xfrm>
              <a:off x="1261450" y="3133396"/>
              <a:ext cx="1644176" cy="964797"/>
              <a:chOff x="1362921" y="3147662"/>
              <a:chExt cx="1644176" cy="546958"/>
            </a:xfrm>
          </p:grpSpPr>
          <p:sp>
            <p:nvSpPr>
              <p:cNvPr id="44" name="Rectangle 3">
                <a:extLst>
                  <a:ext uri="{FF2B5EF4-FFF2-40B4-BE49-F238E27FC236}">
                    <a16:creationId xmlns:a16="http://schemas.microsoft.com/office/drawing/2014/main" id="{4681D0FD-44A9-6F4A-9172-2B6F31F13773}"/>
                  </a:ext>
                </a:extLst>
              </p:cNvPr>
              <p:cNvSpPr/>
              <p:nvPr/>
            </p:nvSpPr>
            <p:spPr>
              <a:xfrm>
                <a:off x="1362921" y="3147662"/>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45" name="Rectangle 4">
                <a:extLst>
                  <a:ext uri="{FF2B5EF4-FFF2-40B4-BE49-F238E27FC236}">
                    <a16:creationId xmlns:a16="http://schemas.microsoft.com/office/drawing/2014/main" id="{613DB274-C4CF-9342-AD0A-6B8B554A90CB}"/>
                  </a:ext>
                </a:extLst>
              </p:cNvPr>
              <p:cNvSpPr/>
              <p:nvPr/>
            </p:nvSpPr>
            <p:spPr>
              <a:xfrm>
                <a:off x="2804044" y="314766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Graphic 55">
              <a:extLst>
                <a:ext uri="{FF2B5EF4-FFF2-40B4-BE49-F238E27FC236}">
                  <a16:creationId xmlns:a16="http://schemas.microsoft.com/office/drawing/2014/main" id="{78704D80-2F1A-E343-AD11-8E75FCC886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3508" y="3176086"/>
              <a:ext cx="276905" cy="249757"/>
            </a:xfrm>
            <a:prstGeom prst="rect">
              <a:avLst/>
            </a:prstGeom>
          </p:spPr>
        </p:pic>
      </p:grpSp>
      <p:grpSp>
        <p:nvGrpSpPr>
          <p:cNvPr id="60" name="Group 59">
            <a:extLst>
              <a:ext uri="{FF2B5EF4-FFF2-40B4-BE49-F238E27FC236}">
                <a16:creationId xmlns:a16="http://schemas.microsoft.com/office/drawing/2014/main" id="{47378A65-1960-0041-91D8-E5AFEB343704}"/>
              </a:ext>
            </a:extLst>
          </p:cNvPr>
          <p:cNvGrpSpPr/>
          <p:nvPr/>
        </p:nvGrpSpPr>
        <p:grpSpPr>
          <a:xfrm>
            <a:off x="7172231" y="3094312"/>
            <a:ext cx="1878744" cy="971924"/>
            <a:chOff x="5351955" y="4666450"/>
            <a:chExt cx="1878744" cy="971924"/>
          </a:xfrm>
        </p:grpSpPr>
        <p:grpSp>
          <p:nvGrpSpPr>
            <p:cNvPr id="55" name="Group 54">
              <a:extLst>
                <a:ext uri="{FF2B5EF4-FFF2-40B4-BE49-F238E27FC236}">
                  <a16:creationId xmlns:a16="http://schemas.microsoft.com/office/drawing/2014/main" id="{0ABC0158-0F59-8148-8A65-C586669B15E4}"/>
                </a:ext>
              </a:extLst>
            </p:cNvPr>
            <p:cNvGrpSpPr/>
            <p:nvPr/>
          </p:nvGrpSpPr>
          <p:grpSpPr>
            <a:xfrm>
              <a:off x="5601811" y="4666450"/>
              <a:ext cx="1365648" cy="971924"/>
              <a:chOff x="5601811" y="4666450"/>
              <a:chExt cx="1365648" cy="971924"/>
            </a:xfrm>
          </p:grpSpPr>
          <p:grpSp>
            <p:nvGrpSpPr>
              <p:cNvPr id="52" name="Group 51">
                <a:extLst>
                  <a:ext uri="{FF2B5EF4-FFF2-40B4-BE49-F238E27FC236}">
                    <a16:creationId xmlns:a16="http://schemas.microsoft.com/office/drawing/2014/main" id="{2AFC633C-D7B4-E741-A1D6-100B61282B3C}"/>
                  </a:ext>
                </a:extLst>
              </p:cNvPr>
              <p:cNvGrpSpPr/>
              <p:nvPr/>
            </p:nvGrpSpPr>
            <p:grpSpPr>
              <a:xfrm>
                <a:off x="5601811" y="4666450"/>
                <a:ext cx="1365648" cy="971924"/>
                <a:chOff x="3524501" y="3396343"/>
                <a:chExt cx="1231103" cy="754393"/>
              </a:xfrm>
            </p:grpSpPr>
            <p:sp>
              <p:nvSpPr>
                <p:cNvPr id="46" name="正方形/長方形 33">
                  <a:extLst>
                    <a:ext uri="{FF2B5EF4-FFF2-40B4-BE49-F238E27FC236}">
                      <a16:creationId xmlns:a16="http://schemas.microsoft.com/office/drawing/2014/main" id="{5BE34B09-D169-0640-BC78-4328C975475C}"/>
                    </a:ext>
                  </a:extLst>
                </p:cNvPr>
                <p:cNvSpPr/>
                <p:nvPr/>
              </p:nvSpPr>
              <p:spPr>
                <a:xfrm>
                  <a:off x="3524501" y="3396343"/>
                  <a:ext cx="1231103"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35">
                  <a:extLst>
                    <a:ext uri="{FF2B5EF4-FFF2-40B4-BE49-F238E27FC236}">
                      <a16:creationId xmlns:a16="http://schemas.microsoft.com/office/drawing/2014/main" id="{841B7BC0-CF94-274F-ADC2-53BEE9126ED6}"/>
                    </a:ext>
                  </a:extLst>
                </p:cNvPr>
                <p:cNvCxnSpPr/>
                <p:nvPr/>
              </p:nvCxnSpPr>
              <p:spPr>
                <a:xfrm>
                  <a:off x="3635215" y="3723456"/>
                  <a:ext cx="2094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36">
                  <a:extLst>
                    <a:ext uri="{FF2B5EF4-FFF2-40B4-BE49-F238E27FC236}">
                      <a16:creationId xmlns:a16="http://schemas.microsoft.com/office/drawing/2014/main" id="{8F2FB7E1-2E3C-FB4C-A78F-67FE74FEA5CC}"/>
                    </a:ext>
                  </a:extLst>
                </p:cNvPr>
                <p:cNvCxnSpPr/>
                <p:nvPr/>
              </p:nvCxnSpPr>
              <p:spPr>
                <a:xfrm flipV="1">
                  <a:off x="3858968" y="3515115"/>
                  <a:ext cx="290258" cy="205670"/>
                </a:xfrm>
                <a:prstGeom prst="line">
                  <a:avLst/>
                </a:prstGeom>
                <a:ln cap="rnd">
                  <a:solidFill>
                    <a:schemeClr val="bg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線コネクタ 37">
                  <a:extLst>
                    <a:ext uri="{FF2B5EF4-FFF2-40B4-BE49-F238E27FC236}">
                      <a16:creationId xmlns:a16="http://schemas.microsoft.com/office/drawing/2014/main" id="{A30B619E-FB47-2F42-A716-6E889F887932}"/>
                    </a:ext>
                  </a:extLst>
                </p:cNvPr>
                <p:cNvCxnSpPr/>
                <p:nvPr/>
              </p:nvCxnSpPr>
              <p:spPr>
                <a:xfrm>
                  <a:off x="4156395" y="3515115"/>
                  <a:ext cx="42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線コネクタ 38">
                  <a:extLst>
                    <a:ext uri="{FF2B5EF4-FFF2-40B4-BE49-F238E27FC236}">
                      <a16:creationId xmlns:a16="http://schemas.microsoft.com/office/drawing/2014/main" id="{B554F192-0E03-BF48-8543-A36CF615064B}"/>
                    </a:ext>
                  </a:extLst>
                </p:cNvPr>
                <p:cNvCxnSpPr/>
                <p:nvPr/>
              </p:nvCxnSpPr>
              <p:spPr>
                <a:xfrm>
                  <a:off x="4156395" y="374533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51" name="直線コネクタ 39">
                  <a:extLst>
                    <a:ext uri="{FF2B5EF4-FFF2-40B4-BE49-F238E27FC236}">
                      <a16:creationId xmlns:a16="http://schemas.microsoft.com/office/drawing/2014/main" id="{F4B894A8-8644-1247-A40A-CA4D54D0194A}"/>
                    </a:ext>
                  </a:extLst>
                </p:cNvPr>
                <p:cNvCxnSpPr/>
                <p:nvPr/>
              </p:nvCxnSpPr>
              <p:spPr>
                <a:xfrm>
                  <a:off x="4156395" y="398052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pic>
            <p:nvPicPr>
              <p:cNvPr id="53" name="Graphic 52">
                <a:extLst>
                  <a:ext uri="{FF2B5EF4-FFF2-40B4-BE49-F238E27FC236}">
                    <a16:creationId xmlns:a16="http://schemas.microsoft.com/office/drawing/2014/main" id="{DD152C87-6349-B342-A67C-C49DE709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8869" y="4702200"/>
                <a:ext cx="276905" cy="249757"/>
              </a:xfrm>
              <a:prstGeom prst="rect">
                <a:avLst/>
              </a:prstGeom>
            </p:spPr>
          </p:pic>
        </p:grpSp>
        <p:sp>
          <p:nvSpPr>
            <p:cNvPr id="58" name="Rectangle 4">
              <a:extLst>
                <a:ext uri="{FF2B5EF4-FFF2-40B4-BE49-F238E27FC236}">
                  <a16:creationId xmlns:a16="http://schemas.microsoft.com/office/drawing/2014/main" id="{FDAA538E-8D98-B24A-B754-ABB897214AA2}"/>
                </a:ext>
              </a:extLst>
            </p:cNvPr>
            <p:cNvSpPr/>
            <p:nvPr/>
          </p:nvSpPr>
          <p:spPr>
            <a:xfrm flipH="1">
              <a:off x="5351955" y="467001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
              <a:extLst>
                <a:ext uri="{FF2B5EF4-FFF2-40B4-BE49-F238E27FC236}">
                  <a16:creationId xmlns:a16="http://schemas.microsoft.com/office/drawing/2014/main" id="{AB2FFEF4-58B9-1E48-908A-C5D99563A17B}"/>
                </a:ext>
              </a:extLst>
            </p:cNvPr>
            <p:cNvSpPr/>
            <p:nvPr/>
          </p:nvSpPr>
          <p:spPr>
            <a:xfrm flipH="1">
              <a:off x="7031857" y="4666450"/>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2EFEADAD-AE35-F843-926E-B91F1F719E05}"/>
              </a:ext>
            </a:extLst>
          </p:cNvPr>
          <p:cNvGrpSpPr/>
          <p:nvPr/>
        </p:nvGrpSpPr>
        <p:grpSpPr>
          <a:xfrm>
            <a:off x="9520762" y="2804878"/>
            <a:ext cx="1557604" cy="898600"/>
            <a:chOff x="7534123" y="3001930"/>
            <a:chExt cx="1557604" cy="898600"/>
          </a:xfrm>
        </p:grpSpPr>
        <p:sp>
          <p:nvSpPr>
            <p:cNvPr id="62" name="Rectangle 3">
              <a:extLst>
                <a:ext uri="{FF2B5EF4-FFF2-40B4-BE49-F238E27FC236}">
                  <a16:creationId xmlns:a16="http://schemas.microsoft.com/office/drawing/2014/main" id="{ADEE2B31-8D16-8B44-A400-003B890B6966}"/>
                </a:ext>
              </a:extLst>
            </p:cNvPr>
            <p:cNvSpPr/>
            <p:nvPr/>
          </p:nvSpPr>
          <p:spPr>
            <a:xfrm>
              <a:off x="7780481" y="3005323"/>
              <a:ext cx="1311246" cy="5469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Credit Card</a:t>
              </a:r>
            </a:p>
          </p:txBody>
        </p:sp>
        <p:pic>
          <p:nvPicPr>
            <p:cNvPr id="63" name="図 2">
              <a:extLst>
                <a:ext uri="{FF2B5EF4-FFF2-40B4-BE49-F238E27FC236}">
                  <a16:creationId xmlns:a16="http://schemas.microsoft.com/office/drawing/2014/main" id="{87A849C5-4B01-0648-A2B6-64ED1ACA66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1893" y="3404126"/>
              <a:ext cx="496404" cy="496404"/>
            </a:xfrm>
            <a:prstGeom prst="rect">
              <a:avLst/>
            </a:prstGeom>
          </p:spPr>
        </p:pic>
        <p:sp>
          <p:nvSpPr>
            <p:cNvPr id="64" name="Rectangle 4">
              <a:extLst>
                <a:ext uri="{FF2B5EF4-FFF2-40B4-BE49-F238E27FC236}">
                  <a16:creationId xmlns:a16="http://schemas.microsoft.com/office/drawing/2014/main" id="{44D3477B-DDB3-894E-B4B9-6DE3FE5CE0ED}"/>
                </a:ext>
              </a:extLst>
            </p:cNvPr>
            <p:cNvSpPr/>
            <p:nvPr/>
          </p:nvSpPr>
          <p:spPr>
            <a:xfrm>
              <a:off x="7534123" y="300193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703DE67-4B0C-F84D-A9B8-0635CD346551}"/>
              </a:ext>
            </a:extLst>
          </p:cNvPr>
          <p:cNvGrpSpPr/>
          <p:nvPr/>
        </p:nvGrpSpPr>
        <p:grpSpPr>
          <a:xfrm>
            <a:off x="9522455" y="3768207"/>
            <a:ext cx="1561555" cy="832370"/>
            <a:chOff x="7530167" y="3964490"/>
            <a:chExt cx="1561555" cy="832370"/>
          </a:xfrm>
        </p:grpSpPr>
        <p:sp>
          <p:nvSpPr>
            <p:cNvPr id="66" name="Rectangle 3">
              <a:extLst>
                <a:ext uri="{FF2B5EF4-FFF2-40B4-BE49-F238E27FC236}">
                  <a16:creationId xmlns:a16="http://schemas.microsoft.com/office/drawing/2014/main" id="{E2825250-504B-CF4F-A385-A7B9F6705E0B}"/>
                </a:ext>
              </a:extLst>
            </p:cNvPr>
            <p:cNvSpPr/>
            <p:nvPr/>
          </p:nvSpPr>
          <p:spPr>
            <a:xfrm>
              <a:off x="7780476" y="3964495"/>
              <a:ext cx="1311246" cy="54695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PayPal</a:t>
              </a:r>
            </a:p>
          </p:txBody>
        </p:sp>
        <p:pic>
          <p:nvPicPr>
            <p:cNvPr id="67" name="図 40">
              <a:extLst>
                <a:ext uri="{FF2B5EF4-FFF2-40B4-BE49-F238E27FC236}">
                  <a16:creationId xmlns:a16="http://schemas.microsoft.com/office/drawing/2014/main" id="{2E9FBE92-21EC-BE4C-AD56-2B6729E957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52551">
              <a:off x="8486595" y="4237569"/>
              <a:ext cx="559291" cy="559291"/>
            </a:xfrm>
            <a:prstGeom prst="rect">
              <a:avLst/>
            </a:prstGeom>
          </p:spPr>
        </p:pic>
        <p:sp>
          <p:nvSpPr>
            <p:cNvPr id="68" name="Rectangle 4">
              <a:extLst>
                <a:ext uri="{FF2B5EF4-FFF2-40B4-BE49-F238E27FC236}">
                  <a16:creationId xmlns:a16="http://schemas.microsoft.com/office/drawing/2014/main" id="{A24E4FD7-3FB1-0844-AB62-BB99C87529BD}"/>
                </a:ext>
              </a:extLst>
            </p:cNvPr>
            <p:cNvSpPr/>
            <p:nvPr/>
          </p:nvSpPr>
          <p:spPr>
            <a:xfrm>
              <a:off x="7530167" y="3964490"/>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descr="A close up of a logo&#13;&#10;&#13;&#10;Description automatically generated">
            <a:extLst>
              <a:ext uri="{FF2B5EF4-FFF2-40B4-BE49-F238E27FC236}">
                <a16:creationId xmlns:a16="http://schemas.microsoft.com/office/drawing/2014/main" id="{65F3BCCC-C30E-364B-9B83-830C59B3B726}"/>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186811" y="2867008"/>
            <a:ext cx="439635" cy="439635"/>
          </a:xfrm>
          <a:prstGeom prst="rect">
            <a:avLst/>
          </a:prstGeom>
        </p:spPr>
      </p:pic>
      <p:pic>
        <p:nvPicPr>
          <p:cNvPr id="70" name="Picture 69" descr="A close up of a logo&#13;&#10;&#13;&#10;Description automatically generated">
            <a:extLst>
              <a:ext uri="{FF2B5EF4-FFF2-40B4-BE49-F238E27FC236}">
                <a16:creationId xmlns:a16="http://schemas.microsoft.com/office/drawing/2014/main" id="{318BECFF-C49D-DC43-9F2C-F6D837603492}"/>
              </a:ext>
            </a:extLst>
          </p:cNvPr>
          <p:cNvPicPr>
            <a:picLocks noChangeAspect="1"/>
          </p:cNvPicPr>
          <p:nvPr/>
        </p:nvPicPr>
        <p:blipFill>
          <a:blip r:embed="rId9">
            <a:alphaModFix/>
            <a:extLst>
              <a:ext uri="{BEBA8EAE-BF5A-486C-A8C5-ECC9F3942E4B}">
                <a14:imgProps xmlns:a14="http://schemas.microsoft.com/office/drawing/2010/main">
                  <a14:imgLayer r:embed="rId11">
                    <a14:imgEffect>
                      <a14:artisticPencilGrayscale/>
                    </a14:imgEffect>
                  </a14:imgLayer>
                </a14:imgProps>
              </a:ext>
            </a:extLst>
          </a:blip>
          <a:stretch>
            <a:fillRect/>
          </a:stretch>
        </p:blipFill>
        <p:spPr>
          <a:xfrm>
            <a:off x="11186810" y="3806834"/>
            <a:ext cx="439635" cy="439635"/>
          </a:xfrm>
          <a:prstGeom prst="rect">
            <a:avLst/>
          </a:prstGeom>
        </p:spPr>
      </p:pic>
      <p:grpSp>
        <p:nvGrpSpPr>
          <p:cNvPr id="71" name="グループ化 6">
            <a:extLst>
              <a:ext uri="{FF2B5EF4-FFF2-40B4-BE49-F238E27FC236}">
                <a16:creationId xmlns:a16="http://schemas.microsoft.com/office/drawing/2014/main" id="{C632BA72-667C-9041-BBA9-10618EB770D0}"/>
              </a:ext>
            </a:extLst>
          </p:cNvPr>
          <p:cNvGrpSpPr/>
          <p:nvPr/>
        </p:nvGrpSpPr>
        <p:grpSpPr>
          <a:xfrm>
            <a:off x="2234176" y="3136212"/>
            <a:ext cx="245227" cy="670622"/>
            <a:chOff x="4215642" y="2961784"/>
            <a:chExt cx="245227" cy="670622"/>
          </a:xfrm>
        </p:grpSpPr>
        <p:sp>
          <p:nvSpPr>
            <p:cNvPr id="72" name="Oval 9">
              <a:extLst>
                <a:ext uri="{FF2B5EF4-FFF2-40B4-BE49-F238E27FC236}">
                  <a16:creationId xmlns:a16="http://schemas.microsoft.com/office/drawing/2014/main" id="{5F8F93AD-4438-AC40-890D-843AA6B0E863}"/>
                </a:ext>
              </a:extLst>
            </p:cNvPr>
            <p:cNvSpPr/>
            <p:nvPr/>
          </p:nvSpPr>
          <p:spPr>
            <a:xfrm>
              <a:off x="4215642" y="2961784"/>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11">
              <a:extLst>
                <a:ext uri="{FF2B5EF4-FFF2-40B4-BE49-F238E27FC236}">
                  <a16:creationId xmlns:a16="http://schemas.microsoft.com/office/drawing/2014/main" id="{85D71E8C-2D1A-5A42-9A1D-3DDEC00E8BBA}"/>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4" name="Group 17">
              <a:extLst>
                <a:ext uri="{FF2B5EF4-FFF2-40B4-BE49-F238E27FC236}">
                  <a16:creationId xmlns:a16="http://schemas.microsoft.com/office/drawing/2014/main" id="{F898D097-11A5-3D48-8200-FE643037C809}"/>
                </a:ext>
              </a:extLst>
            </p:cNvPr>
            <p:cNvGrpSpPr/>
            <p:nvPr/>
          </p:nvGrpSpPr>
          <p:grpSpPr>
            <a:xfrm>
              <a:off x="4274067" y="3123575"/>
              <a:ext cx="182578" cy="124153"/>
              <a:chOff x="4426226" y="2849216"/>
              <a:chExt cx="331305" cy="225288"/>
            </a:xfrm>
          </p:grpSpPr>
          <p:cxnSp>
            <p:nvCxnSpPr>
              <p:cNvPr id="80" name="Straight Connector 13">
                <a:extLst>
                  <a:ext uri="{FF2B5EF4-FFF2-40B4-BE49-F238E27FC236}">
                    <a16:creationId xmlns:a16="http://schemas.microsoft.com/office/drawing/2014/main" id="{DDD387E0-A83F-CE4A-AE29-70789DD2C8D8}"/>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1" name="Rectangle 14">
                <a:extLst>
                  <a:ext uri="{FF2B5EF4-FFF2-40B4-BE49-F238E27FC236}">
                    <a16:creationId xmlns:a16="http://schemas.microsoft.com/office/drawing/2014/main" id="{CDF89ED4-8D1A-3446-A659-E42FEA7A74BA}"/>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18">
              <a:extLst>
                <a:ext uri="{FF2B5EF4-FFF2-40B4-BE49-F238E27FC236}">
                  <a16:creationId xmlns:a16="http://schemas.microsoft.com/office/drawing/2014/main" id="{0777D5FC-96DB-2F40-87E0-0C8587BA6FBA}"/>
                </a:ext>
              </a:extLst>
            </p:cNvPr>
            <p:cNvGrpSpPr/>
            <p:nvPr/>
          </p:nvGrpSpPr>
          <p:grpSpPr>
            <a:xfrm>
              <a:off x="4276307" y="3318371"/>
              <a:ext cx="184562" cy="124153"/>
              <a:chOff x="4426226" y="2849216"/>
              <a:chExt cx="334905" cy="225287"/>
            </a:xfrm>
          </p:grpSpPr>
          <p:cxnSp>
            <p:nvCxnSpPr>
              <p:cNvPr id="78" name="Straight Connector 19">
                <a:extLst>
                  <a:ext uri="{FF2B5EF4-FFF2-40B4-BE49-F238E27FC236}">
                    <a16:creationId xmlns:a16="http://schemas.microsoft.com/office/drawing/2014/main" id="{9A56A387-9DC6-BA4C-86B9-DCF820724DA5}"/>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20">
                <a:extLst>
                  <a:ext uri="{FF2B5EF4-FFF2-40B4-BE49-F238E27FC236}">
                    <a16:creationId xmlns:a16="http://schemas.microsoft.com/office/drawing/2014/main" id="{3BBDC6AA-3316-5B4E-988D-81C58C96AFCA}"/>
                  </a:ext>
                </a:extLst>
              </p:cNvPr>
              <p:cNvSpPr/>
              <p:nvPr/>
            </p:nvSpPr>
            <p:spPr>
              <a:xfrm>
                <a:off x="4535844"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20">
              <a:extLst>
                <a:ext uri="{FF2B5EF4-FFF2-40B4-BE49-F238E27FC236}">
                  <a16:creationId xmlns:a16="http://schemas.microsoft.com/office/drawing/2014/main" id="{59D23F09-77DB-974A-8072-3F5832032A9C}"/>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19">
              <a:extLst>
                <a:ext uri="{FF2B5EF4-FFF2-40B4-BE49-F238E27FC236}">
                  <a16:creationId xmlns:a16="http://schemas.microsoft.com/office/drawing/2014/main" id="{06B29329-F2E7-744E-9C5E-B48546B3C430}"/>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グループ化 48">
            <a:extLst>
              <a:ext uri="{FF2B5EF4-FFF2-40B4-BE49-F238E27FC236}">
                <a16:creationId xmlns:a16="http://schemas.microsoft.com/office/drawing/2014/main" id="{B57222AF-104B-6A4F-9CBE-93F3D38EE09F}"/>
              </a:ext>
            </a:extLst>
          </p:cNvPr>
          <p:cNvGrpSpPr/>
          <p:nvPr/>
        </p:nvGrpSpPr>
        <p:grpSpPr>
          <a:xfrm>
            <a:off x="4501613" y="3401450"/>
            <a:ext cx="238803" cy="297977"/>
            <a:chOff x="4123361" y="3406936"/>
            <a:chExt cx="238803" cy="297977"/>
          </a:xfrm>
        </p:grpSpPr>
        <p:sp>
          <p:nvSpPr>
            <p:cNvPr id="83" name="Oval 9">
              <a:extLst>
                <a:ext uri="{FF2B5EF4-FFF2-40B4-BE49-F238E27FC236}">
                  <a16:creationId xmlns:a16="http://schemas.microsoft.com/office/drawing/2014/main" id="{34DC0F4B-F1CD-0A4F-A6E5-DF218564ED8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11">
              <a:extLst>
                <a:ext uri="{FF2B5EF4-FFF2-40B4-BE49-F238E27FC236}">
                  <a16:creationId xmlns:a16="http://schemas.microsoft.com/office/drawing/2014/main" id="{7D9E6079-E0EC-454B-B5BD-194BDB6DC698}"/>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5" name="Group 17">
              <a:extLst>
                <a:ext uri="{FF2B5EF4-FFF2-40B4-BE49-F238E27FC236}">
                  <a16:creationId xmlns:a16="http://schemas.microsoft.com/office/drawing/2014/main" id="{DF993104-3514-3040-BA9C-E7A02ABD34BA}"/>
                </a:ext>
              </a:extLst>
            </p:cNvPr>
            <p:cNvGrpSpPr/>
            <p:nvPr/>
          </p:nvGrpSpPr>
          <p:grpSpPr>
            <a:xfrm>
              <a:off x="4169754" y="3580759"/>
              <a:ext cx="192410" cy="124154"/>
              <a:chOff x="4404393" y="2871049"/>
              <a:chExt cx="349146" cy="225288"/>
            </a:xfrm>
          </p:grpSpPr>
          <p:cxnSp>
            <p:nvCxnSpPr>
              <p:cNvPr id="86" name="Straight Connector 13">
                <a:extLst>
                  <a:ext uri="{FF2B5EF4-FFF2-40B4-BE49-F238E27FC236}">
                    <a16:creationId xmlns:a16="http://schemas.microsoft.com/office/drawing/2014/main" id="{D18377EF-79D1-1D42-A476-F55B1F5CF34B}"/>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7" name="Rectangle 14">
                <a:extLst>
                  <a:ext uri="{FF2B5EF4-FFF2-40B4-BE49-F238E27FC236}">
                    <a16:creationId xmlns:a16="http://schemas.microsoft.com/office/drawing/2014/main" id="{FCA0A77A-965C-0241-AD01-FC4DC73C383B}"/>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グループ化 48">
            <a:extLst>
              <a:ext uri="{FF2B5EF4-FFF2-40B4-BE49-F238E27FC236}">
                <a16:creationId xmlns:a16="http://schemas.microsoft.com/office/drawing/2014/main" id="{3DCC496B-3CC2-DC4A-9823-09B0C6E318DE}"/>
              </a:ext>
            </a:extLst>
          </p:cNvPr>
          <p:cNvGrpSpPr/>
          <p:nvPr/>
        </p:nvGrpSpPr>
        <p:grpSpPr>
          <a:xfrm>
            <a:off x="4813299" y="3416677"/>
            <a:ext cx="238803" cy="297977"/>
            <a:chOff x="4123361" y="3406936"/>
            <a:chExt cx="238803" cy="297977"/>
          </a:xfrm>
        </p:grpSpPr>
        <p:sp>
          <p:nvSpPr>
            <p:cNvPr id="89" name="Oval 9">
              <a:extLst>
                <a:ext uri="{FF2B5EF4-FFF2-40B4-BE49-F238E27FC236}">
                  <a16:creationId xmlns:a16="http://schemas.microsoft.com/office/drawing/2014/main" id="{528ADA69-2959-294F-97B8-6C5B92B1F1C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11">
              <a:extLst>
                <a:ext uri="{FF2B5EF4-FFF2-40B4-BE49-F238E27FC236}">
                  <a16:creationId xmlns:a16="http://schemas.microsoft.com/office/drawing/2014/main" id="{265C63D4-E664-9644-8596-F076B2680AA9}"/>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 name="Group 17">
              <a:extLst>
                <a:ext uri="{FF2B5EF4-FFF2-40B4-BE49-F238E27FC236}">
                  <a16:creationId xmlns:a16="http://schemas.microsoft.com/office/drawing/2014/main" id="{96DBF736-251C-E046-957E-1CB2ECD4C873}"/>
                </a:ext>
              </a:extLst>
            </p:cNvPr>
            <p:cNvGrpSpPr/>
            <p:nvPr/>
          </p:nvGrpSpPr>
          <p:grpSpPr>
            <a:xfrm>
              <a:off x="4169754" y="3580759"/>
              <a:ext cx="192410" cy="124154"/>
              <a:chOff x="4404393" y="2871049"/>
              <a:chExt cx="349146" cy="225288"/>
            </a:xfrm>
          </p:grpSpPr>
          <p:cxnSp>
            <p:nvCxnSpPr>
              <p:cNvPr id="92" name="Straight Connector 13">
                <a:extLst>
                  <a:ext uri="{FF2B5EF4-FFF2-40B4-BE49-F238E27FC236}">
                    <a16:creationId xmlns:a16="http://schemas.microsoft.com/office/drawing/2014/main" id="{38353015-1762-F440-B61F-85FC5A85D9A2}"/>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3" name="Rectangle 14">
                <a:extLst>
                  <a:ext uri="{FF2B5EF4-FFF2-40B4-BE49-F238E27FC236}">
                    <a16:creationId xmlns:a16="http://schemas.microsoft.com/office/drawing/2014/main" id="{9E15584A-8775-E746-9101-698191DDDA55}"/>
                  </a:ext>
                </a:extLst>
              </p:cNvPr>
              <p:cNvSpPr/>
              <p:nvPr/>
            </p:nvSpPr>
            <p:spPr>
              <a:xfrm>
                <a:off x="4528252" y="287104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グループ化 48">
            <a:extLst>
              <a:ext uri="{FF2B5EF4-FFF2-40B4-BE49-F238E27FC236}">
                <a16:creationId xmlns:a16="http://schemas.microsoft.com/office/drawing/2014/main" id="{D942EDB8-D9D9-E840-A564-6E7169DDA1CC}"/>
              </a:ext>
            </a:extLst>
          </p:cNvPr>
          <p:cNvGrpSpPr/>
          <p:nvPr/>
        </p:nvGrpSpPr>
        <p:grpSpPr>
          <a:xfrm>
            <a:off x="4189290" y="3417471"/>
            <a:ext cx="238803" cy="297977"/>
            <a:chOff x="4123361" y="3406936"/>
            <a:chExt cx="238803" cy="297977"/>
          </a:xfrm>
        </p:grpSpPr>
        <p:sp>
          <p:nvSpPr>
            <p:cNvPr id="95" name="Oval 9">
              <a:extLst>
                <a:ext uri="{FF2B5EF4-FFF2-40B4-BE49-F238E27FC236}">
                  <a16:creationId xmlns:a16="http://schemas.microsoft.com/office/drawing/2014/main" id="{EEB0E491-EDAA-9C49-B3D3-B8FF5652352C}"/>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6" name="Straight Connector 11">
              <a:extLst>
                <a:ext uri="{FF2B5EF4-FFF2-40B4-BE49-F238E27FC236}">
                  <a16:creationId xmlns:a16="http://schemas.microsoft.com/office/drawing/2014/main" id="{951308ED-6283-C94F-BDD0-A26B721EF192}"/>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7" name="Group 17">
              <a:extLst>
                <a:ext uri="{FF2B5EF4-FFF2-40B4-BE49-F238E27FC236}">
                  <a16:creationId xmlns:a16="http://schemas.microsoft.com/office/drawing/2014/main" id="{BCE324AD-EF42-6342-BDF4-FAB018E58703}"/>
                </a:ext>
              </a:extLst>
            </p:cNvPr>
            <p:cNvGrpSpPr/>
            <p:nvPr/>
          </p:nvGrpSpPr>
          <p:grpSpPr>
            <a:xfrm>
              <a:off x="4169754" y="3580759"/>
              <a:ext cx="192410" cy="124154"/>
              <a:chOff x="4404393" y="2871049"/>
              <a:chExt cx="349146" cy="225288"/>
            </a:xfrm>
          </p:grpSpPr>
          <p:cxnSp>
            <p:nvCxnSpPr>
              <p:cNvPr id="98" name="Straight Connector 13">
                <a:extLst>
                  <a:ext uri="{FF2B5EF4-FFF2-40B4-BE49-F238E27FC236}">
                    <a16:creationId xmlns:a16="http://schemas.microsoft.com/office/drawing/2014/main" id="{D90E9072-2158-A848-97B9-FAC79A9CBC01}"/>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14">
                <a:extLst>
                  <a:ext uri="{FF2B5EF4-FFF2-40B4-BE49-F238E27FC236}">
                    <a16:creationId xmlns:a16="http://schemas.microsoft.com/office/drawing/2014/main" id="{33171B86-CCB4-064D-8853-A61F637A4B93}"/>
                  </a:ext>
                </a:extLst>
              </p:cNvPr>
              <p:cNvSpPr/>
              <p:nvPr/>
            </p:nvSpPr>
            <p:spPr>
              <a:xfrm>
                <a:off x="4528252" y="2871049"/>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pic>
        <p:nvPicPr>
          <p:cNvPr id="132" name="Graphic 131">
            <a:extLst>
              <a:ext uri="{FF2B5EF4-FFF2-40B4-BE49-F238E27FC236}">
                <a16:creationId xmlns:a16="http://schemas.microsoft.com/office/drawing/2014/main" id="{F0A56AC0-7337-1443-92E2-D70E80C00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3761" y="2701167"/>
            <a:ext cx="276905" cy="249757"/>
          </a:xfrm>
          <a:prstGeom prst="rect">
            <a:avLst/>
          </a:prstGeom>
        </p:spPr>
      </p:pic>
      <p:pic>
        <p:nvPicPr>
          <p:cNvPr id="133" name="Graphic 132">
            <a:extLst>
              <a:ext uri="{FF2B5EF4-FFF2-40B4-BE49-F238E27FC236}">
                <a16:creationId xmlns:a16="http://schemas.microsoft.com/office/drawing/2014/main" id="{94D32073-37CA-CF4A-9470-BD53B2998D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5868" y="3648328"/>
            <a:ext cx="276905" cy="249757"/>
          </a:xfrm>
          <a:prstGeom prst="rect">
            <a:avLst/>
          </a:prstGeom>
        </p:spPr>
      </p:pic>
      <p:pic>
        <p:nvPicPr>
          <p:cNvPr id="155" name="Picture 154" descr="A close up of a sign&#13;&#10;&#13;&#10;Description automatically generated">
            <a:extLst>
              <a:ext uri="{FF2B5EF4-FFF2-40B4-BE49-F238E27FC236}">
                <a16:creationId xmlns:a16="http://schemas.microsoft.com/office/drawing/2014/main" id="{A36AADAD-505D-A34C-A450-813A4D41E914}"/>
              </a:ext>
            </a:extLst>
          </p:cNvPr>
          <p:cNvPicPr>
            <a:picLocks noChangeAspect="1"/>
          </p:cNvPicPr>
          <p:nvPr/>
        </p:nvPicPr>
        <p:blipFill>
          <a:blip r:embed="rId12"/>
          <a:stretch>
            <a:fillRect/>
          </a:stretch>
        </p:blipFill>
        <p:spPr>
          <a:xfrm>
            <a:off x="1997676" y="4268072"/>
            <a:ext cx="1689797" cy="844899"/>
          </a:xfrm>
          <a:prstGeom prst="rect">
            <a:avLst/>
          </a:prstGeom>
        </p:spPr>
      </p:pic>
      <p:pic>
        <p:nvPicPr>
          <p:cNvPr id="159" name="Picture 158">
            <a:extLst>
              <a:ext uri="{FF2B5EF4-FFF2-40B4-BE49-F238E27FC236}">
                <a16:creationId xmlns:a16="http://schemas.microsoft.com/office/drawing/2014/main" id="{A9F51C8F-18D5-7142-911F-09873F7A16EA}"/>
              </a:ext>
            </a:extLst>
          </p:cNvPr>
          <p:cNvPicPr>
            <a:picLocks noChangeAspect="1"/>
          </p:cNvPicPr>
          <p:nvPr/>
        </p:nvPicPr>
        <p:blipFill>
          <a:blip r:embed="rId13"/>
          <a:stretch>
            <a:fillRect/>
          </a:stretch>
        </p:blipFill>
        <p:spPr>
          <a:xfrm>
            <a:off x="2046246" y="4144157"/>
            <a:ext cx="883559" cy="935179"/>
          </a:xfrm>
          <a:prstGeom prst="rect">
            <a:avLst/>
          </a:prstGeom>
        </p:spPr>
      </p:pic>
      <p:sp>
        <p:nvSpPr>
          <p:cNvPr id="130" name="テキスト ボックス 16">
            <a:extLst>
              <a:ext uri="{FF2B5EF4-FFF2-40B4-BE49-F238E27FC236}">
                <a16:creationId xmlns:a16="http://schemas.microsoft.com/office/drawing/2014/main" id="{1DBD5990-5140-3545-AA19-FFE5A620C170}"/>
              </a:ext>
            </a:extLst>
          </p:cNvPr>
          <p:cNvSpPr txBox="1"/>
          <p:nvPr/>
        </p:nvSpPr>
        <p:spPr>
          <a:xfrm>
            <a:off x="4548006" y="2013074"/>
            <a:ext cx="3671955" cy="584775"/>
          </a:xfrm>
          <a:prstGeom prst="rect">
            <a:avLst/>
          </a:prstGeom>
          <a:noFill/>
        </p:spPr>
        <p:txBody>
          <a:bodyPr wrap="square" rtlCol="0">
            <a:spAutoFit/>
          </a:bodyPr>
          <a:lstStyle/>
          <a:p>
            <a:r>
              <a:rPr kumimoji="1" lang="en-US" altLang="ja-JP" sz="3200" dirty="0"/>
              <a:t>Spring Cloud Stream</a:t>
            </a:r>
            <a:endParaRPr kumimoji="1" lang="ja-JP" altLang="en-US" sz="3200" dirty="0"/>
          </a:p>
        </p:txBody>
      </p:sp>
      <p:grpSp>
        <p:nvGrpSpPr>
          <p:cNvPr id="131" name="グループ化 48">
            <a:extLst>
              <a:ext uri="{FF2B5EF4-FFF2-40B4-BE49-F238E27FC236}">
                <a16:creationId xmlns:a16="http://schemas.microsoft.com/office/drawing/2014/main" id="{C2FD8C41-84B7-6245-AE6F-96B9210BF3FB}"/>
              </a:ext>
            </a:extLst>
          </p:cNvPr>
          <p:cNvGrpSpPr/>
          <p:nvPr/>
        </p:nvGrpSpPr>
        <p:grpSpPr>
          <a:xfrm>
            <a:off x="6610004" y="3397718"/>
            <a:ext cx="349247" cy="363094"/>
            <a:chOff x="4123361" y="3406936"/>
            <a:chExt cx="349247" cy="363094"/>
          </a:xfrm>
        </p:grpSpPr>
        <p:sp>
          <p:nvSpPr>
            <p:cNvPr id="134" name="Oval 9">
              <a:extLst>
                <a:ext uri="{FF2B5EF4-FFF2-40B4-BE49-F238E27FC236}">
                  <a16:creationId xmlns:a16="http://schemas.microsoft.com/office/drawing/2014/main" id="{40FD8534-EAA6-0349-982B-908F9215803E}"/>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5" name="Straight Connector 11">
              <a:extLst>
                <a:ext uri="{FF2B5EF4-FFF2-40B4-BE49-F238E27FC236}">
                  <a16:creationId xmlns:a16="http://schemas.microsoft.com/office/drawing/2014/main" id="{167EDB99-9C23-D946-9084-6E2FCA7DE5EF}"/>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7" name="Group 17">
              <a:extLst>
                <a:ext uri="{FF2B5EF4-FFF2-40B4-BE49-F238E27FC236}">
                  <a16:creationId xmlns:a16="http://schemas.microsoft.com/office/drawing/2014/main" id="{E9D4B153-5C45-FC4D-A683-E03BF92B2DE6}"/>
                </a:ext>
              </a:extLst>
            </p:cNvPr>
            <p:cNvGrpSpPr/>
            <p:nvPr/>
          </p:nvGrpSpPr>
          <p:grpSpPr>
            <a:xfrm>
              <a:off x="4169756" y="3520598"/>
              <a:ext cx="302852" cy="249432"/>
              <a:chOff x="4404393" y="2761884"/>
              <a:chExt cx="549553" cy="452616"/>
            </a:xfrm>
          </p:grpSpPr>
          <p:cxnSp>
            <p:nvCxnSpPr>
              <p:cNvPr id="149" name="Straight Connector 13">
                <a:extLst>
                  <a:ext uri="{FF2B5EF4-FFF2-40B4-BE49-F238E27FC236}">
                    <a16:creationId xmlns:a16="http://schemas.microsoft.com/office/drawing/2014/main" id="{10AF9579-4887-E646-AF3F-F4A1FAA5BADE}"/>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Rectangle 14">
                <a:extLst>
                  <a:ext uri="{FF2B5EF4-FFF2-40B4-BE49-F238E27FC236}">
                    <a16:creationId xmlns:a16="http://schemas.microsoft.com/office/drawing/2014/main" id="{F17E81A6-EE18-6E41-96BF-3085B334CCB0}"/>
                  </a:ext>
                </a:extLst>
              </p:cNvPr>
              <p:cNvSpPr/>
              <p:nvPr/>
            </p:nvSpPr>
            <p:spPr>
              <a:xfrm>
                <a:off x="4550085" y="2761884"/>
                <a:ext cx="403861" cy="452616"/>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1" name="グループ化 48">
            <a:extLst>
              <a:ext uri="{FF2B5EF4-FFF2-40B4-BE49-F238E27FC236}">
                <a16:creationId xmlns:a16="http://schemas.microsoft.com/office/drawing/2014/main" id="{D7A2229F-F019-274E-9C88-CE12BDA4398E}"/>
              </a:ext>
            </a:extLst>
          </p:cNvPr>
          <p:cNvGrpSpPr/>
          <p:nvPr/>
        </p:nvGrpSpPr>
        <p:grpSpPr>
          <a:xfrm>
            <a:off x="7019801" y="3390774"/>
            <a:ext cx="349247" cy="363094"/>
            <a:chOff x="4123361" y="3406936"/>
            <a:chExt cx="349247" cy="363094"/>
          </a:xfrm>
        </p:grpSpPr>
        <p:sp>
          <p:nvSpPr>
            <p:cNvPr id="152" name="Oval 9">
              <a:extLst>
                <a:ext uri="{FF2B5EF4-FFF2-40B4-BE49-F238E27FC236}">
                  <a16:creationId xmlns:a16="http://schemas.microsoft.com/office/drawing/2014/main" id="{847CCF38-D1E5-3647-B73C-FF691C35EE01}"/>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3" name="Straight Connector 11">
              <a:extLst>
                <a:ext uri="{FF2B5EF4-FFF2-40B4-BE49-F238E27FC236}">
                  <a16:creationId xmlns:a16="http://schemas.microsoft.com/office/drawing/2014/main" id="{675023FE-65ED-2140-A5C8-BC74FA7A488B}"/>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4" name="Group 17">
              <a:extLst>
                <a:ext uri="{FF2B5EF4-FFF2-40B4-BE49-F238E27FC236}">
                  <a16:creationId xmlns:a16="http://schemas.microsoft.com/office/drawing/2014/main" id="{3ADD6558-17E5-794D-A2EA-17CAF7AFBAAB}"/>
                </a:ext>
              </a:extLst>
            </p:cNvPr>
            <p:cNvGrpSpPr/>
            <p:nvPr/>
          </p:nvGrpSpPr>
          <p:grpSpPr>
            <a:xfrm>
              <a:off x="4169756" y="3520598"/>
              <a:ext cx="302852" cy="249432"/>
              <a:chOff x="4404393" y="2761884"/>
              <a:chExt cx="549553" cy="452616"/>
            </a:xfrm>
          </p:grpSpPr>
          <p:cxnSp>
            <p:nvCxnSpPr>
              <p:cNvPr id="156" name="Straight Connector 13">
                <a:extLst>
                  <a:ext uri="{FF2B5EF4-FFF2-40B4-BE49-F238E27FC236}">
                    <a16:creationId xmlns:a16="http://schemas.microsoft.com/office/drawing/2014/main" id="{992614E7-9571-A64B-B997-B608CD43DC3D}"/>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7" name="Rectangle 14">
                <a:extLst>
                  <a:ext uri="{FF2B5EF4-FFF2-40B4-BE49-F238E27FC236}">
                    <a16:creationId xmlns:a16="http://schemas.microsoft.com/office/drawing/2014/main" id="{208B7126-ECD0-7E47-90B1-CB1EE4E67FC2}"/>
                  </a:ext>
                </a:extLst>
              </p:cNvPr>
              <p:cNvSpPr/>
              <p:nvPr/>
            </p:nvSpPr>
            <p:spPr>
              <a:xfrm>
                <a:off x="4550085" y="2761884"/>
                <a:ext cx="403861" cy="452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8" name="グループ化 48">
            <a:extLst>
              <a:ext uri="{FF2B5EF4-FFF2-40B4-BE49-F238E27FC236}">
                <a16:creationId xmlns:a16="http://schemas.microsoft.com/office/drawing/2014/main" id="{7E213DC5-C187-DE48-AFF4-F90047F5DA78}"/>
              </a:ext>
            </a:extLst>
          </p:cNvPr>
          <p:cNvGrpSpPr/>
          <p:nvPr/>
        </p:nvGrpSpPr>
        <p:grpSpPr>
          <a:xfrm>
            <a:off x="9034315" y="3825159"/>
            <a:ext cx="349247" cy="363094"/>
            <a:chOff x="4123361" y="3406936"/>
            <a:chExt cx="349247" cy="363094"/>
          </a:xfrm>
        </p:grpSpPr>
        <p:sp>
          <p:nvSpPr>
            <p:cNvPr id="160" name="Oval 9">
              <a:extLst>
                <a:ext uri="{FF2B5EF4-FFF2-40B4-BE49-F238E27FC236}">
                  <a16:creationId xmlns:a16="http://schemas.microsoft.com/office/drawing/2014/main" id="{A24BE870-E1E2-B646-8018-F25E2E9F4E04}"/>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1" name="Straight Connector 11">
              <a:extLst>
                <a:ext uri="{FF2B5EF4-FFF2-40B4-BE49-F238E27FC236}">
                  <a16:creationId xmlns:a16="http://schemas.microsoft.com/office/drawing/2014/main" id="{00F6C070-F247-C64D-B5D6-C200A8912492}"/>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2" name="Group 17">
              <a:extLst>
                <a:ext uri="{FF2B5EF4-FFF2-40B4-BE49-F238E27FC236}">
                  <a16:creationId xmlns:a16="http://schemas.microsoft.com/office/drawing/2014/main" id="{7C015BBC-A2F2-BF41-B61B-3B245EABA18E}"/>
                </a:ext>
              </a:extLst>
            </p:cNvPr>
            <p:cNvGrpSpPr/>
            <p:nvPr/>
          </p:nvGrpSpPr>
          <p:grpSpPr>
            <a:xfrm>
              <a:off x="4169756" y="3520598"/>
              <a:ext cx="302852" cy="249432"/>
              <a:chOff x="4404393" y="2761884"/>
              <a:chExt cx="549553" cy="452616"/>
            </a:xfrm>
          </p:grpSpPr>
          <p:cxnSp>
            <p:nvCxnSpPr>
              <p:cNvPr id="163" name="Straight Connector 13">
                <a:extLst>
                  <a:ext uri="{FF2B5EF4-FFF2-40B4-BE49-F238E27FC236}">
                    <a16:creationId xmlns:a16="http://schemas.microsoft.com/office/drawing/2014/main" id="{C799601D-9E92-1B43-9EA5-3F958A40BB9E}"/>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4" name="Rectangle 14">
                <a:extLst>
                  <a:ext uri="{FF2B5EF4-FFF2-40B4-BE49-F238E27FC236}">
                    <a16:creationId xmlns:a16="http://schemas.microsoft.com/office/drawing/2014/main" id="{75F59EB3-8211-7A4F-A2B6-553854387E65}"/>
                  </a:ext>
                </a:extLst>
              </p:cNvPr>
              <p:cNvSpPr/>
              <p:nvPr/>
            </p:nvSpPr>
            <p:spPr>
              <a:xfrm>
                <a:off x="4550085" y="2761884"/>
                <a:ext cx="403861" cy="452616"/>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5" name="グループ化 48">
            <a:extLst>
              <a:ext uri="{FF2B5EF4-FFF2-40B4-BE49-F238E27FC236}">
                <a16:creationId xmlns:a16="http://schemas.microsoft.com/office/drawing/2014/main" id="{192A5234-26F6-F84A-9C7D-65189503ACE4}"/>
              </a:ext>
            </a:extLst>
          </p:cNvPr>
          <p:cNvGrpSpPr/>
          <p:nvPr/>
        </p:nvGrpSpPr>
        <p:grpSpPr>
          <a:xfrm>
            <a:off x="9025150" y="2867341"/>
            <a:ext cx="349247" cy="363094"/>
            <a:chOff x="4123361" y="3406936"/>
            <a:chExt cx="349247" cy="363094"/>
          </a:xfrm>
        </p:grpSpPr>
        <p:sp>
          <p:nvSpPr>
            <p:cNvPr id="166" name="Oval 9">
              <a:extLst>
                <a:ext uri="{FF2B5EF4-FFF2-40B4-BE49-F238E27FC236}">
                  <a16:creationId xmlns:a16="http://schemas.microsoft.com/office/drawing/2014/main" id="{ED7ECC04-1A94-624B-AA1A-996862E0666A}"/>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7" name="Straight Connector 11">
              <a:extLst>
                <a:ext uri="{FF2B5EF4-FFF2-40B4-BE49-F238E27FC236}">
                  <a16:creationId xmlns:a16="http://schemas.microsoft.com/office/drawing/2014/main" id="{ACDD9EA7-D9FC-E644-8E03-B427FC4A9CF9}"/>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8" name="Group 17">
              <a:extLst>
                <a:ext uri="{FF2B5EF4-FFF2-40B4-BE49-F238E27FC236}">
                  <a16:creationId xmlns:a16="http://schemas.microsoft.com/office/drawing/2014/main" id="{058062FF-2B38-C14C-A600-EDDD035C901C}"/>
                </a:ext>
              </a:extLst>
            </p:cNvPr>
            <p:cNvGrpSpPr/>
            <p:nvPr/>
          </p:nvGrpSpPr>
          <p:grpSpPr>
            <a:xfrm>
              <a:off x="4169756" y="3520598"/>
              <a:ext cx="302852" cy="249432"/>
              <a:chOff x="4404393" y="2761884"/>
              <a:chExt cx="549553" cy="452616"/>
            </a:xfrm>
          </p:grpSpPr>
          <p:cxnSp>
            <p:nvCxnSpPr>
              <p:cNvPr id="169" name="Straight Connector 13">
                <a:extLst>
                  <a:ext uri="{FF2B5EF4-FFF2-40B4-BE49-F238E27FC236}">
                    <a16:creationId xmlns:a16="http://schemas.microsoft.com/office/drawing/2014/main" id="{17E8AF06-C544-A04A-AAED-66037814EFE4}"/>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70" name="Rectangle 14">
                <a:extLst>
                  <a:ext uri="{FF2B5EF4-FFF2-40B4-BE49-F238E27FC236}">
                    <a16:creationId xmlns:a16="http://schemas.microsoft.com/office/drawing/2014/main" id="{F37930A0-88C6-4F48-86C1-ECE68A93E381}"/>
                  </a:ext>
                </a:extLst>
              </p:cNvPr>
              <p:cNvSpPr/>
              <p:nvPr/>
            </p:nvSpPr>
            <p:spPr>
              <a:xfrm>
                <a:off x="4550085" y="2761884"/>
                <a:ext cx="403861" cy="452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370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fill="hold"/>
                                        <p:tgtEl>
                                          <p:spTgt spid="142"/>
                                        </p:tgtEl>
                                        <p:attrNameLst>
                                          <p:attrName>ppt_x</p:attrName>
                                        </p:attrNameLst>
                                      </p:cBhvr>
                                      <p:tavLst>
                                        <p:tav tm="0">
                                          <p:val>
                                            <p:strVal val="#ppt_x"/>
                                          </p:val>
                                        </p:tav>
                                        <p:tav tm="100000">
                                          <p:val>
                                            <p:strVal val="#ppt_x"/>
                                          </p:val>
                                        </p:tav>
                                      </p:tavLst>
                                    </p:anim>
                                    <p:anim calcmode="lin" valueType="num">
                                      <p:cBhvr additive="base">
                                        <p:cTn id="8" dur="500" fill="hold"/>
                                        <p:tgtEl>
                                          <p:spTgt spid="14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suction.wav"/>
                                        </p:tgtEl>
                                      </p:cMediaNode>
                                    </p:audio>
                                  </p:subTnLst>
                                </p:cTn>
                              </p:par>
                              <p:par>
                                <p:cTn id="9" presetID="2" presetClass="entr" presetSubtype="4" fill="hold" nodeType="withEffect">
                                  <p:stCondLst>
                                    <p:cond delay="0"/>
                                  </p:stCondLst>
                                  <p:childTnLst>
                                    <p:set>
                                      <p:cBhvr>
                                        <p:cTn id="10" dur="1" fill="hold">
                                          <p:stCondLst>
                                            <p:cond delay="0"/>
                                          </p:stCondLst>
                                        </p:cTn>
                                        <p:tgtEl>
                                          <p:spTgt spid="155"/>
                                        </p:tgtEl>
                                        <p:attrNameLst>
                                          <p:attrName>style.visibility</p:attrName>
                                        </p:attrNameLst>
                                      </p:cBhvr>
                                      <p:to>
                                        <p:strVal val="visible"/>
                                      </p:to>
                                    </p:set>
                                    <p:anim calcmode="lin" valueType="num">
                                      <p:cBhvr additive="base">
                                        <p:cTn id="11" dur="500" fill="hold"/>
                                        <p:tgtEl>
                                          <p:spTgt spid="155"/>
                                        </p:tgtEl>
                                        <p:attrNameLst>
                                          <p:attrName>ppt_x</p:attrName>
                                        </p:attrNameLst>
                                      </p:cBhvr>
                                      <p:tavLst>
                                        <p:tav tm="0">
                                          <p:val>
                                            <p:strVal val="#ppt_x"/>
                                          </p:val>
                                        </p:tav>
                                        <p:tav tm="100000">
                                          <p:val>
                                            <p:strVal val="#ppt_x"/>
                                          </p:val>
                                        </p:tav>
                                      </p:tavLst>
                                    </p:anim>
                                    <p:anim calcmode="lin" valueType="num">
                                      <p:cBhvr additive="base">
                                        <p:cTn id="12" dur="500" fill="hold"/>
                                        <p:tgtEl>
                                          <p:spTgt spid="15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
                                        <p:tgtEl>
                                          <p:spTgt spid="71"/>
                                        </p:tgtEl>
                                      </p:cBhvr>
                                    </p:animEffect>
                                  </p:childTnLst>
                                </p:cTn>
                              </p:par>
                            </p:childTnLst>
                          </p:cTn>
                        </p:par>
                        <p:par>
                          <p:cTn id="17" fill="hold">
                            <p:stCondLst>
                              <p:cond delay="600"/>
                            </p:stCondLst>
                            <p:childTnLst>
                              <p:par>
                                <p:cTn id="18" presetID="10" presetClass="exit" presetSubtype="0" fill="hold" nodeType="afterEffect">
                                  <p:stCondLst>
                                    <p:cond delay="0"/>
                                  </p:stCondLst>
                                  <p:childTnLst>
                                    <p:animEffect transition="out" filter="fade">
                                      <p:cBhvr>
                                        <p:cTn id="19" dur="100"/>
                                        <p:tgtEl>
                                          <p:spTgt spid="71"/>
                                        </p:tgtEl>
                                      </p:cBhvr>
                                    </p:animEffect>
                                    <p:set>
                                      <p:cBhvr>
                                        <p:cTn id="20" dur="1" fill="hold">
                                          <p:stCondLst>
                                            <p:cond delay="99"/>
                                          </p:stCondLst>
                                        </p:cTn>
                                        <p:tgtEl>
                                          <p:spTgt spid="71"/>
                                        </p:tgtEl>
                                        <p:attrNameLst>
                                          <p:attrName>style.visibility</p:attrName>
                                        </p:attrNameLst>
                                      </p:cBhvr>
                                      <p:to>
                                        <p:strVal val="hidden"/>
                                      </p:to>
                                    </p:set>
                                  </p:childTnLst>
                                </p:cTn>
                              </p:par>
                            </p:childTnLst>
                          </p:cTn>
                        </p:par>
                        <p:par>
                          <p:cTn id="21" fill="hold">
                            <p:stCondLst>
                              <p:cond delay="700"/>
                            </p:stCondLst>
                            <p:childTnLst>
                              <p:par>
                                <p:cTn id="22" presetID="10" presetClass="entr" presetSubtype="0"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childTnLst>
                          </p:cTn>
                        </p:par>
                        <p:par>
                          <p:cTn id="25" fill="hold">
                            <p:stCondLst>
                              <p:cond delay="800"/>
                            </p:stCondLst>
                            <p:childTnLst>
                              <p:par>
                                <p:cTn id="26" presetID="10" presetClass="exit" presetSubtype="0" fill="hold" nodeType="afterEffect">
                                  <p:stCondLst>
                                    <p:cond delay="0"/>
                                  </p:stCondLst>
                                  <p:childTnLst>
                                    <p:animEffect transition="out" filter="fade">
                                      <p:cBhvr>
                                        <p:cTn id="27" dur="100"/>
                                        <p:tgtEl>
                                          <p:spTgt spid="88"/>
                                        </p:tgtEl>
                                      </p:cBhvr>
                                    </p:animEffect>
                                    <p:set>
                                      <p:cBhvr>
                                        <p:cTn id="28" dur="1" fill="hold">
                                          <p:stCondLst>
                                            <p:cond delay="99"/>
                                          </p:stCondLst>
                                        </p:cTn>
                                        <p:tgtEl>
                                          <p:spTgt spid="88"/>
                                        </p:tgtEl>
                                        <p:attrNameLst>
                                          <p:attrName>style.visibility</p:attrName>
                                        </p:attrNameLst>
                                      </p:cBhvr>
                                      <p:to>
                                        <p:strVal val="hidden"/>
                                      </p:to>
                                    </p:set>
                                  </p:childTnLst>
                                </p:cTn>
                              </p:par>
                            </p:childTnLst>
                          </p:cTn>
                        </p:par>
                        <p:par>
                          <p:cTn id="29" fill="hold">
                            <p:stCondLst>
                              <p:cond delay="900"/>
                            </p:stCondLst>
                            <p:childTnLst>
                              <p:par>
                                <p:cTn id="30" presetID="10" presetClass="entr" presetSubtype="0"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
                                        <p:tgtEl>
                                          <p:spTgt spid="82"/>
                                        </p:tgtEl>
                                      </p:cBhvr>
                                    </p:animEffect>
                                  </p:childTnLst>
                                </p:cTn>
                              </p:par>
                            </p:childTnLst>
                          </p:cTn>
                        </p:par>
                        <p:par>
                          <p:cTn id="33" fill="hold">
                            <p:stCondLst>
                              <p:cond delay="1000"/>
                            </p:stCondLst>
                            <p:childTnLst>
                              <p:par>
                                <p:cTn id="34" presetID="10" presetClass="exit" presetSubtype="0" fill="hold" nodeType="afterEffect">
                                  <p:stCondLst>
                                    <p:cond delay="0"/>
                                  </p:stCondLst>
                                  <p:childTnLst>
                                    <p:animEffect transition="out" filter="fade">
                                      <p:cBhvr>
                                        <p:cTn id="35" dur="100"/>
                                        <p:tgtEl>
                                          <p:spTgt spid="82"/>
                                        </p:tgtEl>
                                      </p:cBhvr>
                                    </p:animEffect>
                                    <p:set>
                                      <p:cBhvr>
                                        <p:cTn id="36" dur="1" fill="hold">
                                          <p:stCondLst>
                                            <p:cond delay="99"/>
                                          </p:stCondLst>
                                        </p:cTn>
                                        <p:tgtEl>
                                          <p:spTgt spid="82"/>
                                        </p:tgtEl>
                                        <p:attrNameLst>
                                          <p:attrName>style.visibility</p:attrName>
                                        </p:attrNameLst>
                                      </p:cBhvr>
                                      <p:to>
                                        <p:strVal val="hidden"/>
                                      </p:to>
                                    </p:set>
                                  </p:childTnLst>
                                </p:cTn>
                              </p:par>
                            </p:childTnLst>
                          </p:cTn>
                        </p:par>
                        <p:par>
                          <p:cTn id="37" fill="hold">
                            <p:stCondLst>
                              <p:cond delay="1100"/>
                            </p:stCondLst>
                            <p:childTnLst>
                              <p:par>
                                <p:cTn id="38" presetID="10"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
                                        <p:tgtEl>
                                          <p:spTgt spid="94"/>
                                        </p:tgtEl>
                                      </p:cBhvr>
                                    </p:animEffect>
                                  </p:childTnLst>
                                </p:cTn>
                              </p:par>
                            </p:childTnLst>
                          </p:cTn>
                        </p:par>
                        <p:par>
                          <p:cTn id="41" fill="hold">
                            <p:stCondLst>
                              <p:cond delay="1200"/>
                            </p:stCondLst>
                            <p:childTnLst>
                              <p:par>
                                <p:cTn id="42" presetID="10" presetClass="exit" presetSubtype="0" fill="hold" nodeType="afterEffect">
                                  <p:stCondLst>
                                    <p:cond delay="0"/>
                                  </p:stCondLst>
                                  <p:childTnLst>
                                    <p:animEffect transition="out" filter="fade">
                                      <p:cBhvr>
                                        <p:cTn id="43" dur="100"/>
                                        <p:tgtEl>
                                          <p:spTgt spid="94"/>
                                        </p:tgtEl>
                                      </p:cBhvr>
                                    </p:animEffect>
                                    <p:set>
                                      <p:cBhvr>
                                        <p:cTn id="44" dur="1" fill="hold">
                                          <p:stCondLst>
                                            <p:cond delay="99"/>
                                          </p:stCondLst>
                                        </p:cTn>
                                        <p:tgtEl>
                                          <p:spTgt spid="94"/>
                                        </p:tgtEl>
                                        <p:attrNameLst>
                                          <p:attrName>style.visibility</p:attrName>
                                        </p:attrNameLst>
                                      </p:cBhvr>
                                      <p:to>
                                        <p:strVal val="hidden"/>
                                      </p:to>
                                    </p:set>
                                  </p:childTnLst>
                                </p:cTn>
                              </p:par>
                            </p:childTnLst>
                          </p:cTn>
                        </p:par>
                        <p:par>
                          <p:cTn id="45" fill="hold">
                            <p:stCondLst>
                              <p:cond delay="1300"/>
                            </p:stCondLst>
                            <p:childTnLst>
                              <p:par>
                                <p:cTn id="46" presetID="10" presetClass="entr" presetSubtype="0" fill="hold" nodeType="afterEffect">
                                  <p:stCondLst>
                                    <p:cond delay="0"/>
                                  </p:stCondLst>
                                  <p:childTnLst>
                                    <p:set>
                                      <p:cBhvr>
                                        <p:cTn id="47" dur="1" fill="hold">
                                          <p:stCondLst>
                                            <p:cond delay="0"/>
                                          </p:stCondLst>
                                        </p:cTn>
                                        <p:tgtEl>
                                          <p:spTgt spid="151"/>
                                        </p:tgtEl>
                                        <p:attrNameLst>
                                          <p:attrName>style.visibility</p:attrName>
                                        </p:attrNameLst>
                                      </p:cBhvr>
                                      <p:to>
                                        <p:strVal val="visible"/>
                                      </p:to>
                                    </p:set>
                                    <p:animEffect transition="in" filter="fade">
                                      <p:cBhvr>
                                        <p:cTn id="48" dur="100"/>
                                        <p:tgtEl>
                                          <p:spTgt spid="151"/>
                                        </p:tgtEl>
                                      </p:cBhvr>
                                    </p:animEffect>
                                  </p:childTnLst>
                                </p:cTn>
                              </p:par>
                            </p:childTnLst>
                          </p:cTn>
                        </p:par>
                        <p:par>
                          <p:cTn id="49" fill="hold">
                            <p:stCondLst>
                              <p:cond delay="1400"/>
                            </p:stCondLst>
                            <p:childTnLst>
                              <p:par>
                                <p:cTn id="50" presetID="10" presetClass="exit" presetSubtype="0" fill="hold" nodeType="afterEffect">
                                  <p:stCondLst>
                                    <p:cond delay="0"/>
                                  </p:stCondLst>
                                  <p:childTnLst>
                                    <p:animEffect transition="out" filter="fade">
                                      <p:cBhvr>
                                        <p:cTn id="51" dur="100"/>
                                        <p:tgtEl>
                                          <p:spTgt spid="151"/>
                                        </p:tgtEl>
                                      </p:cBhvr>
                                    </p:animEffect>
                                    <p:set>
                                      <p:cBhvr>
                                        <p:cTn id="52" dur="1" fill="hold">
                                          <p:stCondLst>
                                            <p:cond delay="99"/>
                                          </p:stCondLst>
                                        </p:cTn>
                                        <p:tgtEl>
                                          <p:spTgt spid="151"/>
                                        </p:tgtEl>
                                        <p:attrNameLst>
                                          <p:attrName>style.visibility</p:attrName>
                                        </p:attrNameLst>
                                      </p:cBhvr>
                                      <p:to>
                                        <p:strVal val="hidden"/>
                                      </p:to>
                                    </p:se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fade">
                                      <p:cBhvr>
                                        <p:cTn id="56" dur="100"/>
                                        <p:tgtEl>
                                          <p:spTgt spid="131"/>
                                        </p:tgtEl>
                                      </p:cBhvr>
                                    </p:animEffect>
                                  </p:childTnLst>
                                </p:cTn>
                              </p:par>
                            </p:childTnLst>
                          </p:cTn>
                        </p:par>
                        <p:par>
                          <p:cTn id="57" fill="hold">
                            <p:stCondLst>
                              <p:cond delay="1600"/>
                            </p:stCondLst>
                            <p:childTnLst>
                              <p:par>
                                <p:cTn id="58" presetID="10" presetClass="exit" presetSubtype="0" fill="hold" nodeType="afterEffect">
                                  <p:stCondLst>
                                    <p:cond delay="0"/>
                                  </p:stCondLst>
                                  <p:childTnLst>
                                    <p:animEffect transition="out" filter="fade">
                                      <p:cBhvr>
                                        <p:cTn id="59" dur="100"/>
                                        <p:tgtEl>
                                          <p:spTgt spid="131"/>
                                        </p:tgtEl>
                                      </p:cBhvr>
                                    </p:animEffect>
                                    <p:set>
                                      <p:cBhvr>
                                        <p:cTn id="60" dur="1" fill="hold">
                                          <p:stCondLst>
                                            <p:cond delay="99"/>
                                          </p:stCondLst>
                                        </p:cTn>
                                        <p:tgtEl>
                                          <p:spTgt spid="131"/>
                                        </p:tgtEl>
                                        <p:attrNameLst>
                                          <p:attrName>style.visibility</p:attrName>
                                        </p:attrNameLst>
                                      </p:cBhvr>
                                      <p:to>
                                        <p:strVal val="hidden"/>
                                      </p:to>
                                    </p:set>
                                  </p:childTnLst>
                                </p:cTn>
                              </p:par>
                            </p:childTnLst>
                          </p:cTn>
                        </p:par>
                        <p:par>
                          <p:cTn id="61" fill="hold">
                            <p:stCondLst>
                              <p:cond delay="1700"/>
                            </p:stCondLst>
                            <p:childTnLst>
                              <p:par>
                                <p:cTn id="62" presetID="10" presetClass="entr" presetSubtype="0" fill="hold" nodeType="afterEffect">
                                  <p:stCondLst>
                                    <p:cond delay="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100"/>
                                        <p:tgtEl>
                                          <p:spTgt spid="165"/>
                                        </p:tgtEl>
                                      </p:cBhvr>
                                    </p:animEffect>
                                  </p:childTnLst>
                                </p:cTn>
                              </p:par>
                              <p:par>
                                <p:cTn id="65" presetID="10" presetClass="entr" presetSubtype="0" fill="hold" nodeType="withEffect">
                                  <p:stCondLst>
                                    <p:cond delay="0"/>
                                  </p:stCondLst>
                                  <p:childTnLst>
                                    <p:set>
                                      <p:cBhvr>
                                        <p:cTn id="66" dur="1" fill="hold">
                                          <p:stCondLst>
                                            <p:cond delay="0"/>
                                          </p:stCondLst>
                                        </p:cTn>
                                        <p:tgtEl>
                                          <p:spTgt spid="158"/>
                                        </p:tgtEl>
                                        <p:attrNameLst>
                                          <p:attrName>style.visibility</p:attrName>
                                        </p:attrNameLst>
                                      </p:cBhvr>
                                      <p:to>
                                        <p:strVal val="visible"/>
                                      </p:to>
                                    </p:set>
                                    <p:animEffect transition="in" filter="fade">
                                      <p:cBhvr>
                                        <p:cTn id="67" dur="100"/>
                                        <p:tgtEl>
                                          <p:spTgt spid="158"/>
                                        </p:tgtEl>
                                      </p:cBhvr>
                                    </p:animEffect>
                                  </p:childTnLst>
                                </p:cTn>
                              </p:par>
                            </p:childTnLst>
                          </p:cTn>
                        </p:par>
                        <p:par>
                          <p:cTn id="68" fill="hold">
                            <p:stCondLst>
                              <p:cond delay="1800"/>
                            </p:stCondLst>
                            <p:childTnLst>
                              <p:par>
                                <p:cTn id="69" presetID="10" presetClass="exit" presetSubtype="0" fill="hold" nodeType="afterEffect">
                                  <p:stCondLst>
                                    <p:cond delay="0"/>
                                  </p:stCondLst>
                                  <p:childTnLst>
                                    <p:animEffect transition="out" filter="fade">
                                      <p:cBhvr>
                                        <p:cTn id="70" dur="100"/>
                                        <p:tgtEl>
                                          <p:spTgt spid="165"/>
                                        </p:tgtEl>
                                      </p:cBhvr>
                                    </p:animEffect>
                                    <p:set>
                                      <p:cBhvr>
                                        <p:cTn id="71" dur="1" fill="hold">
                                          <p:stCondLst>
                                            <p:cond delay="99"/>
                                          </p:stCondLst>
                                        </p:cTn>
                                        <p:tgtEl>
                                          <p:spTgt spid="165"/>
                                        </p:tgtEl>
                                        <p:attrNameLst>
                                          <p:attrName>style.visibility</p:attrName>
                                        </p:attrNameLst>
                                      </p:cBhvr>
                                      <p:to>
                                        <p:strVal val="hidden"/>
                                      </p:to>
                                    </p:set>
                                  </p:childTnLst>
                                </p:cTn>
                              </p:par>
                              <p:par>
                                <p:cTn id="72" presetID="45" presetClass="entr" presetSubtype="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2000"/>
                                        <p:tgtEl>
                                          <p:spTgt spid="69"/>
                                        </p:tgtEl>
                                      </p:cBhvr>
                                    </p:animEffect>
                                    <p:anim calcmode="lin" valueType="num">
                                      <p:cBhvr>
                                        <p:cTn id="75" dur="2000" fill="hold"/>
                                        <p:tgtEl>
                                          <p:spTgt spid="69"/>
                                        </p:tgtEl>
                                        <p:attrNameLst>
                                          <p:attrName>ppt_w</p:attrName>
                                        </p:attrNameLst>
                                      </p:cBhvr>
                                      <p:tavLst>
                                        <p:tav tm="0" fmla="#ppt_w*sin(2.5*pi*$)">
                                          <p:val>
                                            <p:fltVal val="0"/>
                                          </p:val>
                                        </p:tav>
                                        <p:tav tm="100000">
                                          <p:val>
                                            <p:fltVal val="1"/>
                                          </p:val>
                                        </p:tav>
                                      </p:tavLst>
                                    </p:anim>
                                    <p:anim calcmode="lin" valueType="num">
                                      <p:cBhvr>
                                        <p:cTn id="76" dur="2000" fill="hold"/>
                                        <p:tgtEl>
                                          <p:spTgt spid="6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72"/>
                                            </p:cond>
                                          </p:stCondLst>
                                          <p:endCondLst>
                                            <p:cond evt="onStopAudio" delay="0">
                                              <p:tgtEl>
                                                <p:sldTgt/>
                                              </p:tgtEl>
                                            </p:cond>
                                          </p:endCondLst>
                                        </p:cTn>
                                        <p:tgtEl>
                                          <p:sndTgt r:embed="rId4" name="cashreg.wav"/>
                                        </p:tgtEl>
                                      </p:cMediaNode>
                                    </p:audio>
                                  </p:subTnLst>
                                </p:cTn>
                              </p:par>
                              <p:par>
                                <p:cTn id="77" presetID="10" presetClass="exit" presetSubtype="0" fill="hold" nodeType="withEffect">
                                  <p:stCondLst>
                                    <p:cond delay="0"/>
                                  </p:stCondLst>
                                  <p:childTnLst>
                                    <p:animEffect transition="out" filter="fade">
                                      <p:cBhvr>
                                        <p:cTn id="78" dur="100"/>
                                        <p:tgtEl>
                                          <p:spTgt spid="158"/>
                                        </p:tgtEl>
                                      </p:cBhvr>
                                    </p:animEffect>
                                    <p:set>
                                      <p:cBhvr>
                                        <p:cTn id="79" dur="1" fill="hold">
                                          <p:stCondLst>
                                            <p:cond delay="99"/>
                                          </p:stCondLst>
                                        </p:cTn>
                                        <p:tgtEl>
                                          <p:spTgt spid="158"/>
                                        </p:tgtEl>
                                        <p:attrNameLst>
                                          <p:attrName>style.visibility</p:attrName>
                                        </p:attrNameLst>
                                      </p:cBhvr>
                                      <p:to>
                                        <p:strVal val="hidden"/>
                                      </p:to>
                                    </p:set>
                                  </p:childTnLst>
                                </p:cTn>
                              </p:par>
                              <p:par>
                                <p:cTn id="80" presetID="45"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2000"/>
                                        <p:tgtEl>
                                          <p:spTgt spid="70"/>
                                        </p:tgtEl>
                                      </p:cBhvr>
                                    </p:animEffect>
                                    <p:anim calcmode="lin" valueType="num">
                                      <p:cBhvr>
                                        <p:cTn id="83" dur="2000" fill="hold"/>
                                        <p:tgtEl>
                                          <p:spTgt spid="70"/>
                                        </p:tgtEl>
                                        <p:attrNameLst>
                                          <p:attrName>ppt_w</p:attrName>
                                        </p:attrNameLst>
                                      </p:cBhvr>
                                      <p:tavLst>
                                        <p:tav tm="0" fmla="#ppt_w*sin(2.5*pi*$)">
                                          <p:val>
                                            <p:fltVal val="0"/>
                                          </p:val>
                                        </p:tav>
                                        <p:tav tm="100000">
                                          <p:val>
                                            <p:fltVal val="1"/>
                                          </p:val>
                                        </p:tav>
                                      </p:tavLst>
                                    </p:anim>
                                    <p:anim calcmode="lin" valueType="num">
                                      <p:cBhvr>
                                        <p:cTn id="84" dur="2000" fill="hold"/>
                                        <p:tgtEl>
                                          <p:spTgt spid="7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80"/>
                                            </p:cond>
                                          </p:stCondLst>
                                          <p:endCondLst>
                                            <p:cond evt="onStopAudio" delay="0">
                                              <p:tgtEl>
                                                <p:sldTgt/>
                                              </p:tgtEl>
                                            </p:cond>
                                          </p:endCondLst>
                                        </p:cTn>
                                        <p:tgtEl>
                                          <p:sndTgt r:embed="rId4" name="cashreg.wav"/>
                                        </p:tgtEl>
                                      </p:cMediaNode>
                                    </p:audio>
                                  </p:subTnLst>
                                </p:cTn>
                              </p:par>
                            </p:childTnLst>
                          </p:cTn>
                        </p:par>
                      </p:childTnLst>
                    </p:cTn>
                  </p:par>
                  <p:par>
                    <p:cTn id="85" fill="hold">
                      <p:stCondLst>
                        <p:cond delay="indefinite"/>
                      </p:stCondLst>
                      <p:childTnLst>
                        <p:par>
                          <p:cTn id="86" fill="hold">
                            <p:stCondLst>
                              <p:cond delay="0"/>
                            </p:stCondLst>
                            <p:childTnLst>
                              <p:par>
                                <p:cTn id="87" presetID="2" presetClass="exit" presetSubtype="1" fill="hold" nodeType="clickEffect">
                                  <p:stCondLst>
                                    <p:cond delay="0"/>
                                  </p:stCondLst>
                                  <p:childTnLst>
                                    <p:anim calcmode="lin" valueType="num">
                                      <p:cBhvr additive="base">
                                        <p:cTn id="88" dur="500"/>
                                        <p:tgtEl>
                                          <p:spTgt spid="142"/>
                                        </p:tgtEl>
                                        <p:attrNameLst>
                                          <p:attrName>ppt_x</p:attrName>
                                        </p:attrNameLst>
                                      </p:cBhvr>
                                      <p:tavLst>
                                        <p:tav tm="0">
                                          <p:val>
                                            <p:strVal val="ppt_x"/>
                                          </p:val>
                                        </p:tav>
                                        <p:tav tm="100000">
                                          <p:val>
                                            <p:strVal val="ppt_x"/>
                                          </p:val>
                                        </p:tav>
                                      </p:tavLst>
                                    </p:anim>
                                    <p:anim calcmode="lin" valueType="num">
                                      <p:cBhvr additive="base">
                                        <p:cTn id="89" dur="500"/>
                                        <p:tgtEl>
                                          <p:spTgt spid="142"/>
                                        </p:tgtEl>
                                        <p:attrNameLst>
                                          <p:attrName>ppt_y</p:attrName>
                                        </p:attrNameLst>
                                      </p:cBhvr>
                                      <p:tavLst>
                                        <p:tav tm="0">
                                          <p:val>
                                            <p:strVal val="ppt_y"/>
                                          </p:val>
                                        </p:tav>
                                        <p:tav tm="100000">
                                          <p:val>
                                            <p:strVal val="0-ppt_h/2"/>
                                          </p:val>
                                        </p:tav>
                                      </p:tavLst>
                                    </p:anim>
                                    <p:set>
                                      <p:cBhvr>
                                        <p:cTn id="90" dur="1" fill="hold">
                                          <p:stCondLst>
                                            <p:cond delay="499"/>
                                          </p:stCondLst>
                                        </p:cTn>
                                        <p:tgtEl>
                                          <p:spTgt spid="142"/>
                                        </p:tgtEl>
                                        <p:attrNameLst>
                                          <p:attrName>style.visibility</p:attrName>
                                        </p:attrNameLst>
                                      </p:cBhvr>
                                      <p:to>
                                        <p:strVal val="hidden"/>
                                      </p:to>
                                    </p:set>
                                  </p:childTnLst>
                                </p:cTn>
                              </p:par>
                              <p:par>
                                <p:cTn id="91" presetID="37" presetClass="exit" presetSubtype="0" fill="hold" nodeType="withEffect">
                                  <p:stCondLst>
                                    <p:cond delay="0"/>
                                  </p:stCondLst>
                                  <p:childTnLst>
                                    <p:animEffect transition="out" filter="fade">
                                      <p:cBhvr>
                                        <p:cTn id="92" dur="1000"/>
                                        <p:tgtEl>
                                          <p:spTgt spid="155"/>
                                        </p:tgtEl>
                                      </p:cBhvr>
                                    </p:animEffect>
                                    <p:anim calcmode="lin" valueType="num">
                                      <p:cBhvr>
                                        <p:cTn id="93" dur="1000"/>
                                        <p:tgtEl>
                                          <p:spTgt spid="155"/>
                                        </p:tgtEl>
                                        <p:attrNameLst>
                                          <p:attrName>ppt_x</p:attrName>
                                        </p:attrNameLst>
                                      </p:cBhvr>
                                      <p:tavLst>
                                        <p:tav tm="0">
                                          <p:val>
                                            <p:strVal val="ppt_x"/>
                                          </p:val>
                                        </p:tav>
                                        <p:tav tm="100000">
                                          <p:val>
                                            <p:strVal val="ppt_x"/>
                                          </p:val>
                                        </p:tav>
                                      </p:tavLst>
                                    </p:anim>
                                    <p:anim calcmode="lin" valueType="num">
                                      <p:cBhvr>
                                        <p:cTn id="94" dur="100" decel="100000"/>
                                        <p:tgtEl>
                                          <p:spTgt spid="155"/>
                                        </p:tgtEl>
                                        <p:attrNameLst>
                                          <p:attrName>ppt_y</p:attrName>
                                        </p:attrNameLst>
                                      </p:cBhvr>
                                      <p:tavLst>
                                        <p:tav tm="0">
                                          <p:val>
                                            <p:strVal val="ppt_y"/>
                                          </p:val>
                                        </p:tav>
                                        <p:tav tm="100000">
                                          <p:val>
                                            <p:strVal val="ppt_y-.03"/>
                                          </p:val>
                                        </p:tav>
                                      </p:tavLst>
                                    </p:anim>
                                    <p:anim calcmode="lin" valueType="num">
                                      <p:cBhvr>
                                        <p:cTn id="95" dur="900" accel="100000">
                                          <p:stCondLst>
                                            <p:cond delay="100"/>
                                          </p:stCondLst>
                                        </p:cTn>
                                        <p:tgtEl>
                                          <p:spTgt spid="155"/>
                                        </p:tgtEl>
                                        <p:attrNameLst>
                                          <p:attrName>ppt_y</p:attrName>
                                        </p:attrNameLst>
                                      </p:cBhvr>
                                      <p:tavLst>
                                        <p:tav tm="0">
                                          <p:val>
                                            <p:strVal val="ppt_y"/>
                                          </p:val>
                                        </p:tav>
                                        <p:tav tm="100000">
                                          <p:val>
                                            <p:strVal val="ppt_y+1"/>
                                          </p:val>
                                        </p:tav>
                                      </p:tavLst>
                                    </p:anim>
                                    <p:set>
                                      <p:cBhvr>
                                        <p:cTn id="96" dur="1" fill="hold">
                                          <p:stCondLst>
                                            <p:cond delay="999"/>
                                          </p:stCondLst>
                                        </p:cTn>
                                        <p:tgtEl>
                                          <p:spTgt spid="155"/>
                                        </p:tgtEl>
                                        <p:attrNameLst>
                                          <p:attrName>style.visibility</p:attrName>
                                        </p:attrNameLst>
                                      </p:cBhvr>
                                      <p:to>
                                        <p:strVal val="hidden"/>
                                      </p:to>
                                    </p:set>
                                  </p:childTnLst>
                                </p:cTn>
                              </p:par>
                              <p:par>
                                <p:cTn id="97" presetID="2" presetClass="entr" presetSubtype="4" fill="hold" nodeType="withEffect">
                                  <p:stCondLst>
                                    <p:cond delay="0"/>
                                  </p:stCondLst>
                                  <p:childTnLst>
                                    <p:set>
                                      <p:cBhvr>
                                        <p:cTn id="98" dur="1" fill="hold">
                                          <p:stCondLst>
                                            <p:cond delay="0"/>
                                          </p:stCondLst>
                                        </p:cTn>
                                        <p:tgtEl>
                                          <p:spTgt spid="143"/>
                                        </p:tgtEl>
                                        <p:attrNameLst>
                                          <p:attrName>style.visibility</p:attrName>
                                        </p:attrNameLst>
                                      </p:cBhvr>
                                      <p:to>
                                        <p:strVal val="visible"/>
                                      </p:to>
                                    </p:set>
                                    <p:anim calcmode="lin" valueType="num">
                                      <p:cBhvr additive="base">
                                        <p:cTn id="99" dur="500" fill="hold"/>
                                        <p:tgtEl>
                                          <p:spTgt spid="143"/>
                                        </p:tgtEl>
                                        <p:attrNameLst>
                                          <p:attrName>ppt_x</p:attrName>
                                        </p:attrNameLst>
                                      </p:cBhvr>
                                      <p:tavLst>
                                        <p:tav tm="0">
                                          <p:val>
                                            <p:strVal val="#ppt_x"/>
                                          </p:val>
                                        </p:tav>
                                        <p:tav tm="100000">
                                          <p:val>
                                            <p:strVal val="#ppt_x"/>
                                          </p:val>
                                        </p:tav>
                                      </p:tavLst>
                                    </p:anim>
                                    <p:anim calcmode="lin" valueType="num">
                                      <p:cBhvr additive="base">
                                        <p:cTn id="100" dur="500" fill="hold"/>
                                        <p:tgtEl>
                                          <p:spTgt spid="14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3" name="suction.wav"/>
                                        </p:tgtEl>
                                      </p:cMediaNode>
                                    </p:audio>
                                  </p:subTnLst>
                                </p:cTn>
                              </p:par>
                              <p:par>
                                <p:cTn id="101" presetID="2" presetClass="entr" presetSubtype="4" fill="hold" nodeType="withEffect">
                                  <p:stCondLst>
                                    <p:cond delay="0"/>
                                  </p:stCondLst>
                                  <p:childTnLst>
                                    <p:set>
                                      <p:cBhvr>
                                        <p:cTn id="102" dur="1" fill="hold">
                                          <p:stCondLst>
                                            <p:cond delay="0"/>
                                          </p:stCondLst>
                                        </p:cTn>
                                        <p:tgtEl>
                                          <p:spTgt spid="159"/>
                                        </p:tgtEl>
                                        <p:attrNameLst>
                                          <p:attrName>style.visibility</p:attrName>
                                        </p:attrNameLst>
                                      </p:cBhvr>
                                      <p:to>
                                        <p:strVal val="visible"/>
                                      </p:to>
                                    </p:set>
                                    <p:anim calcmode="lin" valueType="num">
                                      <p:cBhvr additive="base">
                                        <p:cTn id="103" dur="500" fill="hold"/>
                                        <p:tgtEl>
                                          <p:spTgt spid="159"/>
                                        </p:tgtEl>
                                        <p:attrNameLst>
                                          <p:attrName>ppt_x</p:attrName>
                                        </p:attrNameLst>
                                      </p:cBhvr>
                                      <p:tavLst>
                                        <p:tav tm="0">
                                          <p:val>
                                            <p:strVal val="#ppt_x"/>
                                          </p:val>
                                        </p:tav>
                                        <p:tav tm="100000">
                                          <p:val>
                                            <p:strVal val="#ppt_x"/>
                                          </p:val>
                                        </p:tav>
                                      </p:tavLst>
                                    </p:anim>
                                    <p:anim calcmode="lin" valueType="num">
                                      <p:cBhvr additive="base">
                                        <p:cTn id="104" dur="500" fill="hold"/>
                                        <p:tgtEl>
                                          <p:spTgt spid="159"/>
                                        </p:tgtEl>
                                        <p:attrNameLst>
                                          <p:attrName>ppt_y</p:attrName>
                                        </p:attrNameLst>
                                      </p:cBhvr>
                                      <p:tavLst>
                                        <p:tav tm="0">
                                          <p:val>
                                            <p:strVal val="1+#ppt_h/2"/>
                                          </p:val>
                                        </p:tav>
                                        <p:tav tm="100000">
                                          <p:val>
                                            <p:strVal val="#ppt_y"/>
                                          </p:val>
                                        </p:tav>
                                      </p:tavLst>
                                    </p:anim>
                                  </p:childTnLst>
                                </p:cTn>
                              </p:par>
                            </p:childTnLst>
                          </p:cTn>
                        </p:par>
                        <p:par>
                          <p:cTn id="105" fill="hold">
                            <p:stCondLst>
                              <p:cond delay="1000"/>
                            </p:stCondLst>
                            <p:childTnLst>
                              <p:par>
                                <p:cTn id="106" presetID="10" presetClass="entr" presetSubtype="0" fill="hold" nodeType="after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100"/>
                                        <p:tgtEl>
                                          <p:spTgt spid="71"/>
                                        </p:tgtEl>
                                      </p:cBhvr>
                                    </p:animEffect>
                                  </p:childTnLst>
                                </p:cTn>
                              </p:par>
                            </p:childTnLst>
                          </p:cTn>
                        </p:par>
                        <p:par>
                          <p:cTn id="109" fill="hold">
                            <p:stCondLst>
                              <p:cond delay="1100"/>
                            </p:stCondLst>
                            <p:childTnLst>
                              <p:par>
                                <p:cTn id="110" presetID="10" presetClass="exit" presetSubtype="0" fill="hold" nodeType="afterEffect">
                                  <p:stCondLst>
                                    <p:cond delay="0"/>
                                  </p:stCondLst>
                                  <p:childTnLst>
                                    <p:animEffect transition="out" filter="fade">
                                      <p:cBhvr>
                                        <p:cTn id="111" dur="100"/>
                                        <p:tgtEl>
                                          <p:spTgt spid="71"/>
                                        </p:tgtEl>
                                      </p:cBhvr>
                                    </p:animEffect>
                                    <p:set>
                                      <p:cBhvr>
                                        <p:cTn id="112" dur="1" fill="hold">
                                          <p:stCondLst>
                                            <p:cond delay="99"/>
                                          </p:stCondLst>
                                        </p:cTn>
                                        <p:tgtEl>
                                          <p:spTgt spid="71"/>
                                        </p:tgtEl>
                                        <p:attrNameLst>
                                          <p:attrName>style.visibility</p:attrName>
                                        </p:attrNameLst>
                                      </p:cBhvr>
                                      <p:to>
                                        <p:strVal val="hidden"/>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100"/>
                                        <p:tgtEl>
                                          <p:spTgt spid="88"/>
                                        </p:tgtEl>
                                      </p:cBhvr>
                                    </p:animEffect>
                                  </p:childTnLst>
                                </p:cTn>
                              </p:par>
                            </p:childTnLst>
                          </p:cTn>
                        </p:par>
                        <p:par>
                          <p:cTn id="117" fill="hold">
                            <p:stCondLst>
                              <p:cond delay="1300"/>
                            </p:stCondLst>
                            <p:childTnLst>
                              <p:par>
                                <p:cTn id="118" presetID="10" presetClass="exit" presetSubtype="0" fill="hold" nodeType="afterEffect">
                                  <p:stCondLst>
                                    <p:cond delay="0"/>
                                  </p:stCondLst>
                                  <p:childTnLst>
                                    <p:animEffect transition="out" filter="fade">
                                      <p:cBhvr>
                                        <p:cTn id="119" dur="100"/>
                                        <p:tgtEl>
                                          <p:spTgt spid="88"/>
                                        </p:tgtEl>
                                      </p:cBhvr>
                                    </p:animEffect>
                                    <p:set>
                                      <p:cBhvr>
                                        <p:cTn id="120" dur="1" fill="hold">
                                          <p:stCondLst>
                                            <p:cond delay="99"/>
                                          </p:stCondLst>
                                        </p:cTn>
                                        <p:tgtEl>
                                          <p:spTgt spid="88"/>
                                        </p:tgtEl>
                                        <p:attrNameLst>
                                          <p:attrName>style.visibility</p:attrName>
                                        </p:attrNameLst>
                                      </p:cBhvr>
                                      <p:to>
                                        <p:strVal val="hidden"/>
                                      </p:to>
                                    </p:set>
                                  </p:childTnLst>
                                </p:cTn>
                              </p:par>
                            </p:childTnLst>
                          </p:cTn>
                        </p:par>
                        <p:par>
                          <p:cTn id="121" fill="hold">
                            <p:stCondLst>
                              <p:cond delay="1400"/>
                            </p:stCondLst>
                            <p:childTnLst>
                              <p:par>
                                <p:cTn id="122" presetID="10" presetClass="entr" presetSubtype="0"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fade">
                                      <p:cBhvr>
                                        <p:cTn id="124" dur="100"/>
                                        <p:tgtEl>
                                          <p:spTgt spid="82"/>
                                        </p:tgtEl>
                                      </p:cBhvr>
                                    </p:animEffect>
                                  </p:childTnLst>
                                </p:cTn>
                              </p:par>
                            </p:childTnLst>
                          </p:cTn>
                        </p:par>
                        <p:par>
                          <p:cTn id="125" fill="hold">
                            <p:stCondLst>
                              <p:cond delay="1500"/>
                            </p:stCondLst>
                            <p:childTnLst>
                              <p:par>
                                <p:cTn id="126" presetID="10" presetClass="exit" presetSubtype="0" fill="hold" nodeType="afterEffect">
                                  <p:stCondLst>
                                    <p:cond delay="0"/>
                                  </p:stCondLst>
                                  <p:childTnLst>
                                    <p:animEffect transition="out" filter="fade">
                                      <p:cBhvr>
                                        <p:cTn id="127" dur="100"/>
                                        <p:tgtEl>
                                          <p:spTgt spid="82"/>
                                        </p:tgtEl>
                                      </p:cBhvr>
                                    </p:animEffect>
                                    <p:set>
                                      <p:cBhvr>
                                        <p:cTn id="128" dur="1" fill="hold">
                                          <p:stCondLst>
                                            <p:cond delay="99"/>
                                          </p:stCondLst>
                                        </p:cTn>
                                        <p:tgtEl>
                                          <p:spTgt spid="82"/>
                                        </p:tgtEl>
                                        <p:attrNameLst>
                                          <p:attrName>style.visibility</p:attrName>
                                        </p:attrNameLst>
                                      </p:cBhvr>
                                      <p:to>
                                        <p:strVal val="hidden"/>
                                      </p:to>
                                    </p:set>
                                  </p:childTnLst>
                                </p:cTn>
                              </p:par>
                            </p:childTnLst>
                          </p:cTn>
                        </p:par>
                        <p:par>
                          <p:cTn id="129" fill="hold">
                            <p:stCondLst>
                              <p:cond delay="1600"/>
                            </p:stCondLst>
                            <p:childTnLst>
                              <p:par>
                                <p:cTn id="130" presetID="10" presetClass="entr" presetSubtype="0" fill="hold" nodeType="afterEffect">
                                  <p:stCondLst>
                                    <p:cond delay="0"/>
                                  </p:stCondLst>
                                  <p:childTnLst>
                                    <p:set>
                                      <p:cBhvr>
                                        <p:cTn id="131" dur="1" fill="hold">
                                          <p:stCondLst>
                                            <p:cond delay="0"/>
                                          </p:stCondLst>
                                        </p:cTn>
                                        <p:tgtEl>
                                          <p:spTgt spid="94"/>
                                        </p:tgtEl>
                                        <p:attrNameLst>
                                          <p:attrName>style.visibility</p:attrName>
                                        </p:attrNameLst>
                                      </p:cBhvr>
                                      <p:to>
                                        <p:strVal val="visible"/>
                                      </p:to>
                                    </p:set>
                                    <p:animEffect transition="in" filter="fade">
                                      <p:cBhvr>
                                        <p:cTn id="132" dur="100"/>
                                        <p:tgtEl>
                                          <p:spTgt spid="94"/>
                                        </p:tgtEl>
                                      </p:cBhvr>
                                    </p:animEffect>
                                  </p:childTnLst>
                                </p:cTn>
                              </p:par>
                            </p:childTnLst>
                          </p:cTn>
                        </p:par>
                        <p:par>
                          <p:cTn id="133" fill="hold">
                            <p:stCondLst>
                              <p:cond delay="1700"/>
                            </p:stCondLst>
                            <p:childTnLst>
                              <p:par>
                                <p:cTn id="134" presetID="10" presetClass="exit" presetSubtype="0" fill="hold" nodeType="afterEffect">
                                  <p:stCondLst>
                                    <p:cond delay="0"/>
                                  </p:stCondLst>
                                  <p:childTnLst>
                                    <p:animEffect transition="out" filter="fade">
                                      <p:cBhvr>
                                        <p:cTn id="135" dur="100"/>
                                        <p:tgtEl>
                                          <p:spTgt spid="94"/>
                                        </p:tgtEl>
                                      </p:cBhvr>
                                    </p:animEffect>
                                    <p:set>
                                      <p:cBhvr>
                                        <p:cTn id="136" dur="1" fill="hold">
                                          <p:stCondLst>
                                            <p:cond delay="99"/>
                                          </p:stCondLst>
                                        </p:cTn>
                                        <p:tgtEl>
                                          <p:spTgt spid="94"/>
                                        </p:tgtEl>
                                        <p:attrNameLst>
                                          <p:attrName>style.visibility</p:attrName>
                                        </p:attrNameLst>
                                      </p:cBhvr>
                                      <p:to>
                                        <p:strVal val="hidden"/>
                                      </p:to>
                                    </p:set>
                                  </p:childTnLst>
                                </p:cTn>
                              </p:par>
                            </p:childTnLst>
                          </p:cTn>
                        </p:par>
                        <p:par>
                          <p:cTn id="137" fill="hold">
                            <p:stCondLst>
                              <p:cond delay="1800"/>
                            </p:stCondLst>
                            <p:childTnLst>
                              <p:par>
                                <p:cTn id="138" presetID="10" presetClass="entr" presetSubtype="0" fill="hold" nodeType="afterEffect">
                                  <p:stCondLst>
                                    <p:cond delay="0"/>
                                  </p:stCondLst>
                                  <p:childTnLst>
                                    <p:set>
                                      <p:cBhvr>
                                        <p:cTn id="139" dur="1" fill="hold">
                                          <p:stCondLst>
                                            <p:cond delay="0"/>
                                          </p:stCondLst>
                                        </p:cTn>
                                        <p:tgtEl>
                                          <p:spTgt spid="151"/>
                                        </p:tgtEl>
                                        <p:attrNameLst>
                                          <p:attrName>style.visibility</p:attrName>
                                        </p:attrNameLst>
                                      </p:cBhvr>
                                      <p:to>
                                        <p:strVal val="visible"/>
                                      </p:to>
                                    </p:set>
                                    <p:animEffect transition="in" filter="fade">
                                      <p:cBhvr>
                                        <p:cTn id="140" dur="100"/>
                                        <p:tgtEl>
                                          <p:spTgt spid="151"/>
                                        </p:tgtEl>
                                      </p:cBhvr>
                                    </p:animEffect>
                                  </p:childTnLst>
                                </p:cTn>
                              </p:par>
                            </p:childTnLst>
                          </p:cTn>
                        </p:par>
                        <p:par>
                          <p:cTn id="141" fill="hold">
                            <p:stCondLst>
                              <p:cond delay="1900"/>
                            </p:stCondLst>
                            <p:childTnLst>
                              <p:par>
                                <p:cTn id="142" presetID="10" presetClass="exit" presetSubtype="0" fill="hold" nodeType="afterEffect">
                                  <p:stCondLst>
                                    <p:cond delay="0"/>
                                  </p:stCondLst>
                                  <p:childTnLst>
                                    <p:animEffect transition="out" filter="fade">
                                      <p:cBhvr>
                                        <p:cTn id="143" dur="100"/>
                                        <p:tgtEl>
                                          <p:spTgt spid="151"/>
                                        </p:tgtEl>
                                      </p:cBhvr>
                                    </p:animEffect>
                                    <p:set>
                                      <p:cBhvr>
                                        <p:cTn id="144" dur="1" fill="hold">
                                          <p:stCondLst>
                                            <p:cond delay="99"/>
                                          </p:stCondLst>
                                        </p:cTn>
                                        <p:tgtEl>
                                          <p:spTgt spid="151"/>
                                        </p:tgtEl>
                                        <p:attrNameLst>
                                          <p:attrName>style.visibility</p:attrName>
                                        </p:attrNameLst>
                                      </p:cBhvr>
                                      <p:to>
                                        <p:strVal val="hidden"/>
                                      </p:to>
                                    </p:set>
                                  </p:childTnLst>
                                </p:cTn>
                              </p:par>
                            </p:childTnLst>
                          </p:cTn>
                        </p:par>
                        <p:par>
                          <p:cTn id="145" fill="hold">
                            <p:stCondLst>
                              <p:cond delay="2000"/>
                            </p:stCondLst>
                            <p:childTnLst>
                              <p:par>
                                <p:cTn id="146" presetID="10" presetClass="entr" presetSubtype="0" fill="hold" nodeType="afterEffect">
                                  <p:stCondLst>
                                    <p:cond delay="0"/>
                                  </p:stCondLst>
                                  <p:childTnLst>
                                    <p:set>
                                      <p:cBhvr>
                                        <p:cTn id="147" dur="1" fill="hold">
                                          <p:stCondLst>
                                            <p:cond delay="0"/>
                                          </p:stCondLst>
                                        </p:cTn>
                                        <p:tgtEl>
                                          <p:spTgt spid="131"/>
                                        </p:tgtEl>
                                        <p:attrNameLst>
                                          <p:attrName>style.visibility</p:attrName>
                                        </p:attrNameLst>
                                      </p:cBhvr>
                                      <p:to>
                                        <p:strVal val="visible"/>
                                      </p:to>
                                    </p:set>
                                    <p:animEffect transition="in" filter="fade">
                                      <p:cBhvr>
                                        <p:cTn id="148" dur="100"/>
                                        <p:tgtEl>
                                          <p:spTgt spid="131"/>
                                        </p:tgtEl>
                                      </p:cBhvr>
                                    </p:animEffect>
                                  </p:childTnLst>
                                </p:cTn>
                              </p:par>
                            </p:childTnLst>
                          </p:cTn>
                        </p:par>
                        <p:par>
                          <p:cTn id="149" fill="hold">
                            <p:stCondLst>
                              <p:cond delay="2100"/>
                            </p:stCondLst>
                            <p:childTnLst>
                              <p:par>
                                <p:cTn id="150" presetID="10" presetClass="exit" presetSubtype="0" fill="hold" nodeType="afterEffect">
                                  <p:stCondLst>
                                    <p:cond delay="0"/>
                                  </p:stCondLst>
                                  <p:childTnLst>
                                    <p:animEffect transition="out" filter="fade">
                                      <p:cBhvr>
                                        <p:cTn id="151" dur="100"/>
                                        <p:tgtEl>
                                          <p:spTgt spid="131"/>
                                        </p:tgtEl>
                                      </p:cBhvr>
                                    </p:animEffect>
                                    <p:set>
                                      <p:cBhvr>
                                        <p:cTn id="152" dur="1" fill="hold">
                                          <p:stCondLst>
                                            <p:cond delay="99"/>
                                          </p:stCondLst>
                                        </p:cTn>
                                        <p:tgtEl>
                                          <p:spTgt spid="131"/>
                                        </p:tgtEl>
                                        <p:attrNameLst>
                                          <p:attrName>style.visibility</p:attrName>
                                        </p:attrNameLst>
                                      </p:cBhvr>
                                      <p:to>
                                        <p:strVal val="hidden"/>
                                      </p:to>
                                    </p:set>
                                  </p:childTnLst>
                                </p:cTn>
                              </p:par>
                            </p:childTnLst>
                          </p:cTn>
                        </p:par>
                        <p:par>
                          <p:cTn id="153" fill="hold">
                            <p:stCondLst>
                              <p:cond delay="2200"/>
                            </p:stCondLst>
                            <p:childTnLst>
                              <p:par>
                                <p:cTn id="154" presetID="10" presetClass="entr" presetSubtype="0" fill="hold" nodeType="afterEffect">
                                  <p:stCondLst>
                                    <p:cond delay="0"/>
                                  </p:stCondLst>
                                  <p:childTnLst>
                                    <p:set>
                                      <p:cBhvr>
                                        <p:cTn id="155" dur="1" fill="hold">
                                          <p:stCondLst>
                                            <p:cond delay="0"/>
                                          </p:stCondLst>
                                        </p:cTn>
                                        <p:tgtEl>
                                          <p:spTgt spid="165"/>
                                        </p:tgtEl>
                                        <p:attrNameLst>
                                          <p:attrName>style.visibility</p:attrName>
                                        </p:attrNameLst>
                                      </p:cBhvr>
                                      <p:to>
                                        <p:strVal val="visible"/>
                                      </p:to>
                                    </p:set>
                                    <p:animEffect transition="in" filter="fade">
                                      <p:cBhvr>
                                        <p:cTn id="156" dur="100"/>
                                        <p:tgtEl>
                                          <p:spTgt spid="165"/>
                                        </p:tgtEl>
                                      </p:cBhvr>
                                    </p:animEffect>
                                  </p:childTnLst>
                                </p:cTn>
                              </p:par>
                            </p:childTnLst>
                          </p:cTn>
                        </p:par>
                        <p:par>
                          <p:cTn id="157" fill="hold">
                            <p:stCondLst>
                              <p:cond delay="2300"/>
                            </p:stCondLst>
                            <p:childTnLst>
                              <p:par>
                                <p:cTn id="158" presetID="10" presetClass="exit" presetSubtype="0" fill="hold" nodeType="afterEffect">
                                  <p:stCondLst>
                                    <p:cond delay="0"/>
                                  </p:stCondLst>
                                  <p:childTnLst>
                                    <p:animEffect transition="out" filter="fade">
                                      <p:cBhvr>
                                        <p:cTn id="159" dur="100"/>
                                        <p:tgtEl>
                                          <p:spTgt spid="165"/>
                                        </p:tgtEl>
                                      </p:cBhvr>
                                    </p:animEffect>
                                    <p:set>
                                      <p:cBhvr>
                                        <p:cTn id="160" dur="1" fill="hold">
                                          <p:stCondLst>
                                            <p:cond delay="99"/>
                                          </p:stCondLst>
                                        </p:cTn>
                                        <p:tgtEl>
                                          <p:spTgt spid="165"/>
                                        </p:tgtEl>
                                        <p:attrNameLst>
                                          <p:attrName>style.visibility</p:attrName>
                                        </p:attrNameLst>
                                      </p:cBhvr>
                                      <p:to>
                                        <p:strVal val="hidden"/>
                                      </p:to>
                                    </p:set>
                                  </p:childTnLst>
                                </p:cTn>
                              </p:par>
                            </p:childTnLst>
                          </p:cTn>
                        </p:par>
                        <p:par>
                          <p:cTn id="161" fill="hold">
                            <p:stCondLst>
                              <p:cond delay="2400"/>
                            </p:stCondLst>
                            <p:childTnLst>
                              <p:par>
                                <p:cTn id="162" presetID="10" presetClass="entr" presetSubtype="0" fill="hold" nodeType="afterEffect">
                                  <p:stCondLst>
                                    <p:cond delay="0"/>
                                  </p:stCondLst>
                                  <p:childTnLst>
                                    <p:set>
                                      <p:cBhvr>
                                        <p:cTn id="163" dur="1" fill="hold">
                                          <p:stCondLst>
                                            <p:cond delay="0"/>
                                          </p:stCondLst>
                                        </p:cTn>
                                        <p:tgtEl>
                                          <p:spTgt spid="158"/>
                                        </p:tgtEl>
                                        <p:attrNameLst>
                                          <p:attrName>style.visibility</p:attrName>
                                        </p:attrNameLst>
                                      </p:cBhvr>
                                      <p:to>
                                        <p:strVal val="visible"/>
                                      </p:to>
                                    </p:set>
                                    <p:animEffect transition="in" filter="fade">
                                      <p:cBhvr>
                                        <p:cTn id="164" dur="100"/>
                                        <p:tgtEl>
                                          <p:spTgt spid="158"/>
                                        </p:tgtEl>
                                      </p:cBhvr>
                                    </p:animEffect>
                                  </p:childTnLst>
                                </p:cTn>
                              </p:par>
                            </p:childTnLst>
                          </p:cTn>
                        </p:par>
                        <p:par>
                          <p:cTn id="165" fill="hold">
                            <p:stCondLst>
                              <p:cond delay="2500"/>
                            </p:stCondLst>
                            <p:childTnLst>
                              <p:par>
                                <p:cTn id="166" presetID="10" presetClass="exit" presetSubtype="0" fill="hold" nodeType="afterEffect">
                                  <p:stCondLst>
                                    <p:cond delay="0"/>
                                  </p:stCondLst>
                                  <p:childTnLst>
                                    <p:animEffect transition="out" filter="fade">
                                      <p:cBhvr>
                                        <p:cTn id="167" dur="100"/>
                                        <p:tgtEl>
                                          <p:spTgt spid="158"/>
                                        </p:tgtEl>
                                      </p:cBhvr>
                                    </p:animEffect>
                                    <p:set>
                                      <p:cBhvr>
                                        <p:cTn id="168" dur="1" fill="hold">
                                          <p:stCondLst>
                                            <p:cond delay="99"/>
                                          </p:stCondLst>
                                        </p:cTn>
                                        <p:tgtEl>
                                          <p:spTgt spid="158"/>
                                        </p:tgtEl>
                                        <p:attrNameLst>
                                          <p:attrName>style.visibility</p:attrName>
                                        </p:attrNameLst>
                                      </p:cBhvr>
                                      <p:to>
                                        <p:strVal val="hidden"/>
                                      </p:to>
                                    </p:set>
                                  </p:childTnLst>
                                </p:cTn>
                              </p:par>
                            </p:childTnLst>
                          </p:cTn>
                        </p:par>
                        <p:par>
                          <p:cTn id="169" fill="hold">
                            <p:stCondLst>
                              <p:cond delay="2600"/>
                            </p:stCondLst>
                            <p:childTnLst>
                              <p:par>
                                <p:cTn id="170" presetID="45" presetClass="entr" presetSubtype="0" fill="hold" nodeType="afterEffect">
                                  <p:stCondLst>
                                    <p:cond delay="0"/>
                                  </p:stCondLst>
                                  <p:childTnLst>
                                    <p:set>
                                      <p:cBhvr>
                                        <p:cTn id="171" dur="1" fill="hold">
                                          <p:stCondLst>
                                            <p:cond delay="0"/>
                                          </p:stCondLst>
                                        </p:cTn>
                                        <p:tgtEl>
                                          <p:spTgt spid="69"/>
                                        </p:tgtEl>
                                        <p:attrNameLst>
                                          <p:attrName>style.visibility</p:attrName>
                                        </p:attrNameLst>
                                      </p:cBhvr>
                                      <p:to>
                                        <p:strVal val="visible"/>
                                      </p:to>
                                    </p:set>
                                    <p:animEffect transition="in" filter="fade">
                                      <p:cBhvr>
                                        <p:cTn id="172" dur="1000"/>
                                        <p:tgtEl>
                                          <p:spTgt spid="69"/>
                                        </p:tgtEl>
                                      </p:cBhvr>
                                    </p:animEffect>
                                    <p:anim calcmode="lin" valueType="num">
                                      <p:cBhvr>
                                        <p:cTn id="173" dur="1000" fill="hold"/>
                                        <p:tgtEl>
                                          <p:spTgt spid="69"/>
                                        </p:tgtEl>
                                        <p:attrNameLst>
                                          <p:attrName>ppt_w</p:attrName>
                                        </p:attrNameLst>
                                      </p:cBhvr>
                                      <p:tavLst>
                                        <p:tav tm="0" fmla="#ppt_w*sin(2.5*pi*$)">
                                          <p:val>
                                            <p:fltVal val="0"/>
                                          </p:val>
                                        </p:tav>
                                        <p:tav tm="100000">
                                          <p:val>
                                            <p:fltVal val="1"/>
                                          </p:val>
                                        </p:tav>
                                      </p:tavLst>
                                    </p:anim>
                                    <p:anim calcmode="lin" valueType="num">
                                      <p:cBhvr>
                                        <p:cTn id="174" dur="1000" fill="hold"/>
                                        <p:tgtEl>
                                          <p:spTgt spid="6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70"/>
                                            </p:cond>
                                          </p:stCondLst>
                                          <p:endCondLst>
                                            <p:cond evt="onStopAudio" delay="0">
                                              <p:tgtEl>
                                                <p:sldTgt/>
                                              </p:tgtEl>
                                            </p:cond>
                                          </p:endCondLst>
                                        </p:cTn>
                                        <p:tgtEl>
                                          <p:sndTgt r:embed="rId4" name="cashreg.wav"/>
                                        </p:tgtEl>
                                      </p:cMediaNode>
                                    </p:audio>
                                  </p:subTnLst>
                                </p:cTn>
                              </p:par>
                              <p:par>
                                <p:cTn id="175" presetID="45" presetClass="entr" presetSubtype="0" fill="hold" nodeType="withEffect">
                                  <p:stCondLst>
                                    <p:cond delay="0"/>
                                  </p:stCondLst>
                                  <p:childTnLst>
                                    <p:set>
                                      <p:cBhvr>
                                        <p:cTn id="176" dur="1" fill="hold">
                                          <p:stCondLst>
                                            <p:cond delay="0"/>
                                          </p:stCondLst>
                                        </p:cTn>
                                        <p:tgtEl>
                                          <p:spTgt spid="70"/>
                                        </p:tgtEl>
                                        <p:attrNameLst>
                                          <p:attrName>style.visibility</p:attrName>
                                        </p:attrNameLst>
                                      </p:cBhvr>
                                      <p:to>
                                        <p:strVal val="visible"/>
                                      </p:to>
                                    </p:set>
                                    <p:animEffect transition="in" filter="fade">
                                      <p:cBhvr>
                                        <p:cTn id="177" dur="1000"/>
                                        <p:tgtEl>
                                          <p:spTgt spid="70"/>
                                        </p:tgtEl>
                                      </p:cBhvr>
                                    </p:animEffect>
                                    <p:anim calcmode="lin" valueType="num">
                                      <p:cBhvr>
                                        <p:cTn id="178" dur="1000" fill="hold"/>
                                        <p:tgtEl>
                                          <p:spTgt spid="70"/>
                                        </p:tgtEl>
                                        <p:attrNameLst>
                                          <p:attrName>ppt_w</p:attrName>
                                        </p:attrNameLst>
                                      </p:cBhvr>
                                      <p:tavLst>
                                        <p:tav tm="0" fmla="#ppt_w*sin(2.5*pi*$)">
                                          <p:val>
                                            <p:fltVal val="0"/>
                                          </p:val>
                                        </p:tav>
                                        <p:tav tm="100000">
                                          <p:val>
                                            <p:fltVal val="1"/>
                                          </p:val>
                                        </p:tav>
                                      </p:tavLst>
                                    </p:anim>
                                    <p:anim calcmode="lin" valueType="num">
                                      <p:cBhvr>
                                        <p:cTn id="179" dur="1000" fill="hold"/>
                                        <p:tgtEl>
                                          <p:spTgt spid="7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75"/>
                                            </p:cond>
                                          </p:stCondLst>
                                          <p:endCondLst>
                                            <p:cond evt="onStopAudio" delay="0">
                                              <p:tgtEl>
                                                <p:sldTgt/>
                                              </p:tgtEl>
                                            </p:cond>
                                          </p:endCondLst>
                                        </p:cTn>
                                        <p:tgtEl>
                                          <p:sndTgt r:embed="rId4"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ontent Placeholder 4">
            <a:extLst>
              <a:ext uri="{FF2B5EF4-FFF2-40B4-BE49-F238E27FC236}">
                <a16:creationId xmlns:a16="http://schemas.microsoft.com/office/drawing/2014/main" id="{2FBC6702-9FD7-E14B-8301-B6B2F32AC5FC}"/>
              </a:ext>
            </a:extLst>
          </p:cNvPr>
          <p:cNvPicPr>
            <a:picLocks noChangeAspect="1"/>
          </p:cNvPicPr>
          <p:nvPr/>
        </p:nvPicPr>
        <p:blipFill rotWithShape="1">
          <a:blip r:embed="rId3">
            <a:alphaModFix amt="74000"/>
          </a:blip>
          <a:srcRect t="74" r="-1" b="20136"/>
          <a:stretch/>
        </p:blipFill>
        <p:spPr>
          <a:xfrm>
            <a:off x="305" y="10"/>
            <a:ext cx="12191695" cy="6857990"/>
          </a:xfrm>
          <a:prstGeom prst="rect">
            <a:avLst/>
          </a:prstGeom>
          <a:effectLst>
            <a:softEdge rad="0"/>
          </a:effectLst>
        </p:spPr>
      </p:pic>
      <p:sp>
        <p:nvSpPr>
          <p:cNvPr id="3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9" name="Rectangle 1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97D4626-37F3-504B-8652-7E43ACA6F7B8}"/>
              </a:ext>
            </a:extLst>
          </p:cNvPr>
          <p:cNvSpPr>
            <a:spLocks noGrp="1"/>
          </p:cNvSpPr>
          <p:nvPr>
            <p:ph type="title"/>
          </p:nvPr>
        </p:nvSpPr>
        <p:spPr>
          <a:xfrm>
            <a:off x="1130271" y="1193800"/>
            <a:ext cx="3193050" cy="4699000"/>
          </a:xfrm>
        </p:spPr>
        <p:txBody>
          <a:bodyPr anchor="ctr">
            <a:normAutofit/>
          </a:bodyPr>
          <a:lstStyle/>
          <a:p>
            <a:r>
              <a:rPr lang="en-US" dirty="0"/>
              <a:t>IS STARBUCKS </a:t>
            </a:r>
            <a:br>
              <a:rPr lang="en-US" dirty="0"/>
            </a:br>
            <a:r>
              <a:rPr lang="en-US" dirty="0"/>
              <a:t>2 Phase COMMIT?</a:t>
            </a:r>
          </a:p>
        </p:txBody>
      </p:sp>
      <p:cxnSp>
        <p:nvCxnSpPr>
          <p:cNvPr id="21" name="Straight Connector 2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11" name="Picture 10" descr="A picture containing indoor&#10;&#10;Description automatically generated">
            <a:extLst>
              <a:ext uri="{FF2B5EF4-FFF2-40B4-BE49-F238E27FC236}">
                <a16:creationId xmlns:a16="http://schemas.microsoft.com/office/drawing/2014/main" id="{C29BDF1A-73BD-E442-B4BA-8D3BFF5BC33B}"/>
              </a:ext>
            </a:extLst>
          </p:cNvPr>
          <p:cNvPicPr>
            <a:picLocks noChangeAspect="1"/>
          </p:cNvPicPr>
          <p:nvPr/>
        </p:nvPicPr>
        <p:blipFill>
          <a:blip r:embed="rId4">
            <a:alphaModFix amt="39000"/>
            <a:extLst>
              <a:ext uri="{BEBA8EAE-BF5A-486C-A8C5-ECC9F3942E4B}">
                <a14:imgProps xmlns:a14="http://schemas.microsoft.com/office/drawing/2010/main">
                  <a14:imgLayer r:embed="rId5">
                    <a14:imgEffect>
                      <a14:saturation sat="115000"/>
                    </a14:imgEffect>
                  </a14:imgLayer>
                </a14:imgProps>
              </a:ext>
            </a:extLst>
          </a:blip>
          <a:stretch>
            <a:fillRect/>
          </a:stretch>
        </p:blipFill>
        <p:spPr>
          <a:xfrm rot="5982969">
            <a:off x="7421452" y="1338156"/>
            <a:ext cx="4257368" cy="3193027"/>
          </a:xfrm>
          <a:prstGeom prst="rect">
            <a:avLst/>
          </a:prstGeom>
          <a:effectLst>
            <a:glow>
              <a:schemeClr val="accent1"/>
            </a:glow>
            <a:outerShdw blurRad="50800" dist="50800" dir="5400000" sx="97000" sy="97000" algn="ctr" rotWithShape="0">
              <a:srgbClr val="000000">
                <a:alpha val="86000"/>
              </a:srgbClr>
            </a:outerShdw>
            <a:reflection endPos="0" dist="50800" dir="5400000" sy="-100000" algn="bl" rotWithShape="0"/>
            <a:softEdge rad="469900"/>
          </a:effectLst>
        </p:spPr>
      </p:pic>
      <p:pic>
        <p:nvPicPr>
          <p:cNvPr id="36" name="Picture 35" descr="A close up of a logo&#10;&#10;Description automatically generated">
            <a:extLst>
              <a:ext uri="{FF2B5EF4-FFF2-40B4-BE49-F238E27FC236}">
                <a16:creationId xmlns:a16="http://schemas.microsoft.com/office/drawing/2014/main" id="{8944FBF2-636A-1D4B-8EA3-B9517F50EE79}"/>
              </a:ext>
            </a:extLst>
          </p:cNvPr>
          <p:cNvPicPr>
            <a:picLocks noChangeAspect="1"/>
          </p:cNvPicPr>
          <p:nvPr/>
        </p:nvPicPr>
        <p:blipFill>
          <a:blip r:embed="rId6">
            <a:alphaModFix amt="78000"/>
          </a:blip>
          <a:stretch>
            <a:fillRect/>
          </a:stretch>
        </p:blipFill>
        <p:spPr>
          <a:xfrm rot="20052039">
            <a:off x="735466" y="4473354"/>
            <a:ext cx="2221368" cy="2221368"/>
          </a:xfrm>
          <a:prstGeom prst="rect">
            <a:avLst/>
          </a:prstGeom>
          <a:effectLst>
            <a:softEdge rad="0"/>
          </a:effectLst>
        </p:spPr>
      </p:pic>
      <p:grpSp>
        <p:nvGrpSpPr>
          <p:cNvPr id="5" name="Group 4">
            <a:extLst>
              <a:ext uri="{FF2B5EF4-FFF2-40B4-BE49-F238E27FC236}">
                <a16:creationId xmlns:a16="http://schemas.microsoft.com/office/drawing/2014/main" id="{47621F9D-D2A8-044B-B1FF-7D38D5A676C5}"/>
              </a:ext>
            </a:extLst>
          </p:cNvPr>
          <p:cNvGrpSpPr/>
          <p:nvPr/>
        </p:nvGrpSpPr>
        <p:grpSpPr>
          <a:xfrm>
            <a:off x="3397354" y="526228"/>
            <a:ext cx="4403010" cy="3229744"/>
            <a:chOff x="3761656" y="2845748"/>
            <a:chExt cx="4403010" cy="3229744"/>
          </a:xfrm>
        </p:grpSpPr>
        <p:pic>
          <p:nvPicPr>
            <p:cNvPr id="4" name="Picture 3">
              <a:extLst>
                <a:ext uri="{FF2B5EF4-FFF2-40B4-BE49-F238E27FC236}">
                  <a16:creationId xmlns:a16="http://schemas.microsoft.com/office/drawing/2014/main" id="{47893DF2-431D-D148-957A-0CC10A961451}"/>
                </a:ext>
              </a:extLst>
            </p:cNvPr>
            <p:cNvPicPr>
              <a:picLocks noChangeAspect="1"/>
            </p:cNvPicPr>
            <p:nvPr/>
          </p:nvPicPr>
          <p:blipFill>
            <a:blip r:embed="rId7"/>
            <a:stretch>
              <a:fillRect/>
            </a:stretch>
          </p:blipFill>
          <p:spPr>
            <a:xfrm rot="20889075">
              <a:off x="3761656" y="3286925"/>
              <a:ext cx="2222604" cy="2222604"/>
            </a:xfrm>
            <a:prstGeom prst="rect">
              <a:avLst/>
            </a:prstGeom>
            <a:effectLst>
              <a:softEdge rad="673100"/>
            </a:effectLst>
          </p:spPr>
        </p:pic>
        <p:pic>
          <p:nvPicPr>
            <p:cNvPr id="3" name="Picture 2">
              <a:extLst>
                <a:ext uri="{FF2B5EF4-FFF2-40B4-BE49-F238E27FC236}">
                  <a16:creationId xmlns:a16="http://schemas.microsoft.com/office/drawing/2014/main" id="{47A9F816-2A62-1D48-895C-1FC065913ACD}"/>
                </a:ext>
              </a:extLst>
            </p:cNvPr>
            <p:cNvPicPr>
              <a:picLocks noChangeAspect="1"/>
            </p:cNvPicPr>
            <p:nvPr/>
          </p:nvPicPr>
          <p:blipFill>
            <a:blip r:embed="rId8">
              <a:alphaModFix amt="69000"/>
            </a:blip>
            <a:stretch>
              <a:fillRect/>
            </a:stretch>
          </p:blipFill>
          <p:spPr>
            <a:xfrm rot="845833">
              <a:off x="4934922" y="2845748"/>
              <a:ext cx="3229744" cy="3229744"/>
            </a:xfrm>
            <a:prstGeom prst="rect">
              <a:avLst/>
            </a:prstGeom>
            <a:effectLst>
              <a:softEdge rad="990600"/>
            </a:effectLst>
          </p:spPr>
        </p:pic>
      </p:grpSp>
      <p:pic>
        <p:nvPicPr>
          <p:cNvPr id="7" name="図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3901" y="-102158"/>
            <a:ext cx="9324455" cy="6993341"/>
          </a:xfrm>
          <a:prstGeom prst="ellipse">
            <a:avLst/>
          </a:prstGeom>
          <a:ln>
            <a:noFill/>
          </a:ln>
          <a:effectLst>
            <a:softEdge rad="112500"/>
          </a:effectLst>
        </p:spPr>
      </p:pic>
    </p:spTree>
    <p:extLst>
      <p:ext uri="{BB962C8B-B14F-4D97-AF65-F5344CB8AC3E}">
        <p14:creationId xmlns:p14="http://schemas.microsoft.com/office/powerpoint/2010/main" val="18173475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par>
                          <p:cTn id="8" fill="hold">
                            <p:stCondLst>
                              <p:cond delay="3000"/>
                            </p:stCondLst>
                            <p:childTnLst>
                              <p:par>
                                <p:cTn id="9" presetID="10" presetClass="exit" presetSubtype="0" fill="hold" nodeType="afterEffect">
                                  <p:stCondLst>
                                    <p:cond delay="0"/>
                                  </p:stCondLst>
                                  <p:childTnLst>
                                    <p:animEffect transition="out" filter="fade">
                                      <p:cBhvr>
                                        <p:cTn id="10" dur="3000"/>
                                        <p:tgtEl>
                                          <p:spTgt spid="7"/>
                                        </p:tgtEl>
                                      </p:cBhvr>
                                    </p:animEffect>
                                    <p:set>
                                      <p:cBhvr>
                                        <p:cTn id="11"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8539AAE-1D36-D64A-9181-046C4050E812}"/>
              </a:ext>
            </a:extLst>
          </p:cNvPr>
          <p:cNvGrpSpPr/>
          <p:nvPr/>
        </p:nvGrpSpPr>
        <p:grpSpPr>
          <a:xfrm>
            <a:off x="2365639" y="2445340"/>
            <a:ext cx="7168152" cy="2604026"/>
            <a:chOff x="2365639" y="2445340"/>
            <a:chExt cx="7168152" cy="2604026"/>
          </a:xfrm>
        </p:grpSpPr>
        <p:sp>
          <p:nvSpPr>
            <p:cNvPr id="953" name="Can 25">
              <a:extLst>
                <a:ext uri="{FF2B5EF4-FFF2-40B4-BE49-F238E27FC236}">
                  <a16:creationId xmlns:a16="http://schemas.microsoft.com/office/drawing/2014/main" id="{8FC304CC-702E-6E4F-AD3D-67CE1F42ADA9}"/>
                </a:ext>
              </a:extLst>
            </p:cNvPr>
            <p:cNvSpPr/>
            <p:nvPr/>
          </p:nvSpPr>
          <p:spPr>
            <a:xfrm rot="5400000">
              <a:off x="9055763" y="2580916"/>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4" name="Can 25">
              <a:extLst>
                <a:ext uri="{FF2B5EF4-FFF2-40B4-BE49-F238E27FC236}">
                  <a16:creationId xmlns:a16="http://schemas.microsoft.com/office/drawing/2014/main" id="{539FA039-F8AF-4747-BADE-C4F4CD5EA295}"/>
                </a:ext>
              </a:extLst>
            </p:cNvPr>
            <p:cNvSpPr/>
            <p:nvPr/>
          </p:nvSpPr>
          <p:spPr>
            <a:xfrm rot="5400000">
              <a:off x="9039769" y="3552339"/>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5" name="Can 25">
              <a:extLst>
                <a:ext uri="{FF2B5EF4-FFF2-40B4-BE49-F238E27FC236}">
                  <a16:creationId xmlns:a16="http://schemas.microsoft.com/office/drawing/2014/main" id="{E4057EDF-52F6-0C40-B8E5-6611EE9F86AD}"/>
                </a:ext>
              </a:extLst>
            </p:cNvPr>
            <p:cNvSpPr/>
            <p:nvPr/>
          </p:nvSpPr>
          <p:spPr>
            <a:xfrm rot="5400000">
              <a:off x="9048013" y="4499000"/>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2" name="Can 25">
              <a:extLst>
                <a:ext uri="{FF2B5EF4-FFF2-40B4-BE49-F238E27FC236}">
                  <a16:creationId xmlns:a16="http://schemas.microsoft.com/office/drawing/2014/main" id="{9413B932-8C92-D649-8404-57DC51757A03}"/>
                </a:ext>
              </a:extLst>
            </p:cNvPr>
            <p:cNvSpPr/>
            <p:nvPr/>
          </p:nvSpPr>
          <p:spPr>
            <a:xfrm rot="5400000">
              <a:off x="2237881" y="4571338"/>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1" name="Can 25">
              <a:extLst>
                <a:ext uri="{FF2B5EF4-FFF2-40B4-BE49-F238E27FC236}">
                  <a16:creationId xmlns:a16="http://schemas.microsoft.com/office/drawing/2014/main" id="{9612983B-4F4C-A741-AED2-C73138E5DEB0}"/>
                </a:ext>
              </a:extLst>
            </p:cNvPr>
            <p:cNvSpPr/>
            <p:nvPr/>
          </p:nvSpPr>
          <p:spPr>
            <a:xfrm rot="5400000">
              <a:off x="2230063" y="3552339"/>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2" name="Can 25">
              <a:extLst>
                <a:ext uri="{FF2B5EF4-FFF2-40B4-BE49-F238E27FC236}">
                  <a16:creationId xmlns:a16="http://schemas.microsoft.com/office/drawing/2014/main" id="{FF03F55C-043A-1D40-AC94-467F146CF10B}"/>
                </a:ext>
              </a:extLst>
            </p:cNvPr>
            <p:cNvSpPr/>
            <p:nvPr/>
          </p:nvSpPr>
          <p:spPr>
            <a:xfrm rot="5400000">
              <a:off x="2234783" y="2629528"/>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0" name="Can 25">
              <a:extLst>
                <a:ext uri="{FF2B5EF4-FFF2-40B4-BE49-F238E27FC236}">
                  <a16:creationId xmlns:a16="http://schemas.microsoft.com/office/drawing/2014/main" id="{B5812847-2611-7840-9938-AE083CE5D711}"/>
                </a:ext>
              </a:extLst>
            </p:cNvPr>
            <p:cNvSpPr/>
            <p:nvPr/>
          </p:nvSpPr>
          <p:spPr>
            <a:xfrm rot="5400000">
              <a:off x="4507073" y="3962210"/>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1" name="Can 25">
              <a:extLst>
                <a:ext uri="{FF2B5EF4-FFF2-40B4-BE49-F238E27FC236}">
                  <a16:creationId xmlns:a16="http://schemas.microsoft.com/office/drawing/2014/main" id="{1A887AAF-050F-FB42-AA5A-311A08BEF038}"/>
                </a:ext>
              </a:extLst>
            </p:cNvPr>
            <p:cNvSpPr/>
            <p:nvPr/>
          </p:nvSpPr>
          <p:spPr>
            <a:xfrm rot="5400000">
              <a:off x="4509943" y="3132594"/>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8" name="Can 25">
              <a:extLst>
                <a:ext uri="{FF2B5EF4-FFF2-40B4-BE49-F238E27FC236}">
                  <a16:creationId xmlns:a16="http://schemas.microsoft.com/office/drawing/2014/main" id="{C7203E90-B13F-5E40-A8A7-47C9A10B6A3A}"/>
                </a:ext>
              </a:extLst>
            </p:cNvPr>
            <p:cNvSpPr/>
            <p:nvPr/>
          </p:nvSpPr>
          <p:spPr>
            <a:xfrm rot="5400000">
              <a:off x="6754663" y="3121360"/>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9" name="Can 25">
              <a:extLst>
                <a:ext uri="{FF2B5EF4-FFF2-40B4-BE49-F238E27FC236}">
                  <a16:creationId xmlns:a16="http://schemas.microsoft.com/office/drawing/2014/main" id="{1D16C58A-C9E3-2B43-8797-9584B8CA69BF}"/>
                </a:ext>
              </a:extLst>
            </p:cNvPr>
            <p:cNvSpPr/>
            <p:nvPr/>
          </p:nvSpPr>
          <p:spPr>
            <a:xfrm rot="5400000">
              <a:off x="6748867" y="3973558"/>
              <a:ext cx="613604" cy="342452"/>
            </a:xfrm>
            <a:prstGeom prst="can">
              <a:avLst>
                <a:gd name="adj" fmla="val 23889"/>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タイトル 1"/>
          <p:cNvSpPr>
            <a:spLocks noGrp="1"/>
          </p:cNvSpPr>
          <p:nvPr>
            <p:ph type="title"/>
          </p:nvPr>
        </p:nvSpPr>
        <p:spPr>
          <a:xfrm>
            <a:off x="1451579" y="804519"/>
            <a:ext cx="9603275" cy="1049235"/>
          </a:xfrm>
        </p:spPr>
        <p:txBody>
          <a:bodyPr/>
          <a:lstStyle/>
          <a:p>
            <a:r>
              <a:rPr kumimoji="1" lang="en-US" altLang="ja-JP" dirty="0"/>
              <a:t>Spring Cloud Stream is Spring Integration on steroids</a:t>
            </a:r>
            <a:endParaRPr kumimoji="1" lang="ja-JP" altLang="en-US" dirty="0"/>
          </a:p>
        </p:txBody>
      </p:sp>
      <p:grpSp>
        <p:nvGrpSpPr>
          <p:cNvPr id="510" name="Group 509">
            <a:extLst>
              <a:ext uri="{FF2B5EF4-FFF2-40B4-BE49-F238E27FC236}">
                <a16:creationId xmlns:a16="http://schemas.microsoft.com/office/drawing/2014/main" id="{27BBC974-5D49-D64E-91FE-E411C6C3417A}"/>
              </a:ext>
            </a:extLst>
          </p:cNvPr>
          <p:cNvGrpSpPr/>
          <p:nvPr/>
        </p:nvGrpSpPr>
        <p:grpSpPr>
          <a:xfrm>
            <a:off x="7255616" y="3208115"/>
            <a:ext cx="1898115" cy="971924"/>
            <a:chOff x="3394570" y="3172033"/>
            <a:chExt cx="1898115" cy="971924"/>
          </a:xfrm>
        </p:grpSpPr>
        <p:sp>
          <p:nvSpPr>
            <p:cNvPr id="511" name="Rectangle 510">
              <a:extLst>
                <a:ext uri="{FF2B5EF4-FFF2-40B4-BE49-F238E27FC236}">
                  <a16:creationId xmlns:a16="http://schemas.microsoft.com/office/drawing/2014/main" id="{46E28BF6-2CAC-084F-8DA4-ECEFA013B65A}"/>
                </a:ext>
              </a:extLst>
            </p:cNvPr>
            <p:cNvSpPr/>
            <p:nvPr/>
          </p:nvSpPr>
          <p:spPr>
            <a:xfrm>
              <a:off x="3651220"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12" name="グループ化 7">
              <a:extLst>
                <a:ext uri="{FF2B5EF4-FFF2-40B4-BE49-F238E27FC236}">
                  <a16:creationId xmlns:a16="http://schemas.microsoft.com/office/drawing/2014/main" id="{E8B8D693-6E38-124C-A055-EE419AC6DAF3}"/>
                </a:ext>
              </a:extLst>
            </p:cNvPr>
            <p:cNvGrpSpPr/>
            <p:nvPr/>
          </p:nvGrpSpPr>
          <p:grpSpPr>
            <a:xfrm>
              <a:off x="3842988" y="3464821"/>
              <a:ext cx="994742" cy="387091"/>
              <a:chOff x="5487886" y="3159489"/>
              <a:chExt cx="994742" cy="387091"/>
            </a:xfrm>
          </p:grpSpPr>
          <p:cxnSp>
            <p:nvCxnSpPr>
              <p:cNvPr id="516" name="Straight Arrow Connector 30">
                <a:extLst>
                  <a:ext uri="{FF2B5EF4-FFF2-40B4-BE49-F238E27FC236}">
                    <a16:creationId xmlns:a16="http://schemas.microsoft.com/office/drawing/2014/main" id="{8F5FB8C9-A606-C74C-9244-590A6DD22E57}"/>
                  </a:ext>
                </a:extLst>
              </p:cNvPr>
              <p:cNvCxnSpPr/>
              <p:nvPr/>
            </p:nvCxnSpPr>
            <p:spPr>
              <a:xfrm>
                <a:off x="5720294" y="3345956"/>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7" name="正方形/長方形 1">
                <a:extLst>
                  <a:ext uri="{FF2B5EF4-FFF2-40B4-BE49-F238E27FC236}">
                    <a16:creationId xmlns:a16="http://schemas.microsoft.com/office/drawing/2014/main" id="{3EF34104-7772-884F-AFE3-C273F6F656A7}"/>
                  </a:ext>
                </a:extLst>
              </p:cNvPr>
              <p:cNvSpPr/>
              <p:nvPr/>
            </p:nvSpPr>
            <p:spPr>
              <a:xfrm>
                <a:off x="5487886" y="3276306"/>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 name="正方形/長方形 6">
                <a:extLst>
                  <a:ext uri="{FF2B5EF4-FFF2-40B4-BE49-F238E27FC236}">
                    <a16:creationId xmlns:a16="http://schemas.microsoft.com/office/drawing/2014/main" id="{427E4182-B1BC-1D43-8C12-5AC45742B2D3}"/>
                  </a:ext>
                </a:extLst>
              </p:cNvPr>
              <p:cNvSpPr/>
              <p:nvPr/>
            </p:nvSpPr>
            <p:spPr>
              <a:xfrm>
                <a:off x="6109004" y="3159489"/>
                <a:ext cx="373624" cy="38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13" name="Graphic 512">
              <a:extLst>
                <a:ext uri="{FF2B5EF4-FFF2-40B4-BE49-F238E27FC236}">
                  <a16:creationId xmlns:a16="http://schemas.microsoft.com/office/drawing/2014/main" id="{FD19826A-DE58-7740-8E04-B880B7D31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8693" y="3229015"/>
              <a:ext cx="276905" cy="249757"/>
            </a:xfrm>
            <a:prstGeom prst="rect">
              <a:avLst/>
            </a:prstGeom>
          </p:spPr>
        </p:pic>
        <p:sp>
          <p:nvSpPr>
            <p:cNvPr id="514" name="Rectangle 4">
              <a:extLst>
                <a:ext uri="{FF2B5EF4-FFF2-40B4-BE49-F238E27FC236}">
                  <a16:creationId xmlns:a16="http://schemas.microsoft.com/office/drawing/2014/main" id="{58EC9842-76AE-5D4C-B0F1-EAB978860589}"/>
                </a:ext>
              </a:extLst>
            </p:cNvPr>
            <p:cNvSpPr/>
            <p:nvPr/>
          </p:nvSpPr>
          <p:spPr>
            <a:xfrm flipH="1">
              <a:off x="3394570"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4">
              <a:extLst>
                <a:ext uri="{FF2B5EF4-FFF2-40B4-BE49-F238E27FC236}">
                  <a16:creationId xmlns:a16="http://schemas.microsoft.com/office/drawing/2014/main" id="{EB543B3B-B4F0-DC49-A7AA-D60FED61B18C}"/>
                </a:ext>
              </a:extLst>
            </p:cNvPr>
            <p:cNvSpPr/>
            <p:nvPr/>
          </p:nvSpPr>
          <p:spPr>
            <a:xfrm flipH="1">
              <a:off x="5093843"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9" name="Group 518">
            <a:extLst>
              <a:ext uri="{FF2B5EF4-FFF2-40B4-BE49-F238E27FC236}">
                <a16:creationId xmlns:a16="http://schemas.microsoft.com/office/drawing/2014/main" id="{D2DAC83C-23CB-F344-BB98-F87496FC9CB4}"/>
              </a:ext>
            </a:extLst>
          </p:cNvPr>
          <p:cNvGrpSpPr/>
          <p:nvPr/>
        </p:nvGrpSpPr>
        <p:grpSpPr>
          <a:xfrm>
            <a:off x="2720609" y="3707687"/>
            <a:ext cx="1886062" cy="971924"/>
            <a:chOff x="6503447" y="3172033"/>
            <a:chExt cx="1886062" cy="971924"/>
          </a:xfrm>
        </p:grpSpPr>
        <p:sp>
          <p:nvSpPr>
            <p:cNvPr id="520" name="Rectangle 3">
              <a:extLst>
                <a:ext uri="{FF2B5EF4-FFF2-40B4-BE49-F238E27FC236}">
                  <a16:creationId xmlns:a16="http://schemas.microsoft.com/office/drawing/2014/main" id="{42BCB107-139B-1D41-B79B-A9DCA45411E7}"/>
                </a:ext>
              </a:extLst>
            </p:cNvPr>
            <p:cNvSpPr/>
            <p:nvPr/>
          </p:nvSpPr>
          <p:spPr>
            <a:xfrm>
              <a:off x="6759294"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21" name="グループ化 1">
              <a:extLst>
                <a:ext uri="{FF2B5EF4-FFF2-40B4-BE49-F238E27FC236}">
                  <a16:creationId xmlns:a16="http://schemas.microsoft.com/office/drawing/2014/main" id="{37FE7BEF-CDA5-E946-ADC6-DBFE492B96C1}"/>
                </a:ext>
              </a:extLst>
            </p:cNvPr>
            <p:cNvGrpSpPr/>
            <p:nvPr/>
          </p:nvGrpSpPr>
          <p:grpSpPr>
            <a:xfrm>
              <a:off x="6980558" y="3360115"/>
              <a:ext cx="919952" cy="611716"/>
              <a:chOff x="6284379" y="3081819"/>
              <a:chExt cx="919952" cy="611716"/>
            </a:xfrm>
          </p:grpSpPr>
          <p:cxnSp>
            <p:nvCxnSpPr>
              <p:cNvPr id="525" name="Straight Arrow Connector 30">
                <a:extLst>
                  <a:ext uri="{FF2B5EF4-FFF2-40B4-BE49-F238E27FC236}">
                    <a16:creationId xmlns:a16="http://schemas.microsoft.com/office/drawing/2014/main" id="{2852EAA7-8E0D-C647-BFB8-BAC05E9E73BD}"/>
                  </a:ext>
                </a:extLst>
              </p:cNvPr>
              <p:cNvCxnSpPr/>
              <p:nvPr/>
            </p:nvCxnSpPr>
            <p:spPr>
              <a:xfrm>
                <a:off x="6561031" y="3372992"/>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6" name="正方形/長方形 5">
                <a:extLst>
                  <a:ext uri="{FF2B5EF4-FFF2-40B4-BE49-F238E27FC236}">
                    <a16:creationId xmlns:a16="http://schemas.microsoft.com/office/drawing/2014/main" id="{4A5C92B5-8F3E-AF41-B3BE-D3D13CB54E6C}"/>
                  </a:ext>
                </a:extLst>
              </p:cNvPr>
              <p:cNvSpPr/>
              <p:nvPr/>
            </p:nvSpPr>
            <p:spPr>
              <a:xfrm>
                <a:off x="6284379" y="3303342"/>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正方形/長方形 7">
                <a:extLst>
                  <a:ext uri="{FF2B5EF4-FFF2-40B4-BE49-F238E27FC236}">
                    <a16:creationId xmlns:a16="http://schemas.microsoft.com/office/drawing/2014/main" id="{DB73821D-FF5F-4340-B34A-389FAB22B1B4}"/>
                  </a:ext>
                </a:extLst>
              </p:cNvPr>
              <p:cNvSpPr/>
              <p:nvPr/>
            </p:nvSpPr>
            <p:spPr>
              <a:xfrm>
                <a:off x="7056212" y="308181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正方形/長方形 8">
                <a:extLst>
                  <a:ext uri="{FF2B5EF4-FFF2-40B4-BE49-F238E27FC236}">
                    <a16:creationId xmlns:a16="http://schemas.microsoft.com/office/drawing/2014/main" id="{B58DBFF4-F454-3441-B335-A168372CE8B5}"/>
                  </a:ext>
                </a:extLst>
              </p:cNvPr>
              <p:cNvSpPr/>
              <p:nvPr/>
            </p:nvSpPr>
            <p:spPr>
              <a:xfrm>
                <a:off x="7049896" y="3310948"/>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正方形/長方形 9">
                <a:extLst>
                  <a:ext uri="{FF2B5EF4-FFF2-40B4-BE49-F238E27FC236}">
                    <a16:creationId xmlns:a16="http://schemas.microsoft.com/office/drawing/2014/main" id="{3EAA2CE6-0D90-6243-B593-D97F2CFEDE86}"/>
                  </a:ext>
                </a:extLst>
              </p:cNvPr>
              <p:cNvSpPr/>
              <p:nvPr/>
            </p:nvSpPr>
            <p:spPr>
              <a:xfrm>
                <a:off x="7056212" y="3540077"/>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22" name="Graphic 521">
              <a:extLst>
                <a:ext uri="{FF2B5EF4-FFF2-40B4-BE49-F238E27FC236}">
                  <a16:creationId xmlns:a16="http://schemas.microsoft.com/office/drawing/2014/main" id="{A5E426FE-F83B-774C-9E8B-1579C1E2DD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8853" y="3242268"/>
              <a:ext cx="276905" cy="249757"/>
            </a:xfrm>
            <a:prstGeom prst="rect">
              <a:avLst/>
            </a:prstGeom>
          </p:spPr>
        </p:pic>
        <p:sp>
          <p:nvSpPr>
            <p:cNvPr id="523" name="Rectangle 4">
              <a:extLst>
                <a:ext uri="{FF2B5EF4-FFF2-40B4-BE49-F238E27FC236}">
                  <a16:creationId xmlns:a16="http://schemas.microsoft.com/office/drawing/2014/main" id="{BEFC1E0E-D1E4-5447-98C6-16C7EA7C32FA}"/>
                </a:ext>
              </a:extLst>
            </p:cNvPr>
            <p:cNvSpPr/>
            <p:nvPr/>
          </p:nvSpPr>
          <p:spPr>
            <a:xfrm flipH="1">
              <a:off x="6503447"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4" name="Rectangle 4">
              <a:extLst>
                <a:ext uri="{FF2B5EF4-FFF2-40B4-BE49-F238E27FC236}">
                  <a16:creationId xmlns:a16="http://schemas.microsoft.com/office/drawing/2014/main" id="{642E5608-C251-CA40-8253-5780257D8292}"/>
                </a:ext>
              </a:extLst>
            </p:cNvPr>
            <p:cNvSpPr/>
            <p:nvPr/>
          </p:nvSpPr>
          <p:spPr>
            <a:xfrm flipH="1">
              <a:off x="8190667"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0" name="Group 529">
            <a:extLst>
              <a:ext uri="{FF2B5EF4-FFF2-40B4-BE49-F238E27FC236}">
                <a16:creationId xmlns:a16="http://schemas.microsoft.com/office/drawing/2014/main" id="{7AB5371D-E04A-9D44-A39C-AB91056362FD}"/>
              </a:ext>
            </a:extLst>
          </p:cNvPr>
          <p:cNvGrpSpPr/>
          <p:nvPr/>
        </p:nvGrpSpPr>
        <p:grpSpPr>
          <a:xfrm>
            <a:off x="713963" y="3266031"/>
            <a:ext cx="1644176" cy="964797"/>
            <a:chOff x="1237386" y="3133396"/>
            <a:chExt cx="1644176" cy="964797"/>
          </a:xfrm>
        </p:grpSpPr>
        <p:grpSp>
          <p:nvGrpSpPr>
            <p:cNvPr id="531" name="Group 530">
              <a:extLst>
                <a:ext uri="{FF2B5EF4-FFF2-40B4-BE49-F238E27FC236}">
                  <a16:creationId xmlns:a16="http://schemas.microsoft.com/office/drawing/2014/main" id="{7F218E52-BA9D-F049-9C43-B9E27063D45E}"/>
                </a:ext>
              </a:extLst>
            </p:cNvPr>
            <p:cNvGrpSpPr/>
            <p:nvPr/>
          </p:nvGrpSpPr>
          <p:grpSpPr>
            <a:xfrm>
              <a:off x="1237386" y="3133396"/>
              <a:ext cx="1644176" cy="964797"/>
              <a:chOff x="1338857" y="3147662"/>
              <a:chExt cx="1644176" cy="546958"/>
            </a:xfrm>
          </p:grpSpPr>
          <p:sp>
            <p:nvSpPr>
              <p:cNvPr id="533" name="Rectangle 3">
                <a:extLst>
                  <a:ext uri="{FF2B5EF4-FFF2-40B4-BE49-F238E27FC236}">
                    <a16:creationId xmlns:a16="http://schemas.microsoft.com/office/drawing/2014/main" id="{E88F14A4-75B7-3242-8C92-3F2776408762}"/>
                  </a:ext>
                </a:extLst>
              </p:cNvPr>
              <p:cNvSpPr/>
              <p:nvPr/>
            </p:nvSpPr>
            <p:spPr>
              <a:xfrm>
                <a:off x="1338857" y="3147662"/>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534" name="Rectangle 4">
                <a:extLst>
                  <a:ext uri="{FF2B5EF4-FFF2-40B4-BE49-F238E27FC236}">
                    <a16:creationId xmlns:a16="http://schemas.microsoft.com/office/drawing/2014/main" id="{B576CF26-472A-3546-A875-D0049E9EA777}"/>
                  </a:ext>
                </a:extLst>
              </p:cNvPr>
              <p:cNvSpPr/>
              <p:nvPr/>
            </p:nvSpPr>
            <p:spPr>
              <a:xfrm>
                <a:off x="2779980" y="314766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2" name="Graphic 531">
              <a:extLst>
                <a:ext uri="{FF2B5EF4-FFF2-40B4-BE49-F238E27FC236}">
                  <a16:creationId xmlns:a16="http://schemas.microsoft.com/office/drawing/2014/main" id="{BCDB0DE6-210C-7743-BC95-195461B556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3508" y="3176086"/>
              <a:ext cx="276905" cy="249757"/>
            </a:xfrm>
            <a:prstGeom prst="rect">
              <a:avLst/>
            </a:prstGeom>
          </p:spPr>
        </p:pic>
      </p:grpSp>
      <p:grpSp>
        <p:nvGrpSpPr>
          <p:cNvPr id="535" name="Group 534">
            <a:extLst>
              <a:ext uri="{FF2B5EF4-FFF2-40B4-BE49-F238E27FC236}">
                <a16:creationId xmlns:a16="http://schemas.microsoft.com/office/drawing/2014/main" id="{814D0DD1-1C51-6C4D-BFFF-8A6A9BE6891F}"/>
              </a:ext>
            </a:extLst>
          </p:cNvPr>
          <p:cNvGrpSpPr/>
          <p:nvPr/>
        </p:nvGrpSpPr>
        <p:grpSpPr>
          <a:xfrm>
            <a:off x="5018531" y="3672107"/>
            <a:ext cx="1854680" cy="976830"/>
            <a:chOff x="5351955" y="4666450"/>
            <a:chExt cx="1854680" cy="976830"/>
          </a:xfrm>
        </p:grpSpPr>
        <p:grpSp>
          <p:nvGrpSpPr>
            <p:cNvPr id="536" name="Group 535">
              <a:extLst>
                <a:ext uri="{FF2B5EF4-FFF2-40B4-BE49-F238E27FC236}">
                  <a16:creationId xmlns:a16="http://schemas.microsoft.com/office/drawing/2014/main" id="{1CD8A667-A40C-994C-9294-84952F91BFC5}"/>
                </a:ext>
              </a:extLst>
            </p:cNvPr>
            <p:cNvGrpSpPr/>
            <p:nvPr/>
          </p:nvGrpSpPr>
          <p:grpSpPr>
            <a:xfrm>
              <a:off x="5601811" y="4666450"/>
              <a:ext cx="1365648" cy="971924"/>
              <a:chOff x="5601811" y="4666450"/>
              <a:chExt cx="1365648" cy="971924"/>
            </a:xfrm>
          </p:grpSpPr>
          <p:grpSp>
            <p:nvGrpSpPr>
              <p:cNvPr id="539" name="Group 538">
                <a:extLst>
                  <a:ext uri="{FF2B5EF4-FFF2-40B4-BE49-F238E27FC236}">
                    <a16:creationId xmlns:a16="http://schemas.microsoft.com/office/drawing/2014/main" id="{B9ED6765-C316-9F48-8348-04F6D74FC621}"/>
                  </a:ext>
                </a:extLst>
              </p:cNvPr>
              <p:cNvGrpSpPr/>
              <p:nvPr/>
            </p:nvGrpSpPr>
            <p:grpSpPr>
              <a:xfrm>
                <a:off x="5601811" y="4666450"/>
                <a:ext cx="1365648" cy="971924"/>
                <a:chOff x="3524501" y="3396343"/>
                <a:chExt cx="1231103" cy="754393"/>
              </a:xfrm>
            </p:grpSpPr>
            <p:sp>
              <p:nvSpPr>
                <p:cNvPr id="541" name="正方形/長方形 33">
                  <a:extLst>
                    <a:ext uri="{FF2B5EF4-FFF2-40B4-BE49-F238E27FC236}">
                      <a16:creationId xmlns:a16="http://schemas.microsoft.com/office/drawing/2014/main" id="{7A1B81F9-D301-1744-B565-DD311EE447ED}"/>
                    </a:ext>
                  </a:extLst>
                </p:cNvPr>
                <p:cNvSpPr/>
                <p:nvPr/>
              </p:nvSpPr>
              <p:spPr>
                <a:xfrm>
                  <a:off x="3524501" y="3396343"/>
                  <a:ext cx="1231103"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2" name="直線コネクタ 35">
                  <a:extLst>
                    <a:ext uri="{FF2B5EF4-FFF2-40B4-BE49-F238E27FC236}">
                      <a16:creationId xmlns:a16="http://schemas.microsoft.com/office/drawing/2014/main" id="{FB94F2DC-4818-E944-AF09-F58E8BD9E3D2}"/>
                    </a:ext>
                  </a:extLst>
                </p:cNvPr>
                <p:cNvCxnSpPr/>
                <p:nvPr/>
              </p:nvCxnSpPr>
              <p:spPr>
                <a:xfrm>
                  <a:off x="3635215" y="3723456"/>
                  <a:ext cx="2094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3" name="直線コネクタ 36">
                  <a:extLst>
                    <a:ext uri="{FF2B5EF4-FFF2-40B4-BE49-F238E27FC236}">
                      <a16:creationId xmlns:a16="http://schemas.microsoft.com/office/drawing/2014/main" id="{574B17E0-3FEC-9C46-938F-BCC9D16BFE49}"/>
                    </a:ext>
                  </a:extLst>
                </p:cNvPr>
                <p:cNvCxnSpPr/>
                <p:nvPr/>
              </p:nvCxnSpPr>
              <p:spPr>
                <a:xfrm flipV="1">
                  <a:off x="3858968" y="3515115"/>
                  <a:ext cx="290258" cy="205670"/>
                </a:xfrm>
                <a:prstGeom prst="line">
                  <a:avLst/>
                </a:prstGeom>
                <a:ln cap="rnd">
                  <a:solidFill>
                    <a:schemeClr val="bg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544" name="直線コネクタ 37">
                  <a:extLst>
                    <a:ext uri="{FF2B5EF4-FFF2-40B4-BE49-F238E27FC236}">
                      <a16:creationId xmlns:a16="http://schemas.microsoft.com/office/drawing/2014/main" id="{443D5836-873E-BE46-AA5B-897DE295DC98}"/>
                    </a:ext>
                  </a:extLst>
                </p:cNvPr>
                <p:cNvCxnSpPr/>
                <p:nvPr/>
              </p:nvCxnSpPr>
              <p:spPr>
                <a:xfrm>
                  <a:off x="4156395" y="3515115"/>
                  <a:ext cx="42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5" name="直線コネクタ 38">
                  <a:extLst>
                    <a:ext uri="{FF2B5EF4-FFF2-40B4-BE49-F238E27FC236}">
                      <a16:creationId xmlns:a16="http://schemas.microsoft.com/office/drawing/2014/main" id="{6EF6AAA8-5108-784C-8793-D0BCC38633FE}"/>
                    </a:ext>
                  </a:extLst>
                </p:cNvPr>
                <p:cNvCxnSpPr/>
                <p:nvPr/>
              </p:nvCxnSpPr>
              <p:spPr>
                <a:xfrm>
                  <a:off x="4156395" y="374533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546" name="直線コネクタ 39">
                  <a:extLst>
                    <a:ext uri="{FF2B5EF4-FFF2-40B4-BE49-F238E27FC236}">
                      <a16:creationId xmlns:a16="http://schemas.microsoft.com/office/drawing/2014/main" id="{65D43082-631F-DE4C-B4DF-ECC4161E4281}"/>
                    </a:ext>
                  </a:extLst>
                </p:cNvPr>
                <p:cNvCxnSpPr/>
                <p:nvPr/>
              </p:nvCxnSpPr>
              <p:spPr>
                <a:xfrm>
                  <a:off x="4156395" y="398052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pic>
            <p:nvPicPr>
              <p:cNvPr id="540" name="Graphic 539">
                <a:extLst>
                  <a:ext uri="{FF2B5EF4-FFF2-40B4-BE49-F238E27FC236}">
                    <a16:creationId xmlns:a16="http://schemas.microsoft.com/office/drawing/2014/main" id="{D241CB6B-E064-1E45-90C0-BADE4625F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8869" y="4702200"/>
                <a:ext cx="276905" cy="249757"/>
              </a:xfrm>
              <a:prstGeom prst="rect">
                <a:avLst/>
              </a:prstGeom>
            </p:spPr>
          </p:pic>
        </p:grpSp>
        <p:sp>
          <p:nvSpPr>
            <p:cNvPr id="537" name="Rectangle 4">
              <a:extLst>
                <a:ext uri="{FF2B5EF4-FFF2-40B4-BE49-F238E27FC236}">
                  <a16:creationId xmlns:a16="http://schemas.microsoft.com/office/drawing/2014/main" id="{B2BAE1D6-4F81-4F40-A94C-932AE8F24A10}"/>
                </a:ext>
              </a:extLst>
            </p:cNvPr>
            <p:cNvSpPr/>
            <p:nvPr/>
          </p:nvSpPr>
          <p:spPr>
            <a:xfrm flipH="1">
              <a:off x="5351955" y="467001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4">
              <a:extLst>
                <a:ext uri="{FF2B5EF4-FFF2-40B4-BE49-F238E27FC236}">
                  <a16:creationId xmlns:a16="http://schemas.microsoft.com/office/drawing/2014/main" id="{D686D5C3-2336-8B49-8BDB-446B8C30AF3C}"/>
                </a:ext>
              </a:extLst>
            </p:cNvPr>
            <p:cNvSpPr/>
            <p:nvPr/>
          </p:nvSpPr>
          <p:spPr>
            <a:xfrm flipH="1">
              <a:off x="7007793" y="4678482"/>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3" name="Group 632">
            <a:extLst>
              <a:ext uri="{FF2B5EF4-FFF2-40B4-BE49-F238E27FC236}">
                <a16:creationId xmlns:a16="http://schemas.microsoft.com/office/drawing/2014/main" id="{E0DBF5D8-C95E-6345-BB20-EDE67BACBE5F}"/>
              </a:ext>
            </a:extLst>
          </p:cNvPr>
          <p:cNvGrpSpPr/>
          <p:nvPr/>
        </p:nvGrpSpPr>
        <p:grpSpPr>
          <a:xfrm>
            <a:off x="7255615" y="4202184"/>
            <a:ext cx="1898115" cy="971924"/>
            <a:chOff x="3394570" y="3172033"/>
            <a:chExt cx="1898115" cy="971924"/>
          </a:xfrm>
        </p:grpSpPr>
        <p:sp>
          <p:nvSpPr>
            <p:cNvPr id="634" name="Rectangle 633">
              <a:extLst>
                <a:ext uri="{FF2B5EF4-FFF2-40B4-BE49-F238E27FC236}">
                  <a16:creationId xmlns:a16="http://schemas.microsoft.com/office/drawing/2014/main" id="{B06A43C3-1F98-FD4F-BFD8-A3DBD0534178}"/>
                </a:ext>
              </a:extLst>
            </p:cNvPr>
            <p:cNvSpPr/>
            <p:nvPr/>
          </p:nvSpPr>
          <p:spPr>
            <a:xfrm>
              <a:off x="3651220"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635" name="グループ化 7">
              <a:extLst>
                <a:ext uri="{FF2B5EF4-FFF2-40B4-BE49-F238E27FC236}">
                  <a16:creationId xmlns:a16="http://schemas.microsoft.com/office/drawing/2014/main" id="{69F630ED-8D6C-274A-92C9-9C46C41A74E9}"/>
                </a:ext>
              </a:extLst>
            </p:cNvPr>
            <p:cNvGrpSpPr/>
            <p:nvPr/>
          </p:nvGrpSpPr>
          <p:grpSpPr>
            <a:xfrm>
              <a:off x="3842988" y="3464821"/>
              <a:ext cx="994742" cy="387091"/>
              <a:chOff x="5487886" y="3159489"/>
              <a:chExt cx="994742" cy="387091"/>
            </a:xfrm>
          </p:grpSpPr>
          <p:cxnSp>
            <p:nvCxnSpPr>
              <p:cNvPr id="639" name="Straight Arrow Connector 30">
                <a:extLst>
                  <a:ext uri="{FF2B5EF4-FFF2-40B4-BE49-F238E27FC236}">
                    <a16:creationId xmlns:a16="http://schemas.microsoft.com/office/drawing/2014/main" id="{59BE5B18-4A8D-7841-A9D5-C8ACB5925779}"/>
                  </a:ext>
                </a:extLst>
              </p:cNvPr>
              <p:cNvCxnSpPr/>
              <p:nvPr/>
            </p:nvCxnSpPr>
            <p:spPr>
              <a:xfrm>
                <a:off x="5720294" y="3345956"/>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0" name="正方形/長方形 1">
                <a:extLst>
                  <a:ext uri="{FF2B5EF4-FFF2-40B4-BE49-F238E27FC236}">
                    <a16:creationId xmlns:a16="http://schemas.microsoft.com/office/drawing/2014/main" id="{3BD7B4CE-4ED6-E048-AC0F-3909B385AE1E}"/>
                  </a:ext>
                </a:extLst>
              </p:cNvPr>
              <p:cNvSpPr/>
              <p:nvPr/>
            </p:nvSpPr>
            <p:spPr>
              <a:xfrm>
                <a:off x="5487886" y="3276306"/>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1" name="正方形/長方形 6">
                <a:extLst>
                  <a:ext uri="{FF2B5EF4-FFF2-40B4-BE49-F238E27FC236}">
                    <a16:creationId xmlns:a16="http://schemas.microsoft.com/office/drawing/2014/main" id="{F42437B0-EB54-6F40-9378-6CEBE3FFACCF}"/>
                  </a:ext>
                </a:extLst>
              </p:cNvPr>
              <p:cNvSpPr/>
              <p:nvPr/>
            </p:nvSpPr>
            <p:spPr>
              <a:xfrm>
                <a:off x="6109004" y="3159489"/>
                <a:ext cx="373624" cy="38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36" name="Graphic 635">
              <a:extLst>
                <a:ext uri="{FF2B5EF4-FFF2-40B4-BE49-F238E27FC236}">
                  <a16:creationId xmlns:a16="http://schemas.microsoft.com/office/drawing/2014/main" id="{0C17E497-532C-9F4B-9D83-E7332C56E0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8693" y="3229015"/>
              <a:ext cx="276905" cy="249757"/>
            </a:xfrm>
            <a:prstGeom prst="rect">
              <a:avLst/>
            </a:prstGeom>
          </p:spPr>
        </p:pic>
        <p:sp>
          <p:nvSpPr>
            <p:cNvPr id="637" name="Rectangle 4">
              <a:extLst>
                <a:ext uri="{FF2B5EF4-FFF2-40B4-BE49-F238E27FC236}">
                  <a16:creationId xmlns:a16="http://schemas.microsoft.com/office/drawing/2014/main" id="{B95DD0A0-3E1B-5F4B-BE60-9676F06E1115}"/>
                </a:ext>
              </a:extLst>
            </p:cNvPr>
            <p:cNvSpPr/>
            <p:nvPr/>
          </p:nvSpPr>
          <p:spPr>
            <a:xfrm flipH="1">
              <a:off x="3394570"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4">
              <a:extLst>
                <a:ext uri="{FF2B5EF4-FFF2-40B4-BE49-F238E27FC236}">
                  <a16:creationId xmlns:a16="http://schemas.microsoft.com/office/drawing/2014/main" id="{DB40F3A4-479E-3B40-8996-1EF1650D8DC3}"/>
                </a:ext>
              </a:extLst>
            </p:cNvPr>
            <p:cNvSpPr/>
            <p:nvPr/>
          </p:nvSpPr>
          <p:spPr>
            <a:xfrm flipH="1">
              <a:off x="5093843"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4" name="グループ化 48">
            <a:extLst>
              <a:ext uri="{FF2B5EF4-FFF2-40B4-BE49-F238E27FC236}">
                <a16:creationId xmlns:a16="http://schemas.microsoft.com/office/drawing/2014/main" id="{FD9164D5-662F-B448-A0E8-E8CEE25A45D2}"/>
              </a:ext>
            </a:extLst>
          </p:cNvPr>
          <p:cNvGrpSpPr/>
          <p:nvPr/>
        </p:nvGrpSpPr>
        <p:grpSpPr>
          <a:xfrm>
            <a:off x="7024837" y="3368025"/>
            <a:ext cx="238803" cy="297977"/>
            <a:chOff x="4123361" y="3406936"/>
            <a:chExt cx="238803" cy="297977"/>
          </a:xfrm>
        </p:grpSpPr>
        <p:sp>
          <p:nvSpPr>
            <p:cNvPr id="575" name="Oval 9">
              <a:extLst>
                <a:ext uri="{FF2B5EF4-FFF2-40B4-BE49-F238E27FC236}">
                  <a16:creationId xmlns:a16="http://schemas.microsoft.com/office/drawing/2014/main" id="{579FC4DC-4A70-7B48-8F16-1CBEB4C6A0AE}"/>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6" name="Straight Connector 11">
              <a:extLst>
                <a:ext uri="{FF2B5EF4-FFF2-40B4-BE49-F238E27FC236}">
                  <a16:creationId xmlns:a16="http://schemas.microsoft.com/office/drawing/2014/main" id="{BCD730F4-3A60-DD42-BB19-AEF22093B891}"/>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77" name="Group 17">
              <a:extLst>
                <a:ext uri="{FF2B5EF4-FFF2-40B4-BE49-F238E27FC236}">
                  <a16:creationId xmlns:a16="http://schemas.microsoft.com/office/drawing/2014/main" id="{34A46B6E-2157-8D40-8797-512D0F9B9FDB}"/>
                </a:ext>
              </a:extLst>
            </p:cNvPr>
            <p:cNvGrpSpPr/>
            <p:nvPr/>
          </p:nvGrpSpPr>
          <p:grpSpPr>
            <a:xfrm>
              <a:off x="4169754" y="3580759"/>
              <a:ext cx="192410" cy="124154"/>
              <a:chOff x="4404393" y="2871049"/>
              <a:chExt cx="349146" cy="225288"/>
            </a:xfrm>
          </p:grpSpPr>
          <p:cxnSp>
            <p:nvCxnSpPr>
              <p:cNvPr id="578" name="Straight Connector 13">
                <a:extLst>
                  <a:ext uri="{FF2B5EF4-FFF2-40B4-BE49-F238E27FC236}">
                    <a16:creationId xmlns:a16="http://schemas.microsoft.com/office/drawing/2014/main" id="{8316E274-32D8-514B-979E-E3F9F8855D1B}"/>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9" name="Rectangle 14">
                <a:extLst>
                  <a:ext uri="{FF2B5EF4-FFF2-40B4-BE49-F238E27FC236}">
                    <a16:creationId xmlns:a16="http://schemas.microsoft.com/office/drawing/2014/main" id="{67081588-033F-9647-9DE7-DC0FAC0FB2B8}"/>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53" name="Group 652">
            <a:extLst>
              <a:ext uri="{FF2B5EF4-FFF2-40B4-BE49-F238E27FC236}">
                <a16:creationId xmlns:a16="http://schemas.microsoft.com/office/drawing/2014/main" id="{8E250889-07C8-4742-B356-0BC351045578}"/>
              </a:ext>
            </a:extLst>
          </p:cNvPr>
          <p:cNvGrpSpPr/>
          <p:nvPr/>
        </p:nvGrpSpPr>
        <p:grpSpPr>
          <a:xfrm>
            <a:off x="713962" y="4260100"/>
            <a:ext cx="1644176" cy="964797"/>
            <a:chOff x="1237386" y="3133396"/>
            <a:chExt cx="1644176" cy="964797"/>
          </a:xfrm>
        </p:grpSpPr>
        <p:grpSp>
          <p:nvGrpSpPr>
            <p:cNvPr id="654" name="Group 653">
              <a:extLst>
                <a:ext uri="{FF2B5EF4-FFF2-40B4-BE49-F238E27FC236}">
                  <a16:creationId xmlns:a16="http://schemas.microsoft.com/office/drawing/2014/main" id="{E49112B0-913F-BE47-BBD3-2D41914CA048}"/>
                </a:ext>
              </a:extLst>
            </p:cNvPr>
            <p:cNvGrpSpPr/>
            <p:nvPr/>
          </p:nvGrpSpPr>
          <p:grpSpPr>
            <a:xfrm>
              <a:off x="1237386" y="3133396"/>
              <a:ext cx="1644176" cy="964797"/>
              <a:chOff x="1338857" y="3147662"/>
              <a:chExt cx="1644176" cy="546958"/>
            </a:xfrm>
          </p:grpSpPr>
          <p:sp>
            <p:nvSpPr>
              <p:cNvPr id="656" name="Rectangle 3">
                <a:extLst>
                  <a:ext uri="{FF2B5EF4-FFF2-40B4-BE49-F238E27FC236}">
                    <a16:creationId xmlns:a16="http://schemas.microsoft.com/office/drawing/2014/main" id="{B7E215A6-FDBD-064C-974B-69C2EC6AB739}"/>
                  </a:ext>
                </a:extLst>
              </p:cNvPr>
              <p:cNvSpPr/>
              <p:nvPr/>
            </p:nvSpPr>
            <p:spPr>
              <a:xfrm>
                <a:off x="1338857" y="3147662"/>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657" name="Rectangle 4">
                <a:extLst>
                  <a:ext uri="{FF2B5EF4-FFF2-40B4-BE49-F238E27FC236}">
                    <a16:creationId xmlns:a16="http://schemas.microsoft.com/office/drawing/2014/main" id="{95AF51BF-5129-CF44-8E7A-413F412EF4F2}"/>
                  </a:ext>
                </a:extLst>
              </p:cNvPr>
              <p:cNvSpPr/>
              <p:nvPr/>
            </p:nvSpPr>
            <p:spPr>
              <a:xfrm>
                <a:off x="2779980" y="314766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5" name="Graphic 654">
              <a:extLst>
                <a:ext uri="{FF2B5EF4-FFF2-40B4-BE49-F238E27FC236}">
                  <a16:creationId xmlns:a16="http://schemas.microsoft.com/office/drawing/2014/main" id="{8B9FFC20-CC3A-9944-97F8-23A91AE8DC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3508" y="3176086"/>
              <a:ext cx="276905" cy="249757"/>
            </a:xfrm>
            <a:prstGeom prst="rect">
              <a:avLst/>
            </a:prstGeom>
          </p:spPr>
        </p:pic>
      </p:grpSp>
      <p:grpSp>
        <p:nvGrpSpPr>
          <p:cNvPr id="691" name="グループ化 48">
            <a:extLst>
              <a:ext uri="{FF2B5EF4-FFF2-40B4-BE49-F238E27FC236}">
                <a16:creationId xmlns:a16="http://schemas.microsoft.com/office/drawing/2014/main" id="{E97A68BF-7AA0-E74E-A69C-56C2ECC704FD}"/>
              </a:ext>
            </a:extLst>
          </p:cNvPr>
          <p:cNvGrpSpPr/>
          <p:nvPr/>
        </p:nvGrpSpPr>
        <p:grpSpPr>
          <a:xfrm>
            <a:off x="5871381" y="3109674"/>
            <a:ext cx="238803" cy="297977"/>
            <a:chOff x="4123361" y="3406936"/>
            <a:chExt cx="238803" cy="297977"/>
          </a:xfrm>
        </p:grpSpPr>
        <p:sp>
          <p:nvSpPr>
            <p:cNvPr id="692" name="Oval 9">
              <a:extLst>
                <a:ext uri="{FF2B5EF4-FFF2-40B4-BE49-F238E27FC236}">
                  <a16:creationId xmlns:a16="http://schemas.microsoft.com/office/drawing/2014/main" id="{FCC7734A-9641-C942-A0C1-1E73F4FB5CC8}"/>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3" name="Straight Connector 11">
              <a:extLst>
                <a:ext uri="{FF2B5EF4-FFF2-40B4-BE49-F238E27FC236}">
                  <a16:creationId xmlns:a16="http://schemas.microsoft.com/office/drawing/2014/main" id="{A85A6C80-6856-DA4B-9F96-51B3595546EA}"/>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94" name="Group 17">
              <a:extLst>
                <a:ext uri="{FF2B5EF4-FFF2-40B4-BE49-F238E27FC236}">
                  <a16:creationId xmlns:a16="http://schemas.microsoft.com/office/drawing/2014/main" id="{BF1FA650-3390-564F-9623-1F9DF8A022CC}"/>
                </a:ext>
              </a:extLst>
            </p:cNvPr>
            <p:cNvGrpSpPr/>
            <p:nvPr/>
          </p:nvGrpSpPr>
          <p:grpSpPr>
            <a:xfrm>
              <a:off x="4169754" y="3580759"/>
              <a:ext cx="192410" cy="124154"/>
              <a:chOff x="4404393" y="2871049"/>
              <a:chExt cx="349146" cy="225288"/>
            </a:xfrm>
          </p:grpSpPr>
          <p:cxnSp>
            <p:nvCxnSpPr>
              <p:cNvPr id="695" name="Straight Connector 13">
                <a:extLst>
                  <a:ext uri="{FF2B5EF4-FFF2-40B4-BE49-F238E27FC236}">
                    <a16:creationId xmlns:a16="http://schemas.microsoft.com/office/drawing/2014/main" id="{F3EB0688-E5D7-964D-980E-08E30EC5B52F}"/>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96" name="Rectangle 14">
                <a:extLst>
                  <a:ext uri="{FF2B5EF4-FFF2-40B4-BE49-F238E27FC236}">
                    <a16:creationId xmlns:a16="http://schemas.microsoft.com/office/drawing/2014/main" id="{D2CA7CB4-28CF-E14C-8C40-AFDD8C654573}"/>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6" name="Group 755">
            <a:extLst>
              <a:ext uri="{FF2B5EF4-FFF2-40B4-BE49-F238E27FC236}">
                <a16:creationId xmlns:a16="http://schemas.microsoft.com/office/drawing/2014/main" id="{8193B680-9B1F-F44E-A777-07F4E9046DFF}"/>
              </a:ext>
            </a:extLst>
          </p:cNvPr>
          <p:cNvGrpSpPr/>
          <p:nvPr/>
        </p:nvGrpSpPr>
        <p:grpSpPr>
          <a:xfrm>
            <a:off x="7255614" y="2203458"/>
            <a:ext cx="1898115" cy="971924"/>
            <a:chOff x="3394570" y="3172033"/>
            <a:chExt cx="1898115" cy="971924"/>
          </a:xfrm>
        </p:grpSpPr>
        <p:sp>
          <p:nvSpPr>
            <p:cNvPr id="757" name="Rectangle 756">
              <a:extLst>
                <a:ext uri="{FF2B5EF4-FFF2-40B4-BE49-F238E27FC236}">
                  <a16:creationId xmlns:a16="http://schemas.microsoft.com/office/drawing/2014/main" id="{442C41BD-D8D3-944B-936B-0A417D42E93F}"/>
                </a:ext>
              </a:extLst>
            </p:cNvPr>
            <p:cNvSpPr/>
            <p:nvPr/>
          </p:nvSpPr>
          <p:spPr>
            <a:xfrm>
              <a:off x="3651220"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58" name="グループ化 7">
              <a:extLst>
                <a:ext uri="{FF2B5EF4-FFF2-40B4-BE49-F238E27FC236}">
                  <a16:creationId xmlns:a16="http://schemas.microsoft.com/office/drawing/2014/main" id="{64B79D20-D9DF-F64D-BA22-B3EAF2528488}"/>
                </a:ext>
              </a:extLst>
            </p:cNvPr>
            <p:cNvGrpSpPr/>
            <p:nvPr/>
          </p:nvGrpSpPr>
          <p:grpSpPr>
            <a:xfrm>
              <a:off x="3842988" y="3464821"/>
              <a:ext cx="994742" cy="387091"/>
              <a:chOff x="5487886" y="3159489"/>
              <a:chExt cx="994742" cy="387091"/>
            </a:xfrm>
          </p:grpSpPr>
          <p:cxnSp>
            <p:nvCxnSpPr>
              <p:cNvPr id="762" name="Straight Arrow Connector 30">
                <a:extLst>
                  <a:ext uri="{FF2B5EF4-FFF2-40B4-BE49-F238E27FC236}">
                    <a16:creationId xmlns:a16="http://schemas.microsoft.com/office/drawing/2014/main" id="{99FA2B31-1925-E646-891F-E19C6D4D4731}"/>
                  </a:ext>
                </a:extLst>
              </p:cNvPr>
              <p:cNvCxnSpPr/>
              <p:nvPr/>
            </p:nvCxnSpPr>
            <p:spPr>
              <a:xfrm>
                <a:off x="5720294" y="3345956"/>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63" name="正方形/長方形 1">
                <a:extLst>
                  <a:ext uri="{FF2B5EF4-FFF2-40B4-BE49-F238E27FC236}">
                    <a16:creationId xmlns:a16="http://schemas.microsoft.com/office/drawing/2014/main" id="{BB4B4879-C42D-E84C-A4F2-9B8DF88E1ADF}"/>
                  </a:ext>
                </a:extLst>
              </p:cNvPr>
              <p:cNvSpPr/>
              <p:nvPr/>
            </p:nvSpPr>
            <p:spPr>
              <a:xfrm>
                <a:off x="5487886" y="3276306"/>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4" name="正方形/長方形 6">
                <a:extLst>
                  <a:ext uri="{FF2B5EF4-FFF2-40B4-BE49-F238E27FC236}">
                    <a16:creationId xmlns:a16="http://schemas.microsoft.com/office/drawing/2014/main" id="{F0EDABB2-5927-3749-98BF-4ED587B14674}"/>
                  </a:ext>
                </a:extLst>
              </p:cNvPr>
              <p:cNvSpPr/>
              <p:nvPr/>
            </p:nvSpPr>
            <p:spPr>
              <a:xfrm>
                <a:off x="6109004" y="3159489"/>
                <a:ext cx="373624" cy="3870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59" name="Graphic 758">
              <a:extLst>
                <a:ext uri="{FF2B5EF4-FFF2-40B4-BE49-F238E27FC236}">
                  <a16:creationId xmlns:a16="http://schemas.microsoft.com/office/drawing/2014/main" id="{AE0B9079-FFAB-5847-96FC-05959C42DE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8693" y="3229015"/>
              <a:ext cx="276905" cy="249757"/>
            </a:xfrm>
            <a:prstGeom prst="rect">
              <a:avLst/>
            </a:prstGeom>
          </p:spPr>
        </p:pic>
        <p:sp>
          <p:nvSpPr>
            <p:cNvPr id="760" name="Rectangle 4">
              <a:extLst>
                <a:ext uri="{FF2B5EF4-FFF2-40B4-BE49-F238E27FC236}">
                  <a16:creationId xmlns:a16="http://schemas.microsoft.com/office/drawing/2014/main" id="{9C668602-C0F7-6F4C-AB61-E28F415F6EA7}"/>
                </a:ext>
              </a:extLst>
            </p:cNvPr>
            <p:cNvSpPr/>
            <p:nvPr/>
          </p:nvSpPr>
          <p:spPr>
            <a:xfrm flipH="1">
              <a:off x="3394570"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4">
              <a:extLst>
                <a:ext uri="{FF2B5EF4-FFF2-40B4-BE49-F238E27FC236}">
                  <a16:creationId xmlns:a16="http://schemas.microsoft.com/office/drawing/2014/main" id="{F12DF1A6-3F29-5949-864B-C83A34CB0C59}"/>
                </a:ext>
              </a:extLst>
            </p:cNvPr>
            <p:cNvSpPr/>
            <p:nvPr/>
          </p:nvSpPr>
          <p:spPr>
            <a:xfrm flipH="1">
              <a:off x="5093843"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5" name="Group 764">
            <a:extLst>
              <a:ext uri="{FF2B5EF4-FFF2-40B4-BE49-F238E27FC236}">
                <a16:creationId xmlns:a16="http://schemas.microsoft.com/office/drawing/2014/main" id="{650FADB0-2D47-4A40-AB8E-11EAFE9A0BF2}"/>
              </a:ext>
            </a:extLst>
          </p:cNvPr>
          <p:cNvGrpSpPr/>
          <p:nvPr/>
        </p:nvGrpSpPr>
        <p:grpSpPr>
          <a:xfrm>
            <a:off x="2720607" y="2703030"/>
            <a:ext cx="1886062" cy="971924"/>
            <a:chOff x="6503447" y="3172033"/>
            <a:chExt cx="1886062" cy="971924"/>
          </a:xfrm>
        </p:grpSpPr>
        <p:sp>
          <p:nvSpPr>
            <p:cNvPr id="766" name="Rectangle 3">
              <a:extLst>
                <a:ext uri="{FF2B5EF4-FFF2-40B4-BE49-F238E27FC236}">
                  <a16:creationId xmlns:a16="http://schemas.microsoft.com/office/drawing/2014/main" id="{A89C64B1-FBF1-FF46-A04D-26D3182A3F99}"/>
                </a:ext>
              </a:extLst>
            </p:cNvPr>
            <p:cNvSpPr/>
            <p:nvPr/>
          </p:nvSpPr>
          <p:spPr>
            <a:xfrm>
              <a:off x="6759294" y="3179159"/>
              <a:ext cx="1380453" cy="96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67" name="グループ化 1">
              <a:extLst>
                <a:ext uri="{FF2B5EF4-FFF2-40B4-BE49-F238E27FC236}">
                  <a16:creationId xmlns:a16="http://schemas.microsoft.com/office/drawing/2014/main" id="{8AF0A608-2F6B-5547-BAD9-9376C4D2B36B}"/>
                </a:ext>
              </a:extLst>
            </p:cNvPr>
            <p:cNvGrpSpPr/>
            <p:nvPr/>
          </p:nvGrpSpPr>
          <p:grpSpPr>
            <a:xfrm>
              <a:off x="6980558" y="3360115"/>
              <a:ext cx="919952" cy="611716"/>
              <a:chOff x="6284379" y="3081819"/>
              <a:chExt cx="919952" cy="611716"/>
            </a:xfrm>
          </p:grpSpPr>
          <p:cxnSp>
            <p:nvCxnSpPr>
              <p:cNvPr id="771" name="Straight Arrow Connector 30">
                <a:extLst>
                  <a:ext uri="{FF2B5EF4-FFF2-40B4-BE49-F238E27FC236}">
                    <a16:creationId xmlns:a16="http://schemas.microsoft.com/office/drawing/2014/main" id="{EAC39AE0-830A-C54F-98AE-78DDF903A17D}"/>
                  </a:ext>
                </a:extLst>
              </p:cNvPr>
              <p:cNvCxnSpPr/>
              <p:nvPr/>
            </p:nvCxnSpPr>
            <p:spPr>
              <a:xfrm>
                <a:off x="6561031" y="3372992"/>
                <a:ext cx="329311" cy="0"/>
              </a:xfrm>
              <a:prstGeom prst="straightConnector1">
                <a:avLst/>
              </a:prstGeom>
              <a:ln w="41275" cmpd="sng">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2" name="正方形/長方形 5">
                <a:extLst>
                  <a:ext uri="{FF2B5EF4-FFF2-40B4-BE49-F238E27FC236}">
                    <a16:creationId xmlns:a16="http://schemas.microsoft.com/office/drawing/2014/main" id="{A033DE92-155D-7A48-8192-BB3F5266E879}"/>
                  </a:ext>
                </a:extLst>
              </p:cNvPr>
              <p:cNvSpPr/>
              <p:nvPr/>
            </p:nvSpPr>
            <p:spPr>
              <a:xfrm>
                <a:off x="6284379" y="3303342"/>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3" name="正方形/長方形 7">
                <a:extLst>
                  <a:ext uri="{FF2B5EF4-FFF2-40B4-BE49-F238E27FC236}">
                    <a16:creationId xmlns:a16="http://schemas.microsoft.com/office/drawing/2014/main" id="{B0B19285-8A5A-724E-B12B-D2DD3856D49B}"/>
                  </a:ext>
                </a:extLst>
              </p:cNvPr>
              <p:cNvSpPr/>
              <p:nvPr/>
            </p:nvSpPr>
            <p:spPr>
              <a:xfrm>
                <a:off x="7056212" y="3081819"/>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4" name="正方形/長方形 8">
                <a:extLst>
                  <a:ext uri="{FF2B5EF4-FFF2-40B4-BE49-F238E27FC236}">
                    <a16:creationId xmlns:a16="http://schemas.microsoft.com/office/drawing/2014/main" id="{06004BCD-FFE4-024D-8D40-9A5E9639833A}"/>
                  </a:ext>
                </a:extLst>
              </p:cNvPr>
              <p:cNvSpPr/>
              <p:nvPr/>
            </p:nvSpPr>
            <p:spPr>
              <a:xfrm>
                <a:off x="7049896" y="3310948"/>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5" name="正方形/長方形 9">
                <a:extLst>
                  <a:ext uri="{FF2B5EF4-FFF2-40B4-BE49-F238E27FC236}">
                    <a16:creationId xmlns:a16="http://schemas.microsoft.com/office/drawing/2014/main" id="{27A0F696-0C7F-0044-9A34-6894E9B75475}"/>
                  </a:ext>
                </a:extLst>
              </p:cNvPr>
              <p:cNvSpPr/>
              <p:nvPr/>
            </p:nvSpPr>
            <p:spPr>
              <a:xfrm>
                <a:off x="7056212" y="3540077"/>
                <a:ext cx="148119" cy="15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68" name="Graphic 767">
              <a:extLst>
                <a:ext uri="{FF2B5EF4-FFF2-40B4-BE49-F238E27FC236}">
                  <a16:creationId xmlns:a16="http://schemas.microsoft.com/office/drawing/2014/main" id="{62094034-C4FF-A54C-A178-C318A79640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8853" y="3242268"/>
              <a:ext cx="276905" cy="249757"/>
            </a:xfrm>
            <a:prstGeom prst="rect">
              <a:avLst/>
            </a:prstGeom>
          </p:spPr>
        </p:pic>
        <p:sp>
          <p:nvSpPr>
            <p:cNvPr id="769" name="Rectangle 4">
              <a:extLst>
                <a:ext uri="{FF2B5EF4-FFF2-40B4-BE49-F238E27FC236}">
                  <a16:creationId xmlns:a16="http://schemas.microsoft.com/office/drawing/2014/main" id="{70BCAEFC-87E5-AB45-8005-F8BB15036857}"/>
                </a:ext>
              </a:extLst>
            </p:cNvPr>
            <p:cNvSpPr/>
            <p:nvPr/>
          </p:nvSpPr>
          <p:spPr>
            <a:xfrm flipH="1">
              <a:off x="6503447" y="3179159"/>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0" name="Rectangle 4">
              <a:extLst>
                <a:ext uri="{FF2B5EF4-FFF2-40B4-BE49-F238E27FC236}">
                  <a16:creationId xmlns:a16="http://schemas.microsoft.com/office/drawing/2014/main" id="{610FEB5F-7AA7-8E47-A7E0-31403925E6E9}"/>
                </a:ext>
              </a:extLst>
            </p:cNvPr>
            <p:cNvSpPr/>
            <p:nvPr/>
          </p:nvSpPr>
          <p:spPr>
            <a:xfrm flipH="1">
              <a:off x="8190667" y="317203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6" name="Group 775">
            <a:extLst>
              <a:ext uri="{FF2B5EF4-FFF2-40B4-BE49-F238E27FC236}">
                <a16:creationId xmlns:a16="http://schemas.microsoft.com/office/drawing/2014/main" id="{7A7B4E55-E8FE-5B4D-8442-150B0BF9DC47}"/>
              </a:ext>
            </a:extLst>
          </p:cNvPr>
          <p:cNvGrpSpPr/>
          <p:nvPr/>
        </p:nvGrpSpPr>
        <p:grpSpPr>
          <a:xfrm>
            <a:off x="713961" y="2261374"/>
            <a:ext cx="1644176" cy="964797"/>
            <a:chOff x="1237386" y="3133396"/>
            <a:chExt cx="1644176" cy="964797"/>
          </a:xfrm>
        </p:grpSpPr>
        <p:grpSp>
          <p:nvGrpSpPr>
            <p:cNvPr id="777" name="Group 776">
              <a:extLst>
                <a:ext uri="{FF2B5EF4-FFF2-40B4-BE49-F238E27FC236}">
                  <a16:creationId xmlns:a16="http://schemas.microsoft.com/office/drawing/2014/main" id="{BE0AAE1F-2B88-B942-ABB8-0C0BF8BB4FB4}"/>
                </a:ext>
              </a:extLst>
            </p:cNvPr>
            <p:cNvGrpSpPr/>
            <p:nvPr/>
          </p:nvGrpSpPr>
          <p:grpSpPr>
            <a:xfrm>
              <a:off x="1237386" y="3133396"/>
              <a:ext cx="1644176" cy="964797"/>
              <a:chOff x="1338857" y="3147662"/>
              <a:chExt cx="1644176" cy="546958"/>
            </a:xfrm>
          </p:grpSpPr>
          <p:sp>
            <p:nvSpPr>
              <p:cNvPr id="779" name="Rectangle 3">
                <a:extLst>
                  <a:ext uri="{FF2B5EF4-FFF2-40B4-BE49-F238E27FC236}">
                    <a16:creationId xmlns:a16="http://schemas.microsoft.com/office/drawing/2014/main" id="{5B10B841-D039-F24F-A054-6EB9DD6351F2}"/>
                  </a:ext>
                </a:extLst>
              </p:cNvPr>
              <p:cNvSpPr/>
              <p:nvPr/>
            </p:nvSpPr>
            <p:spPr>
              <a:xfrm>
                <a:off x="1338857" y="3147662"/>
                <a:ext cx="1380453" cy="546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 Server</a:t>
                </a:r>
              </a:p>
            </p:txBody>
          </p:sp>
          <p:sp>
            <p:nvSpPr>
              <p:cNvPr id="780" name="Rectangle 4">
                <a:extLst>
                  <a:ext uri="{FF2B5EF4-FFF2-40B4-BE49-F238E27FC236}">
                    <a16:creationId xmlns:a16="http://schemas.microsoft.com/office/drawing/2014/main" id="{DFE5C352-7273-2C47-B02E-22F2F6C8DCFD}"/>
                  </a:ext>
                </a:extLst>
              </p:cNvPr>
              <p:cNvSpPr/>
              <p:nvPr/>
            </p:nvSpPr>
            <p:spPr>
              <a:xfrm>
                <a:off x="2779980" y="314766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78" name="Graphic 777">
              <a:extLst>
                <a:ext uri="{FF2B5EF4-FFF2-40B4-BE49-F238E27FC236}">
                  <a16:creationId xmlns:a16="http://schemas.microsoft.com/office/drawing/2014/main" id="{D3DAFF29-BF34-BF4F-96A2-2C3EF8B6E2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3508" y="3176086"/>
              <a:ext cx="276905" cy="249757"/>
            </a:xfrm>
            <a:prstGeom prst="rect">
              <a:avLst/>
            </a:prstGeom>
          </p:spPr>
        </p:pic>
      </p:grpSp>
      <p:grpSp>
        <p:nvGrpSpPr>
          <p:cNvPr id="781" name="Group 780">
            <a:extLst>
              <a:ext uri="{FF2B5EF4-FFF2-40B4-BE49-F238E27FC236}">
                <a16:creationId xmlns:a16="http://schemas.microsoft.com/office/drawing/2014/main" id="{4F4B6640-CBF6-A34C-884B-43630CF6B822}"/>
              </a:ext>
            </a:extLst>
          </p:cNvPr>
          <p:cNvGrpSpPr/>
          <p:nvPr/>
        </p:nvGrpSpPr>
        <p:grpSpPr>
          <a:xfrm>
            <a:off x="5018529" y="2679482"/>
            <a:ext cx="1854680" cy="971924"/>
            <a:chOff x="5351955" y="4666450"/>
            <a:chExt cx="1854680" cy="971924"/>
          </a:xfrm>
        </p:grpSpPr>
        <p:grpSp>
          <p:nvGrpSpPr>
            <p:cNvPr id="782" name="Group 781">
              <a:extLst>
                <a:ext uri="{FF2B5EF4-FFF2-40B4-BE49-F238E27FC236}">
                  <a16:creationId xmlns:a16="http://schemas.microsoft.com/office/drawing/2014/main" id="{BA6BF693-BF72-DD43-BEE5-C7C54A84B5D1}"/>
                </a:ext>
              </a:extLst>
            </p:cNvPr>
            <p:cNvGrpSpPr/>
            <p:nvPr/>
          </p:nvGrpSpPr>
          <p:grpSpPr>
            <a:xfrm>
              <a:off x="5601811" y="4666450"/>
              <a:ext cx="1365648" cy="971924"/>
              <a:chOff x="5601811" y="4666450"/>
              <a:chExt cx="1365648" cy="971924"/>
            </a:xfrm>
          </p:grpSpPr>
          <p:grpSp>
            <p:nvGrpSpPr>
              <p:cNvPr id="785" name="Group 784">
                <a:extLst>
                  <a:ext uri="{FF2B5EF4-FFF2-40B4-BE49-F238E27FC236}">
                    <a16:creationId xmlns:a16="http://schemas.microsoft.com/office/drawing/2014/main" id="{A689BF46-B010-5942-84DF-7973398BEDB0}"/>
                  </a:ext>
                </a:extLst>
              </p:cNvPr>
              <p:cNvGrpSpPr/>
              <p:nvPr/>
            </p:nvGrpSpPr>
            <p:grpSpPr>
              <a:xfrm>
                <a:off x="5601811" y="4666450"/>
                <a:ext cx="1365648" cy="971924"/>
                <a:chOff x="3524501" y="3396343"/>
                <a:chExt cx="1231103" cy="754393"/>
              </a:xfrm>
            </p:grpSpPr>
            <p:sp>
              <p:nvSpPr>
                <p:cNvPr id="787" name="正方形/長方形 33">
                  <a:extLst>
                    <a:ext uri="{FF2B5EF4-FFF2-40B4-BE49-F238E27FC236}">
                      <a16:creationId xmlns:a16="http://schemas.microsoft.com/office/drawing/2014/main" id="{D1501682-7C24-8A4B-8CF8-5E8AB8E2F0E2}"/>
                    </a:ext>
                  </a:extLst>
                </p:cNvPr>
                <p:cNvSpPr/>
                <p:nvPr/>
              </p:nvSpPr>
              <p:spPr>
                <a:xfrm>
                  <a:off x="3524501" y="3396343"/>
                  <a:ext cx="1231103" cy="754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88" name="直線コネクタ 35">
                  <a:extLst>
                    <a:ext uri="{FF2B5EF4-FFF2-40B4-BE49-F238E27FC236}">
                      <a16:creationId xmlns:a16="http://schemas.microsoft.com/office/drawing/2014/main" id="{4B1F57E0-8D86-F04F-9EA9-A96419FF3FC8}"/>
                    </a:ext>
                  </a:extLst>
                </p:cNvPr>
                <p:cNvCxnSpPr/>
                <p:nvPr/>
              </p:nvCxnSpPr>
              <p:spPr>
                <a:xfrm>
                  <a:off x="3635215" y="3723456"/>
                  <a:ext cx="2094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9" name="直線コネクタ 36">
                  <a:extLst>
                    <a:ext uri="{FF2B5EF4-FFF2-40B4-BE49-F238E27FC236}">
                      <a16:creationId xmlns:a16="http://schemas.microsoft.com/office/drawing/2014/main" id="{2C2BD9E8-FB1C-554D-8FD8-4D287F26D4D6}"/>
                    </a:ext>
                  </a:extLst>
                </p:cNvPr>
                <p:cNvCxnSpPr/>
                <p:nvPr/>
              </p:nvCxnSpPr>
              <p:spPr>
                <a:xfrm flipV="1">
                  <a:off x="3858968" y="3515115"/>
                  <a:ext cx="290258" cy="205670"/>
                </a:xfrm>
                <a:prstGeom prst="line">
                  <a:avLst/>
                </a:prstGeom>
                <a:ln cap="rnd">
                  <a:solidFill>
                    <a:schemeClr val="bg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90" name="直線コネクタ 37">
                  <a:extLst>
                    <a:ext uri="{FF2B5EF4-FFF2-40B4-BE49-F238E27FC236}">
                      <a16:creationId xmlns:a16="http://schemas.microsoft.com/office/drawing/2014/main" id="{040436FF-5A35-2A43-ABC5-04A55F31CA2D}"/>
                    </a:ext>
                  </a:extLst>
                </p:cNvPr>
                <p:cNvCxnSpPr/>
                <p:nvPr/>
              </p:nvCxnSpPr>
              <p:spPr>
                <a:xfrm>
                  <a:off x="4156395" y="3515115"/>
                  <a:ext cx="4211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1" name="直線コネクタ 38">
                  <a:extLst>
                    <a:ext uri="{FF2B5EF4-FFF2-40B4-BE49-F238E27FC236}">
                      <a16:creationId xmlns:a16="http://schemas.microsoft.com/office/drawing/2014/main" id="{D14C714A-8B53-2940-A4AF-494508DDE349}"/>
                    </a:ext>
                  </a:extLst>
                </p:cNvPr>
                <p:cNvCxnSpPr/>
                <p:nvPr/>
              </p:nvCxnSpPr>
              <p:spPr>
                <a:xfrm>
                  <a:off x="4156395" y="374533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92" name="直線コネクタ 39">
                  <a:extLst>
                    <a:ext uri="{FF2B5EF4-FFF2-40B4-BE49-F238E27FC236}">
                      <a16:creationId xmlns:a16="http://schemas.microsoft.com/office/drawing/2014/main" id="{4967895A-6CFF-9541-AFE2-AF122DFA469C}"/>
                    </a:ext>
                  </a:extLst>
                </p:cNvPr>
                <p:cNvCxnSpPr/>
                <p:nvPr/>
              </p:nvCxnSpPr>
              <p:spPr>
                <a:xfrm>
                  <a:off x="4156395" y="3980527"/>
                  <a:ext cx="421173"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pic>
            <p:nvPicPr>
              <p:cNvPr id="786" name="Graphic 785">
                <a:extLst>
                  <a:ext uri="{FF2B5EF4-FFF2-40B4-BE49-F238E27FC236}">
                    <a16:creationId xmlns:a16="http://schemas.microsoft.com/office/drawing/2014/main" id="{BBA225A1-271F-E74A-B870-7BD62C02D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8869" y="4702200"/>
                <a:ext cx="276905" cy="249757"/>
              </a:xfrm>
              <a:prstGeom prst="rect">
                <a:avLst/>
              </a:prstGeom>
            </p:spPr>
          </p:pic>
        </p:grpSp>
        <p:sp>
          <p:nvSpPr>
            <p:cNvPr id="783" name="Rectangle 4">
              <a:extLst>
                <a:ext uri="{FF2B5EF4-FFF2-40B4-BE49-F238E27FC236}">
                  <a16:creationId xmlns:a16="http://schemas.microsoft.com/office/drawing/2014/main" id="{94E97F44-BBA9-7343-B875-67A99EB9DAD4}"/>
                </a:ext>
              </a:extLst>
            </p:cNvPr>
            <p:cNvSpPr/>
            <p:nvPr/>
          </p:nvSpPr>
          <p:spPr>
            <a:xfrm flipH="1">
              <a:off x="5351955" y="4670013"/>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4">
              <a:extLst>
                <a:ext uri="{FF2B5EF4-FFF2-40B4-BE49-F238E27FC236}">
                  <a16:creationId xmlns:a16="http://schemas.microsoft.com/office/drawing/2014/main" id="{389CCC80-467F-6E49-91A9-3F2ABF4B6BD3}"/>
                </a:ext>
              </a:extLst>
            </p:cNvPr>
            <p:cNvSpPr/>
            <p:nvPr/>
          </p:nvSpPr>
          <p:spPr>
            <a:xfrm flipH="1">
              <a:off x="7007793" y="4666450"/>
              <a:ext cx="198842" cy="96479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100334C3-98C9-6A48-B8BD-01CD033AB297}"/>
              </a:ext>
            </a:extLst>
          </p:cNvPr>
          <p:cNvGrpSpPr/>
          <p:nvPr/>
        </p:nvGrpSpPr>
        <p:grpSpPr>
          <a:xfrm>
            <a:off x="2385100" y="2417044"/>
            <a:ext cx="257156" cy="2664483"/>
            <a:chOff x="2385100" y="2417044"/>
            <a:chExt cx="257156" cy="2664483"/>
          </a:xfrm>
        </p:grpSpPr>
        <p:grpSp>
          <p:nvGrpSpPr>
            <p:cNvPr id="557" name="グループ化 6">
              <a:extLst>
                <a:ext uri="{FF2B5EF4-FFF2-40B4-BE49-F238E27FC236}">
                  <a16:creationId xmlns:a16="http://schemas.microsoft.com/office/drawing/2014/main" id="{AFE9B89F-107B-3348-ABC3-799A50E9FA99}"/>
                </a:ext>
              </a:extLst>
            </p:cNvPr>
            <p:cNvGrpSpPr/>
            <p:nvPr/>
          </p:nvGrpSpPr>
          <p:grpSpPr>
            <a:xfrm>
              <a:off x="2397029" y="3432110"/>
              <a:ext cx="245227" cy="670622"/>
              <a:chOff x="4215642" y="2961784"/>
              <a:chExt cx="245227" cy="670622"/>
            </a:xfrm>
          </p:grpSpPr>
          <p:sp>
            <p:nvSpPr>
              <p:cNvPr id="558" name="Oval 9">
                <a:extLst>
                  <a:ext uri="{FF2B5EF4-FFF2-40B4-BE49-F238E27FC236}">
                    <a16:creationId xmlns:a16="http://schemas.microsoft.com/office/drawing/2014/main" id="{706B12C1-BD9B-BD44-B2A6-2D830AE8A7BD}"/>
                  </a:ext>
                </a:extLst>
              </p:cNvPr>
              <p:cNvSpPr/>
              <p:nvPr/>
            </p:nvSpPr>
            <p:spPr>
              <a:xfrm>
                <a:off x="4215642" y="2961784"/>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9" name="Straight Connector 11">
                <a:extLst>
                  <a:ext uri="{FF2B5EF4-FFF2-40B4-BE49-F238E27FC236}">
                    <a16:creationId xmlns:a16="http://schemas.microsoft.com/office/drawing/2014/main" id="{298DAA44-E80E-C347-9127-D3C953682129}"/>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60" name="Group 17">
                <a:extLst>
                  <a:ext uri="{FF2B5EF4-FFF2-40B4-BE49-F238E27FC236}">
                    <a16:creationId xmlns:a16="http://schemas.microsoft.com/office/drawing/2014/main" id="{9644BD71-EDB5-BC43-92FA-31A3FBB8D976}"/>
                  </a:ext>
                </a:extLst>
              </p:cNvPr>
              <p:cNvGrpSpPr/>
              <p:nvPr/>
            </p:nvGrpSpPr>
            <p:grpSpPr>
              <a:xfrm>
                <a:off x="4274067" y="3123575"/>
                <a:ext cx="182578" cy="124153"/>
                <a:chOff x="4426226" y="2849216"/>
                <a:chExt cx="331305" cy="225288"/>
              </a:xfrm>
            </p:grpSpPr>
            <p:cxnSp>
              <p:nvCxnSpPr>
                <p:cNvPr id="566" name="Straight Connector 13">
                  <a:extLst>
                    <a:ext uri="{FF2B5EF4-FFF2-40B4-BE49-F238E27FC236}">
                      <a16:creationId xmlns:a16="http://schemas.microsoft.com/office/drawing/2014/main" id="{B98879C2-8F2E-4A4D-B70F-71A507AAC853}"/>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7" name="Rectangle 14">
                  <a:extLst>
                    <a:ext uri="{FF2B5EF4-FFF2-40B4-BE49-F238E27FC236}">
                      <a16:creationId xmlns:a16="http://schemas.microsoft.com/office/drawing/2014/main" id="{E16E35B8-38AF-3646-B9E3-8E9A8991D7C5}"/>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1" name="Group 18">
                <a:extLst>
                  <a:ext uri="{FF2B5EF4-FFF2-40B4-BE49-F238E27FC236}">
                    <a16:creationId xmlns:a16="http://schemas.microsoft.com/office/drawing/2014/main" id="{F543906F-677C-934A-8E84-43B41DCB8D43}"/>
                  </a:ext>
                </a:extLst>
              </p:cNvPr>
              <p:cNvGrpSpPr/>
              <p:nvPr/>
            </p:nvGrpSpPr>
            <p:grpSpPr>
              <a:xfrm>
                <a:off x="4276307" y="3318371"/>
                <a:ext cx="184562" cy="124153"/>
                <a:chOff x="4426226" y="2849216"/>
                <a:chExt cx="334905" cy="225287"/>
              </a:xfrm>
            </p:grpSpPr>
            <p:cxnSp>
              <p:nvCxnSpPr>
                <p:cNvPr id="564" name="Straight Connector 19">
                  <a:extLst>
                    <a:ext uri="{FF2B5EF4-FFF2-40B4-BE49-F238E27FC236}">
                      <a16:creationId xmlns:a16="http://schemas.microsoft.com/office/drawing/2014/main" id="{9655B6F8-1540-BC4A-B619-D64902A13714}"/>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5" name="Rectangle 20">
                  <a:extLst>
                    <a:ext uri="{FF2B5EF4-FFF2-40B4-BE49-F238E27FC236}">
                      <a16:creationId xmlns:a16="http://schemas.microsoft.com/office/drawing/2014/main" id="{9137033E-2D59-D546-AAFB-B67C4745F396}"/>
                    </a:ext>
                  </a:extLst>
                </p:cNvPr>
                <p:cNvSpPr/>
                <p:nvPr/>
              </p:nvSpPr>
              <p:spPr>
                <a:xfrm>
                  <a:off x="4535844"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2" name="Rectangle 20">
                <a:extLst>
                  <a:ext uri="{FF2B5EF4-FFF2-40B4-BE49-F238E27FC236}">
                    <a16:creationId xmlns:a16="http://schemas.microsoft.com/office/drawing/2014/main" id="{4068A3E7-3337-F649-BC0A-A916B37787D9}"/>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3" name="Straight Connector 19">
                <a:extLst>
                  <a:ext uri="{FF2B5EF4-FFF2-40B4-BE49-F238E27FC236}">
                    <a16:creationId xmlns:a16="http://schemas.microsoft.com/office/drawing/2014/main" id="{62D3467F-0170-6D48-B911-FCBEAF6E0A74}"/>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0" name="グループ化 6">
              <a:extLst>
                <a:ext uri="{FF2B5EF4-FFF2-40B4-BE49-F238E27FC236}">
                  <a16:creationId xmlns:a16="http://schemas.microsoft.com/office/drawing/2014/main" id="{DBC94458-00E3-F74C-B23E-192DBEB32C40}"/>
                </a:ext>
              </a:extLst>
            </p:cNvPr>
            <p:cNvGrpSpPr/>
            <p:nvPr/>
          </p:nvGrpSpPr>
          <p:grpSpPr>
            <a:xfrm>
              <a:off x="2385100" y="4410905"/>
              <a:ext cx="245227" cy="670622"/>
              <a:chOff x="4215642" y="2961784"/>
              <a:chExt cx="245227" cy="670622"/>
            </a:xfrm>
          </p:grpSpPr>
          <p:sp>
            <p:nvSpPr>
              <p:cNvPr id="681" name="Oval 9">
                <a:extLst>
                  <a:ext uri="{FF2B5EF4-FFF2-40B4-BE49-F238E27FC236}">
                    <a16:creationId xmlns:a16="http://schemas.microsoft.com/office/drawing/2014/main" id="{37E28632-06B0-F646-8868-C478BAA89138}"/>
                  </a:ext>
                </a:extLst>
              </p:cNvPr>
              <p:cNvSpPr/>
              <p:nvPr/>
            </p:nvSpPr>
            <p:spPr>
              <a:xfrm>
                <a:off x="4215642" y="2961784"/>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2" name="Straight Connector 11">
                <a:extLst>
                  <a:ext uri="{FF2B5EF4-FFF2-40B4-BE49-F238E27FC236}">
                    <a16:creationId xmlns:a16="http://schemas.microsoft.com/office/drawing/2014/main" id="{8C8FE6E8-9916-434C-B71B-245CCD71671C}"/>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83" name="Group 17">
                <a:extLst>
                  <a:ext uri="{FF2B5EF4-FFF2-40B4-BE49-F238E27FC236}">
                    <a16:creationId xmlns:a16="http://schemas.microsoft.com/office/drawing/2014/main" id="{BE7D13F0-069A-6147-B46D-0A7C897A99BA}"/>
                  </a:ext>
                </a:extLst>
              </p:cNvPr>
              <p:cNvGrpSpPr/>
              <p:nvPr/>
            </p:nvGrpSpPr>
            <p:grpSpPr>
              <a:xfrm>
                <a:off x="4274067" y="3123575"/>
                <a:ext cx="182578" cy="124153"/>
                <a:chOff x="4426226" y="2849216"/>
                <a:chExt cx="331305" cy="225288"/>
              </a:xfrm>
            </p:grpSpPr>
            <p:cxnSp>
              <p:nvCxnSpPr>
                <p:cNvPr id="689" name="Straight Connector 13">
                  <a:extLst>
                    <a:ext uri="{FF2B5EF4-FFF2-40B4-BE49-F238E27FC236}">
                      <a16:creationId xmlns:a16="http://schemas.microsoft.com/office/drawing/2014/main" id="{96DA84AC-C07E-644E-9EE7-BC34E15B6B0F}"/>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90" name="Rectangle 14">
                  <a:extLst>
                    <a:ext uri="{FF2B5EF4-FFF2-40B4-BE49-F238E27FC236}">
                      <a16:creationId xmlns:a16="http://schemas.microsoft.com/office/drawing/2014/main" id="{95BED4B1-0EF4-124C-874B-1D60DABEFC0E}"/>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4" name="Group 18">
                <a:extLst>
                  <a:ext uri="{FF2B5EF4-FFF2-40B4-BE49-F238E27FC236}">
                    <a16:creationId xmlns:a16="http://schemas.microsoft.com/office/drawing/2014/main" id="{C3079248-7B84-E349-B1C7-C6FC725900E1}"/>
                  </a:ext>
                </a:extLst>
              </p:cNvPr>
              <p:cNvGrpSpPr/>
              <p:nvPr/>
            </p:nvGrpSpPr>
            <p:grpSpPr>
              <a:xfrm>
                <a:off x="4276307" y="3318371"/>
                <a:ext cx="184562" cy="124153"/>
                <a:chOff x="4426226" y="2849216"/>
                <a:chExt cx="334905" cy="225287"/>
              </a:xfrm>
            </p:grpSpPr>
            <p:cxnSp>
              <p:nvCxnSpPr>
                <p:cNvPr id="687" name="Straight Connector 19">
                  <a:extLst>
                    <a:ext uri="{FF2B5EF4-FFF2-40B4-BE49-F238E27FC236}">
                      <a16:creationId xmlns:a16="http://schemas.microsoft.com/office/drawing/2014/main" id="{4D6AD0BF-3572-7340-B84D-E33537D7BE20}"/>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88" name="Rectangle 20">
                  <a:extLst>
                    <a:ext uri="{FF2B5EF4-FFF2-40B4-BE49-F238E27FC236}">
                      <a16:creationId xmlns:a16="http://schemas.microsoft.com/office/drawing/2014/main" id="{61FBC074-7535-7B44-891A-9A02AD606DB5}"/>
                    </a:ext>
                  </a:extLst>
                </p:cNvPr>
                <p:cNvSpPr/>
                <p:nvPr/>
              </p:nvSpPr>
              <p:spPr>
                <a:xfrm>
                  <a:off x="4535844"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5" name="Rectangle 20">
                <a:extLst>
                  <a:ext uri="{FF2B5EF4-FFF2-40B4-BE49-F238E27FC236}">
                    <a16:creationId xmlns:a16="http://schemas.microsoft.com/office/drawing/2014/main" id="{7606AF20-8DFC-0D40-A74A-3A43C2554FA4}"/>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6" name="Straight Connector 19">
                <a:extLst>
                  <a:ext uri="{FF2B5EF4-FFF2-40B4-BE49-F238E27FC236}">
                    <a16:creationId xmlns:a16="http://schemas.microsoft.com/office/drawing/2014/main" id="{F912D9BD-A103-A24F-A374-9969D03E4272}"/>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3" name="グループ化 6">
              <a:extLst>
                <a:ext uri="{FF2B5EF4-FFF2-40B4-BE49-F238E27FC236}">
                  <a16:creationId xmlns:a16="http://schemas.microsoft.com/office/drawing/2014/main" id="{3AF2B151-12C1-6445-BFA9-87959C2996D3}"/>
                </a:ext>
              </a:extLst>
            </p:cNvPr>
            <p:cNvGrpSpPr/>
            <p:nvPr/>
          </p:nvGrpSpPr>
          <p:grpSpPr>
            <a:xfrm>
              <a:off x="2394956" y="2417044"/>
              <a:ext cx="245227" cy="670622"/>
              <a:chOff x="4215642" y="2961784"/>
              <a:chExt cx="245227" cy="670622"/>
            </a:xfrm>
          </p:grpSpPr>
          <p:sp>
            <p:nvSpPr>
              <p:cNvPr id="804" name="Oval 9">
                <a:extLst>
                  <a:ext uri="{FF2B5EF4-FFF2-40B4-BE49-F238E27FC236}">
                    <a16:creationId xmlns:a16="http://schemas.microsoft.com/office/drawing/2014/main" id="{809D21CF-77AB-2C4A-ABBD-4AC61CEF2ED6}"/>
                  </a:ext>
                </a:extLst>
              </p:cNvPr>
              <p:cNvSpPr/>
              <p:nvPr/>
            </p:nvSpPr>
            <p:spPr>
              <a:xfrm>
                <a:off x="4215642" y="2961784"/>
                <a:ext cx="116849" cy="116849"/>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5" name="Straight Connector 11">
                <a:extLst>
                  <a:ext uri="{FF2B5EF4-FFF2-40B4-BE49-F238E27FC236}">
                    <a16:creationId xmlns:a16="http://schemas.microsoft.com/office/drawing/2014/main" id="{F0934FA9-58A7-1F45-85BA-0FC7209EDA28}"/>
                  </a:ext>
                </a:extLst>
              </p:cNvPr>
              <p:cNvCxnSpPr>
                <a:cxnSpLocks/>
              </p:cNvCxnSpPr>
              <p:nvPr/>
            </p:nvCxnSpPr>
            <p:spPr>
              <a:xfrm flipH="1">
                <a:off x="4271698" y="3065431"/>
                <a:ext cx="2369" cy="4987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06" name="Group 17">
                <a:extLst>
                  <a:ext uri="{FF2B5EF4-FFF2-40B4-BE49-F238E27FC236}">
                    <a16:creationId xmlns:a16="http://schemas.microsoft.com/office/drawing/2014/main" id="{66C5CCB1-5C30-7641-BF39-0BECBCB2547C}"/>
                  </a:ext>
                </a:extLst>
              </p:cNvPr>
              <p:cNvGrpSpPr/>
              <p:nvPr/>
            </p:nvGrpSpPr>
            <p:grpSpPr>
              <a:xfrm>
                <a:off x="4274067" y="3123575"/>
                <a:ext cx="182578" cy="124153"/>
                <a:chOff x="4426226" y="2849216"/>
                <a:chExt cx="331305" cy="225288"/>
              </a:xfrm>
            </p:grpSpPr>
            <p:cxnSp>
              <p:nvCxnSpPr>
                <p:cNvPr id="812" name="Straight Connector 13">
                  <a:extLst>
                    <a:ext uri="{FF2B5EF4-FFF2-40B4-BE49-F238E27FC236}">
                      <a16:creationId xmlns:a16="http://schemas.microsoft.com/office/drawing/2014/main" id="{0F54E57B-600C-864A-940A-87DF1C8D27AF}"/>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13" name="Rectangle 14">
                  <a:extLst>
                    <a:ext uri="{FF2B5EF4-FFF2-40B4-BE49-F238E27FC236}">
                      <a16:creationId xmlns:a16="http://schemas.microsoft.com/office/drawing/2014/main" id="{9D709FAA-958E-F948-A7B5-DE6A428C9629}"/>
                    </a:ext>
                  </a:extLst>
                </p:cNvPr>
                <p:cNvSpPr/>
                <p:nvPr/>
              </p:nvSpPr>
              <p:spPr>
                <a:xfrm>
                  <a:off x="4532243" y="2849216"/>
                  <a:ext cx="225288"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7" name="Group 18">
                <a:extLst>
                  <a:ext uri="{FF2B5EF4-FFF2-40B4-BE49-F238E27FC236}">
                    <a16:creationId xmlns:a16="http://schemas.microsoft.com/office/drawing/2014/main" id="{DEE1F754-3C8F-294E-AA90-7A4329FA6D5D}"/>
                  </a:ext>
                </a:extLst>
              </p:cNvPr>
              <p:cNvGrpSpPr/>
              <p:nvPr/>
            </p:nvGrpSpPr>
            <p:grpSpPr>
              <a:xfrm>
                <a:off x="4276307" y="3318371"/>
                <a:ext cx="184562" cy="124153"/>
                <a:chOff x="4426226" y="2849216"/>
                <a:chExt cx="334905" cy="225287"/>
              </a:xfrm>
            </p:grpSpPr>
            <p:cxnSp>
              <p:nvCxnSpPr>
                <p:cNvPr id="810" name="Straight Connector 19">
                  <a:extLst>
                    <a:ext uri="{FF2B5EF4-FFF2-40B4-BE49-F238E27FC236}">
                      <a16:creationId xmlns:a16="http://schemas.microsoft.com/office/drawing/2014/main" id="{A049D406-F952-7144-817D-CEB48F656086}"/>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11" name="Rectangle 20">
                  <a:extLst>
                    <a:ext uri="{FF2B5EF4-FFF2-40B4-BE49-F238E27FC236}">
                      <a16:creationId xmlns:a16="http://schemas.microsoft.com/office/drawing/2014/main" id="{9748A73A-116D-9D44-8D53-1FF17D78207C}"/>
                    </a:ext>
                  </a:extLst>
                </p:cNvPr>
                <p:cNvSpPr/>
                <p:nvPr/>
              </p:nvSpPr>
              <p:spPr>
                <a:xfrm>
                  <a:off x="4535844" y="2849216"/>
                  <a:ext cx="225287" cy="225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8" name="Rectangle 20">
                <a:extLst>
                  <a:ext uri="{FF2B5EF4-FFF2-40B4-BE49-F238E27FC236}">
                    <a16:creationId xmlns:a16="http://schemas.microsoft.com/office/drawing/2014/main" id="{1E15C21C-AF15-9140-87C2-576DCBDD8D03}"/>
                  </a:ext>
                </a:extLst>
              </p:cNvPr>
              <p:cNvSpPr/>
              <p:nvPr/>
            </p:nvSpPr>
            <p:spPr>
              <a:xfrm>
                <a:off x="4332491" y="3508253"/>
                <a:ext cx="124153" cy="12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9" name="Straight Connector 19">
                <a:extLst>
                  <a:ext uri="{FF2B5EF4-FFF2-40B4-BE49-F238E27FC236}">
                    <a16:creationId xmlns:a16="http://schemas.microsoft.com/office/drawing/2014/main" id="{F5CB8A93-0061-8A45-AE5F-169EC529D6D2}"/>
                  </a:ext>
                </a:extLst>
              </p:cNvPr>
              <p:cNvCxnSpPr/>
              <p:nvPr/>
            </p:nvCxnSpPr>
            <p:spPr>
              <a:xfrm>
                <a:off x="4271698" y="3564209"/>
                <a:ext cx="5842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C51663E0-5FF7-8341-9028-F8A70650A2C5}"/>
              </a:ext>
            </a:extLst>
          </p:cNvPr>
          <p:cNvGrpSpPr/>
          <p:nvPr/>
        </p:nvGrpSpPr>
        <p:grpSpPr>
          <a:xfrm>
            <a:off x="6978820" y="2785484"/>
            <a:ext cx="287649" cy="1984008"/>
            <a:chOff x="6978820" y="2785484"/>
            <a:chExt cx="287649" cy="1984008"/>
          </a:xfrm>
        </p:grpSpPr>
        <p:grpSp>
          <p:nvGrpSpPr>
            <p:cNvPr id="697" name="グループ化 48">
              <a:extLst>
                <a:ext uri="{FF2B5EF4-FFF2-40B4-BE49-F238E27FC236}">
                  <a16:creationId xmlns:a16="http://schemas.microsoft.com/office/drawing/2014/main" id="{6E0F63E9-1D00-1C40-B927-631753C3F77C}"/>
                </a:ext>
              </a:extLst>
            </p:cNvPr>
            <p:cNvGrpSpPr/>
            <p:nvPr/>
          </p:nvGrpSpPr>
          <p:grpSpPr>
            <a:xfrm>
              <a:off x="7027666" y="4471515"/>
              <a:ext cx="238803" cy="297977"/>
              <a:chOff x="4123361" y="3406936"/>
              <a:chExt cx="238803" cy="297977"/>
            </a:xfrm>
          </p:grpSpPr>
          <p:sp>
            <p:nvSpPr>
              <p:cNvPr id="698" name="Oval 9">
                <a:extLst>
                  <a:ext uri="{FF2B5EF4-FFF2-40B4-BE49-F238E27FC236}">
                    <a16:creationId xmlns:a16="http://schemas.microsoft.com/office/drawing/2014/main" id="{0CE89D95-C9DB-2C42-9A85-354E00789915}"/>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9" name="Straight Connector 11">
                <a:extLst>
                  <a:ext uri="{FF2B5EF4-FFF2-40B4-BE49-F238E27FC236}">
                    <a16:creationId xmlns:a16="http://schemas.microsoft.com/office/drawing/2014/main" id="{9800A824-75BC-F34E-87C1-6DAD099D4B0A}"/>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00" name="Group 17">
                <a:extLst>
                  <a:ext uri="{FF2B5EF4-FFF2-40B4-BE49-F238E27FC236}">
                    <a16:creationId xmlns:a16="http://schemas.microsoft.com/office/drawing/2014/main" id="{64AF5E0A-042F-B045-A3DB-4AA81152A7A1}"/>
                  </a:ext>
                </a:extLst>
              </p:cNvPr>
              <p:cNvGrpSpPr/>
              <p:nvPr/>
            </p:nvGrpSpPr>
            <p:grpSpPr>
              <a:xfrm>
                <a:off x="4169754" y="3580759"/>
                <a:ext cx="192410" cy="124154"/>
                <a:chOff x="4404393" y="2871049"/>
                <a:chExt cx="349146" cy="225288"/>
              </a:xfrm>
            </p:grpSpPr>
            <p:cxnSp>
              <p:nvCxnSpPr>
                <p:cNvPr id="701" name="Straight Connector 13">
                  <a:extLst>
                    <a:ext uri="{FF2B5EF4-FFF2-40B4-BE49-F238E27FC236}">
                      <a16:creationId xmlns:a16="http://schemas.microsoft.com/office/drawing/2014/main" id="{22E2B68F-8474-934B-95AA-2F46B67532FC}"/>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02" name="Rectangle 14">
                  <a:extLst>
                    <a:ext uri="{FF2B5EF4-FFF2-40B4-BE49-F238E27FC236}">
                      <a16:creationId xmlns:a16="http://schemas.microsoft.com/office/drawing/2014/main" id="{5CE4AA65-5896-B74A-81C0-EBAF235003F2}"/>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20" name="グループ化 48">
              <a:extLst>
                <a:ext uri="{FF2B5EF4-FFF2-40B4-BE49-F238E27FC236}">
                  <a16:creationId xmlns:a16="http://schemas.microsoft.com/office/drawing/2014/main" id="{7FFD2807-9E2E-CC47-8E12-676A21C68443}"/>
                </a:ext>
              </a:extLst>
            </p:cNvPr>
            <p:cNvGrpSpPr/>
            <p:nvPr/>
          </p:nvGrpSpPr>
          <p:grpSpPr>
            <a:xfrm>
              <a:off x="6978820" y="2785484"/>
              <a:ext cx="238803" cy="297977"/>
              <a:chOff x="4123361" y="3406936"/>
              <a:chExt cx="238803" cy="297977"/>
            </a:xfrm>
          </p:grpSpPr>
          <p:sp>
            <p:nvSpPr>
              <p:cNvPr id="821" name="Oval 9">
                <a:extLst>
                  <a:ext uri="{FF2B5EF4-FFF2-40B4-BE49-F238E27FC236}">
                    <a16:creationId xmlns:a16="http://schemas.microsoft.com/office/drawing/2014/main" id="{B2D1AFA6-F7F6-6245-B9ED-2248A8898D9B}"/>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2" name="Straight Connector 11">
                <a:extLst>
                  <a:ext uri="{FF2B5EF4-FFF2-40B4-BE49-F238E27FC236}">
                    <a16:creationId xmlns:a16="http://schemas.microsoft.com/office/drawing/2014/main" id="{DA474827-7B87-464E-B0F9-A716E4BBD07A}"/>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23" name="Group 17">
                <a:extLst>
                  <a:ext uri="{FF2B5EF4-FFF2-40B4-BE49-F238E27FC236}">
                    <a16:creationId xmlns:a16="http://schemas.microsoft.com/office/drawing/2014/main" id="{640D1D7C-2928-5C47-A47C-0117638BD7A5}"/>
                  </a:ext>
                </a:extLst>
              </p:cNvPr>
              <p:cNvGrpSpPr/>
              <p:nvPr/>
            </p:nvGrpSpPr>
            <p:grpSpPr>
              <a:xfrm>
                <a:off x="4169754" y="3580759"/>
                <a:ext cx="192410" cy="124154"/>
                <a:chOff x="4404393" y="2871049"/>
                <a:chExt cx="349146" cy="225288"/>
              </a:xfrm>
            </p:grpSpPr>
            <p:cxnSp>
              <p:nvCxnSpPr>
                <p:cNvPr id="824" name="Straight Connector 13">
                  <a:extLst>
                    <a:ext uri="{FF2B5EF4-FFF2-40B4-BE49-F238E27FC236}">
                      <a16:creationId xmlns:a16="http://schemas.microsoft.com/office/drawing/2014/main" id="{9C7B6B3D-FD5A-8C43-9672-8F7E545EA15B}"/>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25" name="Rectangle 14">
                  <a:extLst>
                    <a:ext uri="{FF2B5EF4-FFF2-40B4-BE49-F238E27FC236}">
                      <a16:creationId xmlns:a16="http://schemas.microsoft.com/office/drawing/2014/main" id="{6471CF00-EBEF-5E43-807C-62C2F56334C4}"/>
                    </a:ext>
                  </a:extLst>
                </p:cNvPr>
                <p:cNvSpPr/>
                <p:nvPr/>
              </p:nvSpPr>
              <p:spPr>
                <a:xfrm>
                  <a:off x="4528252" y="287104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28" name="Group 27">
            <a:extLst>
              <a:ext uri="{FF2B5EF4-FFF2-40B4-BE49-F238E27FC236}">
                <a16:creationId xmlns:a16="http://schemas.microsoft.com/office/drawing/2014/main" id="{4D5BAA87-B2EB-B14C-BEB6-82A2CDDE0184}"/>
              </a:ext>
            </a:extLst>
          </p:cNvPr>
          <p:cNvGrpSpPr/>
          <p:nvPr/>
        </p:nvGrpSpPr>
        <p:grpSpPr>
          <a:xfrm>
            <a:off x="9560177" y="3320008"/>
            <a:ext cx="1569636" cy="1036347"/>
            <a:chOff x="9560177" y="3320008"/>
            <a:chExt cx="1569636" cy="1036347"/>
          </a:xfrm>
        </p:grpSpPr>
        <p:sp>
          <p:nvSpPr>
            <p:cNvPr id="548" name="Rectangle 3">
              <a:extLst>
                <a:ext uri="{FF2B5EF4-FFF2-40B4-BE49-F238E27FC236}">
                  <a16:creationId xmlns:a16="http://schemas.microsoft.com/office/drawing/2014/main" id="{9D086BD1-36CB-1740-84DE-03BF633C9BED}"/>
                </a:ext>
              </a:extLst>
            </p:cNvPr>
            <p:cNvSpPr/>
            <p:nvPr/>
          </p:nvSpPr>
          <p:spPr>
            <a:xfrm>
              <a:off x="9818567" y="3457986"/>
              <a:ext cx="1311246" cy="5469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Credit Card</a:t>
              </a:r>
            </a:p>
          </p:txBody>
        </p:sp>
        <p:sp>
          <p:nvSpPr>
            <p:cNvPr id="550" name="Rectangle 4">
              <a:extLst>
                <a:ext uri="{FF2B5EF4-FFF2-40B4-BE49-F238E27FC236}">
                  <a16:creationId xmlns:a16="http://schemas.microsoft.com/office/drawing/2014/main" id="{6F24BBCA-146A-5B41-B2BE-95ECBD193EB5}"/>
                </a:ext>
              </a:extLst>
            </p:cNvPr>
            <p:cNvSpPr/>
            <p:nvPr/>
          </p:nvSpPr>
          <p:spPr>
            <a:xfrm>
              <a:off x="9560177" y="3454594"/>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9" name="Graphic 738">
              <a:extLst>
                <a:ext uri="{FF2B5EF4-FFF2-40B4-BE49-F238E27FC236}">
                  <a16:creationId xmlns:a16="http://schemas.microsoft.com/office/drawing/2014/main" id="{31BCC198-68A0-AA43-8496-0DBC322C15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0398" y="3320008"/>
              <a:ext cx="276905" cy="249757"/>
            </a:xfrm>
            <a:prstGeom prst="rect">
              <a:avLst/>
            </a:prstGeom>
          </p:spPr>
        </p:pic>
        <p:pic>
          <p:nvPicPr>
            <p:cNvPr id="672" name="図 2">
              <a:extLst>
                <a:ext uri="{FF2B5EF4-FFF2-40B4-BE49-F238E27FC236}">
                  <a16:creationId xmlns:a16="http://schemas.microsoft.com/office/drawing/2014/main" id="{84D7C0F3-576F-3B44-A911-AE4A384C7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9979" y="3859951"/>
              <a:ext cx="496404" cy="496404"/>
            </a:xfrm>
            <a:prstGeom prst="rect">
              <a:avLst/>
            </a:prstGeom>
          </p:spPr>
        </p:pic>
      </p:grpSp>
      <p:grpSp>
        <p:nvGrpSpPr>
          <p:cNvPr id="24" name="Group 23">
            <a:extLst>
              <a:ext uri="{FF2B5EF4-FFF2-40B4-BE49-F238E27FC236}">
                <a16:creationId xmlns:a16="http://schemas.microsoft.com/office/drawing/2014/main" id="{F32F2CE6-21FB-AA48-9486-D0409609D4DE}"/>
              </a:ext>
            </a:extLst>
          </p:cNvPr>
          <p:cNvGrpSpPr/>
          <p:nvPr/>
        </p:nvGrpSpPr>
        <p:grpSpPr>
          <a:xfrm>
            <a:off x="4699896" y="2985784"/>
            <a:ext cx="277329" cy="1347188"/>
            <a:chOff x="4699896" y="2985784"/>
            <a:chExt cx="277329" cy="1347188"/>
          </a:xfrm>
        </p:grpSpPr>
        <p:grpSp>
          <p:nvGrpSpPr>
            <p:cNvPr id="826" name="グループ化 48">
              <a:extLst>
                <a:ext uri="{FF2B5EF4-FFF2-40B4-BE49-F238E27FC236}">
                  <a16:creationId xmlns:a16="http://schemas.microsoft.com/office/drawing/2014/main" id="{EA1EEAAB-D8E4-054E-891A-53E50FA980C1}"/>
                </a:ext>
              </a:extLst>
            </p:cNvPr>
            <p:cNvGrpSpPr/>
            <p:nvPr/>
          </p:nvGrpSpPr>
          <p:grpSpPr>
            <a:xfrm>
              <a:off x="4738422" y="2985784"/>
              <a:ext cx="238803" cy="297977"/>
              <a:chOff x="4123361" y="3406936"/>
              <a:chExt cx="238803" cy="297977"/>
            </a:xfrm>
          </p:grpSpPr>
          <p:sp>
            <p:nvSpPr>
              <p:cNvPr id="827" name="Oval 9">
                <a:extLst>
                  <a:ext uri="{FF2B5EF4-FFF2-40B4-BE49-F238E27FC236}">
                    <a16:creationId xmlns:a16="http://schemas.microsoft.com/office/drawing/2014/main" id="{CDA6F025-3B91-1D4E-8B72-13EB2390258F}"/>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28" name="Straight Connector 11">
                <a:extLst>
                  <a:ext uri="{FF2B5EF4-FFF2-40B4-BE49-F238E27FC236}">
                    <a16:creationId xmlns:a16="http://schemas.microsoft.com/office/drawing/2014/main" id="{ECE5EB5C-0D5A-914C-9918-80B8D32357CD}"/>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29" name="Group 17">
                <a:extLst>
                  <a:ext uri="{FF2B5EF4-FFF2-40B4-BE49-F238E27FC236}">
                    <a16:creationId xmlns:a16="http://schemas.microsoft.com/office/drawing/2014/main" id="{0EBE5E2A-48EA-294C-A1C5-80BFF1A3115E}"/>
                  </a:ext>
                </a:extLst>
              </p:cNvPr>
              <p:cNvGrpSpPr/>
              <p:nvPr/>
            </p:nvGrpSpPr>
            <p:grpSpPr>
              <a:xfrm>
                <a:off x="4169754" y="3580759"/>
                <a:ext cx="192410" cy="124154"/>
                <a:chOff x="4404393" y="2871049"/>
                <a:chExt cx="349146" cy="225288"/>
              </a:xfrm>
            </p:grpSpPr>
            <p:cxnSp>
              <p:nvCxnSpPr>
                <p:cNvPr id="830" name="Straight Connector 13">
                  <a:extLst>
                    <a:ext uri="{FF2B5EF4-FFF2-40B4-BE49-F238E27FC236}">
                      <a16:creationId xmlns:a16="http://schemas.microsoft.com/office/drawing/2014/main" id="{02265962-4D04-5E4B-9069-11C5E1392815}"/>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31" name="Rectangle 14">
                  <a:extLst>
                    <a:ext uri="{FF2B5EF4-FFF2-40B4-BE49-F238E27FC236}">
                      <a16:creationId xmlns:a16="http://schemas.microsoft.com/office/drawing/2014/main" id="{670E4AFE-DCC6-E640-BCDE-EFFCFE77527D}"/>
                    </a:ext>
                  </a:extLst>
                </p:cNvPr>
                <p:cNvSpPr/>
                <p:nvPr/>
              </p:nvSpPr>
              <p:spPr>
                <a:xfrm>
                  <a:off x="4528252" y="2871049"/>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897" name="グループ化 48">
              <a:extLst>
                <a:ext uri="{FF2B5EF4-FFF2-40B4-BE49-F238E27FC236}">
                  <a16:creationId xmlns:a16="http://schemas.microsoft.com/office/drawing/2014/main" id="{C20D0115-87C0-D547-9080-B719C5D0B6C7}"/>
                </a:ext>
              </a:extLst>
            </p:cNvPr>
            <p:cNvGrpSpPr/>
            <p:nvPr/>
          </p:nvGrpSpPr>
          <p:grpSpPr>
            <a:xfrm>
              <a:off x="4699896" y="4034995"/>
              <a:ext cx="238803" cy="297977"/>
              <a:chOff x="4123361" y="3406936"/>
              <a:chExt cx="238803" cy="297977"/>
            </a:xfrm>
          </p:grpSpPr>
          <p:sp>
            <p:nvSpPr>
              <p:cNvPr id="898" name="Oval 9">
                <a:extLst>
                  <a:ext uri="{FF2B5EF4-FFF2-40B4-BE49-F238E27FC236}">
                    <a16:creationId xmlns:a16="http://schemas.microsoft.com/office/drawing/2014/main" id="{E72C16B2-8E75-504E-B7F9-A5888D6F9982}"/>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99" name="Straight Connector 11">
                <a:extLst>
                  <a:ext uri="{FF2B5EF4-FFF2-40B4-BE49-F238E27FC236}">
                    <a16:creationId xmlns:a16="http://schemas.microsoft.com/office/drawing/2014/main" id="{606ACECB-809B-C84B-B399-7A08C573F816}"/>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00" name="Group 17">
                <a:extLst>
                  <a:ext uri="{FF2B5EF4-FFF2-40B4-BE49-F238E27FC236}">
                    <a16:creationId xmlns:a16="http://schemas.microsoft.com/office/drawing/2014/main" id="{3BAD1126-6B14-2C4D-9E09-CE0F78319DBD}"/>
                  </a:ext>
                </a:extLst>
              </p:cNvPr>
              <p:cNvGrpSpPr/>
              <p:nvPr/>
            </p:nvGrpSpPr>
            <p:grpSpPr>
              <a:xfrm>
                <a:off x="4169754" y="3580759"/>
                <a:ext cx="192410" cy="124154"/>
                <a:chOff x="4404393" y="2871049"/>
                <a:chExt cx="349146" cy="225288"/>
              </a:xfrm>
            </p:grpSpPr>
            <p:cxnSp>
              <p:nvCxnSpPr>
                <p:cNvPr id="901" name="Straight Connector 13">
                  <a:extLst>
                    <a:ext uri="{FF2B5EF4-FFF2-40B4-BE49-F238E27FC236}">
                      <a16:creationId xmlns:a16="http://schemas.microsoft.com/office/drawing/2014/main" id="{8B44077A-AAD9-1E44-A1A4-B076B905963B}"/>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2" name="Rectangle 14">
                  <a:extLst>
                    <a:ext uri="{FF2B5EF4-FFF2-40B4-BE49-F238E27FC236}">
                      <a16:creationId xmlns:a16="http://schemas.microsoft.com/office/drawing/2014/main" id="{36568DA7-43AF-B649-B088-C04425077982}"/>
                    </a:ext>
                  </a:extLst>
                </p:cNvPr>
                <p:cNvSpPr/>
                <p:nvPr/>
              </p:nvSpPr>
              <p:spPr>
                <a:xfrm>
                  <a:off x="4528252" y="2871049"/>
                  <a:ext cx="225287" cy="225288"/>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grpSp>
        <p:nvGrpSpPr>
          <p:cNvPr id="23" name="Group 22">
            <a:extLst>
              <a:ext uri="{FF2B5EF4-FFF2-40B4-BE49-F238E27FC236}">
                <a16:creationId xmlns:a16="http://schemas.microsoft.com/office/drawing/2014/main" id="{EBF841A6-47ED-3C43-BC3B-66D9E5A5572C}"/>
              </a:ext>
            </a:extLst>
          </p:cNvPr>
          <p:cNvGrpSpPr/>
          <p:nvPr/>
        </p:nvGrpSpPr>
        <p:grpSpPr>
          <a:xfrm>
            <a:off x="4914454" y="2985784"/>
            <a:ext cx="277329" cy="1347188"/>
            <a:chOff x="4914454" y="2985784"/>
            <a:chExt cx="277329" cy="1347188"/>
          </a:xfrm>
        </p:grpSpPr>
        <p:grpSp>
          <p:nvGrpSpPr>
            <p:cNvPr id="885" name="グループ化 48">
              <a:extLst>
                <a:ext uri="{FF2B5EF4-FFF2-40B4-BE49-F238E27FC236}">
                  <a16:creationId xmlns:a16="http://schemas.microsoft.com/office/drawing/2014/main" id="{D22ADDB7-DEA3-3C45-91AA-4309431D8E34}"/>
                </a:ext>
              </a:extLst>
            </p:cNvPr>
            <p:cNvGrpSpPr/>
            <p:nvPr/>
          </p:nvGrpSpPr>
          <p:grpSpPr>
            <a:xfrm>
              <a:off x="4952980" y="2985784"/>
              <a:ext cx="238803" cy="297977"/>
              <a:chOff x="4123361" y="3406936"/>
              <a:chExt cx="238803" cy="297977"/>
            </a:xfrm>
          </p:grpSpPr>
          <p:sp>
            <p:nvSpPr>
              <p:cNvPr id="886" name="Oval 9">
                <a:extLst>
                  <a:ext uri="{FF2B5EF4-FFF2-40B4-BE49-F238E27FC236}">
                    <a16:creationId xmlns:a16="http://schemas.microsoft.com/office/drawing/2014/main" id="{E071A19C-362F-0F4A-9ED5-6704C0488BA4}"/>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7" name="Straight Connector 11">
                <a:extLst>
                  <a:ext uri="{FF2B5EF4-FFF2-40B4-BE49-F238E27FC236}">
                    <a16:creationId xmlns:a16="http://schemas.microsoft.com/office/drawing/2014/main" id="{1AFE5EAE-12AC-ED49-9E8E-1116493C01EB}"/>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88" name="Group 17">
                <a:extLst>
                  <a:ext uri="{FF2B5EF4-FFF2-40B4-BE49-F238E27FC236}">
                    <a16:creationId xmlns:a16="http://schemas.microsoft.com/office/drawing/2014/main" id="{A817C645-EE5B-7144-8124-602F4B7E551D}"/>
                  </a:ext>
                </a:extLst>
              </p:cNvPr>
              <p:cNvGrpSpPr/>
              <p:nvPr/>
            </p:nvGrpSpPr>
            <p:grpSpPr>
              <a:xfrm>
                <a:off x="4169754" y="3580759"/>
                <a:ext cx="192410" cy="124154"/>
                <a:chOff x="4404393" y="2871049"/>
                <a:chExt cx="349146" cy="225288"/>
              </a:xfrm>
            </p:grpSpPr>
            <p:cxnSp>
              <p:nvCxnSpPr>
                <p:cNvPr id="889" name="Straight Connector 13">
                  <a:extLst>
                    <a:ext uri="{FF2B5EF4-FFF2-40B4-BE49-F238E27FC236}">
                      <a16:creationId xmlns:a16="http://schemas.microsoft.com/office/drawing/2014/main" id="{FA4733F8-BE3F-7146-8EF7-F5DBCF6D60B3}"/>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90" name="Rectangle 14">
                  <a:extLst>
                    <a:ext uri="{FF2B5EF4-FFF2-40B4-BE49-F238E27FC236}">
                      <a16:creationId xmlns:a16="http://schemas.microsoft.com/office/drawing/2014/main" id="{2B732989-A24D-5842-8699-0F3A520AC968}"/>
                    </a:ext>
                  </a:extLst>
                </p:cNvPr>
                <p:cNvSpPr/>
                <p:nvPr/>
              </p:nvSpPr>
              <p:spPr>
                <a:xfrm>
                  <a:off x="4528252" y="287104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03" name="グループ化 48">
              <a:extLst>
                <a:ext uri="{FF2B5EF4-FFF2-40B4-BE49-F238E27FC236}">
                  <a16:creationId xmlns:a16="http://schemas.microsoft.com/office/drawing/2014/main" id="{1DCD9D85-15C8-9945-81FA-91089AA21CFE}"/>
                </a:ext>
              </a:extLst>
            </p:cNvPr>
            <p:cNvGrpSpPr/>
            <p:nvPr/>
          </p:nvGrpSpPr>
          <p:grpSpPr>
            <a:xfrm>
              <a:off x="4914454" y="4034995"/>
              <a:ext cx="238803" cy="297977"/>
              <a:chOff x="4123361" y="3406936"/>
              <a:chExt cx="238803" cy="297977"/>
            </a:xfrm>
          </p:grpSpPr>
          <p:sp>
            <p:nvSpPr>
              <p:cNvPr id="904" name="Oval 9">
                <a:extLst>
                  <a:ext uri="{FF2B5EF4-FFF2-40B4-BE49-F238E27FC236}">
                    <a16:creationId xmlns:a16="http://schemas.microsoft.com/office/drawing/2014/main" id="{E9A07B58-CD5A-6146-93EF-422BC98D9169}"/>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5" name="Straight Connector 11">
                <a:extLst>
                  <a:ext uri="{FF2B5EF4-FFF2-40B4-BE49-F238E27FC236}">
                    <a16:creationId xmlns:a16="http://schemas.microsoft.com/office/drawing/2014/main" id="{1CD79F9E-9079-3B4A-95FC-99E5335AEF07}"/>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06" name="Group 17">
                <a:extLst>
                  <a:ext uri="{FF2B5EF4-FFF2-40B4-BE49-F238E27FC236}">
                    <a16:creationId xmlns:a16="http://schemas.microsoft.com/office/drawing/2014/main" id="{3D9CA9FD-C61B-3B49-A3E5-5692FC492F72}"/>
                  </a:ext>
                </a:extLst>
              </p:cNvPr>
              <p:cNvGrpSpPr/>
              <p:nvPr/>
            </p:nvGrpSpPr>
            <p:grpSpPr>
              <a:xfrm>
                <a:off x="4169754" y="3580759"/>
                <a:ext cx="192410" cy="124154"/>
                <a:chOff x="4404393" y="2871049"/>
                <a:chExt cx="349146" cy="225288"/>
              </a:xfrm>
            </p:grpSpPr>
            <p:cxnSp>
              <p:nvCxnSpPr>
                <p:cNvPr id="907" name="Straight Connector 13">
                  <a:extLst>
                    <a:ext uri="{FF2B5EF4-FFF2-40B4-BE49-F238E27FC236}">
                      <a16:creationId xmlns:a16="http://schemas.microsoft.com/office/drawing/2014/main" id="{9650F6CC-E576-E444-8AB0-8F118DC48619}"/>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8" name="Rectangle 14">
                  <a:extLst>
                    <a:ext uri="{FF2B5EF4-FFF2-40B4-BE49-F238E27FC236}">
                      <a16:creationId xmlns:a16="http://schemas.microsoft.com/office/drawing/2014/main" id="{60FE9A6E-36E5-654F-B4A2-140DBF4D2EB2}"/>
                    </a:ext>
                  </a:extLst>
                </p:cNvPr>
                <p:cNvSpPr/>
                <p:nvPr/>
              </p:nvSpPr>
              <p:spPr>
                <a:xfrm>
                  <a:off x="4528252" y="2871049"/>
                  <a:ext cx="225287" cy="225288"/>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25" name="Group 24">
            <a:extLst>
              <a:ext uri="{FF2B5EF4-FFF2-40B4-BE49-F238E27FC236}">
                <a16:creationId xmlns:a16="http://schemas.microsoft.com/office/drawing/2014/main" id="{0309AFB1-BD0B-544F-AC78-D53B7CC44BA6}"/>
              </a:ext>
            </a:extLst>
          </p:cNvPr>
          <p:cNvGrpSpPr/>
          <p:nvPr/>
        </p:nvGrpSpPr>
        <p:grpSpPr>
          <a:xfrm>
            <a:off x="4458517" y="2988101"/>
            <a:ext cx="277329" cy="1347188"/>
            <a:chOff x="4458517" y="2988101"/>
            <a:chExt cx="277329" cy="1347188"/>
          </a:xfrm>
        </p:grpSpPr>
        <p:grpSp>
          <p:nvGrpSpPr>
            <p:cNvPr id="891" name="グループ化 48">
              <a:extLst>
                <a:ext uri="{FF2B5EF4-FFF2-40B4-BE49-F238E27FC236}">
                  <a16:creationId xmlns:a16="http://schemas.microsoft.com/office/drawing/2014/main" id="{1721068B-AA69-FF49-AFC3-4220E3F2627A}"/>
                </a:ext>
              </a:extLst>
            </p:cNvPr>
            <p:cNvGrpSpPr/>
            <p:nvPr/>
          </p:nvGrpSpPr>
          <p:grpSpPr>
            <a:xfrm>
              <a:off x="4497043" y="2988101"/>
              <a:ext cx="238803" cy="297977"/>
              <a:chOff x="4123361" y="3406936"/>
              <a:chExt cx="238803" cy="297977"/>
            </a:xfrm>
          </p:grpSpPr>
          <p:sp>
            <p:nvSpPr>
              <p:cNvPr id="892" name="Oval 9">
                <a:extLst>
                  <a:ext uri="{FF2B5EF4-FFF2-40B4-BE49-F238E27FC236}">
                    <a16:creationId xmlns:a16="http://schemas.microsoft.com/office/drawing/2014/main" id="{FE191660-9305-8E47-9402-E234BD99644E}"/>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3" name="Straight Connector 11">
                <a:extLst>
                  <a:ext uri="{FF2B5EF4-FFF2-40B4-BE49-F238E27FC236}">
                    <a16:creationId xmlns:a16="http://schemas.microsoft.com/office/drawing/2014/main" id="{0A597123-497E-FA43-8F37-17EC10E04240}"/>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4" name="Group 17">
                <a:extLst>
                  <a:ext uri="{FF2B5EF4-FFF2-40B4-BE49-F238E27FC236}">
                    <a16:creationId xmlns:a16="http://schemas.microsoft.com/office/drawing/2014/main" id="{990A32C7-D9F8-8548-8E47-81A0C756B94C}"/>
                  </a:ext>
                </a:extLst>
              </p:cNvPr>
              <p:cNvGrpSpPr/>
              <p:nvPr/>
            </p:nvGrpSpPr>
            <p:grpSpPr>
              <a:xfrm>
                <a:off x="4169754" y="3580759"/>
                <a:ext cx="192410" cy="124154"/>
                <a:chOff x="4404393" y="2871049"/>
                <a:chExt cx="349146" cy="225288"/>
              </a:xfrm>
            </p:grpSpPr>
            <p:cxnSp>
              <p:nvCxnSpPr>
                <p:cNvPr id="895" name="Straight Connector 13">
                  <a:extLst>
                    <a:ext uri="{FF2B5EF4-FFF2-40B4-BE49-F238E27FC236}">
                      <a16:creationId xmlns:a16="http://schemas.microsoft.com/office/drawing/2014/main" id="{1A48B7AE-FACF-894D-9B1B-C3D5B3734DA4}"/>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96" name="Rectangle 14">
                  <a:extLst>
                    <a:ext uri="{FF2B5EF4-FFF2-40B4-BE49-F238E27FC236}">
                      <a16:creationId xmlns:a16="http://schemas.microsoft.com/office/drawing/2014/main" id="{A5932C87-24E6-4843-B71A-AC8DE61E00F1}"/>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09" name="グループ化 48">
              <a:extLst>
                <a:ext uri="{FF2B5EF4-FFF2-40B4-BE49-F238E27FC236}">
                  <a16:creationId xmlns:a16="http://schemas.microsoft.com/office/drawing/2014/main" id="{53CD3D41-021D-6748-9EC2-A8707A4AA50E}"/>
                </a:ext>
              </a:extLst>
            </p:cNvPr>
            <p:cNvGrpSpPr/>
            <p:nvPr/>
          </p:nvGrpSpPr>
          <p:grpSpPr>
            <a:xfrm>
              <a:off x="4458517" y="4037312"/>
              <a:ext cx="238803" cy="297977"/>
              <a:chOff x="4123361" y="3406936"/>
              <a:chExt cx="238803" cy="297977"/>
            </a:xfrm>
          </p:grpSpPr>
          <p:sp>
            <p:nvSpPr>
              <p:cNvPr id="910" name="Oval 9">
                <a:extLst>
                  <a:ext uri="{FF2B5EF4-FFF2-40B4-BE49-F238E27FC236}">
                    <a16:creationId xmlns:a16="http://schemas.microsoft.com/office/drawing/2014/main" id="{9D0741E5-76BD-BD44-B164-B404548026CF}"/>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1" name="Straight Connector 11">
                <a:extLst>
                  <a:ext uri="{FF2B5EF4-FFF2-40B4-BE49-F238E27FC236}">
                    <a16:creationId xmlns:a16="http://schemas.microsoft.com/office/drawing/2014/main" id="{98D40A4F-7EDC-1C41-8008-501B81D0AB0D}"/>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2" name="Group 17">
                <a:extLst>
                  <a:ext uri="{FF2B5EF4-FFF2-40B4-BE49-F238E27FC236}">
                    <a16:creationId xmlns:a16="http://schemas.microsoft.com/office/drawing/2014/main" id="{2BF5840C-F9A5-5F4E-BD7D-76C4ED062A8F}"/>
                  </a:ext>
                </a:extLst>
              </p:cNvPr>
              <p:cNvGrpSpPr/>
              <p:nvPr/>
            </p:nvGrpSpPr>
            <p:grpSpPr>
              <a:xfrm>
                <a:off x="4169754" y="3580759"/>
                <a:ext cx="192410" cy="124154"/>
                <a:chOff x="4404393" y="2871049"/>
                <a:chExt cx="349146" cy="225288"/>
              </a:xfrm>
            </p:grpSpPr>
            <p:cxnSp>
              <p:nvCxnSpPr>
                <p:cNvPr id="913" name="Straight Connector 13">
                  <a:extLst>
                    <a:ext uri="{FF2B5EF4-FFF2-40B4-BE49-F238E27FC236}">
                      <a16:creationId xmlns:a16="http://schemas.microsoft.com/office/drawing/2014/main" id="{0E892BE2-E06F-8248-A9C5-2E2A92253264}"/>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14" name="Rectangle 14">
                  <a:extLst>
                    <a:ext uri="{FF2B5EF4-FFF2-40B4-BE49-F238E27FC236}">
                      <a16:creationId xmlns:a16="http://schemas.microsoft.com/office/drawing/2014/main" id="{2C569A93-EA4A-714B-BC77-570B1011E7BB}"/>
                    </a:ext>
                  </a:extLst>
                </p:cNvPr>
                <p:cNvSpPr/>
                <p:nvPr/>
              </p:nvSpPr>
              <p:spPr>
                <a:xfrm>
                  <a:off x="4528252" y="2871049"/>
                  <a:ext cx="225287" cy="22528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27" name="Group 26">
            <a:extLst>
              <a:ext uri="{FF2B5EF4-FFF2-40B4-BE49-F238E27FC236}">
                <a16:creationId xmlns:a16="http://schemas.microsoft.com/office/drawing/2014/main" id="{6BD05DDF-5037-8D4A-A9B8-B6FEF3FEEC09}"/>
              </a:ext>
            </a:extLst>
          </p:cNvPr>
          <p:cNvGrpSpPr/>
          <p:nvPr/>
        </p:nvGrpSpPr>
        <p:grpSpPr>
          <a:xfrm>
            <a:off x="9578123" y="2368140"/>
            <a:ext cx="1561555" cy="678494"/>
            <a:chOff x="9578123" y="2368140"/>
            <a:chExt cx="1561555" cy="678494"/>
          </a:xfrm>
        </p:grpSpPr>
        <p:sp>
          <p:nvSpPr>
            <p:cNvPr id="798" name="Rectangle 3">
              <a:extLst>
                <a:ext uri="{FF2B5EF4-FFF2-40B4-BE49-F238E27FC236}">
                  <a16:creationId xmlns:a16="http://schemas.microsoft.com/office/drawing/2014/main" id="{0B55F272-BE5B-D64B-B10B-8E4B19F85DB2}"/>
                </a:ext>
              </a:extLst>
            </p:cNvPr>
            <p:cNvSpPr/>
            <p:nvPr/>
          </p:nvSpPr>
          <p:spPr>
            <a:xfrm>
              <a:off x="9828432" y="2499675"/>
              <a:ext cx="1311246" cy="54695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PayPal</a:t>
              </a:r>
            </a:p>
          </p:txBody>
        </p:sp>
        <p:sp>
          <p:nvSpPr>
            <p:cNvPr id="800" name="Rectangle 4">
              <a:extLst>
                <a:ext uri="{FF2B5EF4-FFF2-40B4-BE49-F238E27FC236}">
                  <a16:creationId xmlns:a16="http://schemas.microsoft.com/office/drawing/2014/main" id="{8D5846A3-FEF2-3B48-B0D2-0EA7F929E6E3}"/>
                </a:ext>
              </a:extLst>
            </p:cNvPr>
            <p:cNvSpPr/>
            <p:nvPr/>
          </p:nvSpPr>
          <p:spPr>
            <a:xfrm>
              <a:off x="9578123" y="2499666"/>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1" name="Graphic 870">
              <a:extLst>
                <a:ext uri="{FF2B5EF4-FFF2-40B4-BE49-F238E27FC236}">
                  <a16:creationId xmlns:a16="http://schemas.microsoft.com/office/drawing/2014/main" id="{8EAD5914-6798-2C49-B29A-7072BD6361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5221" y="2368140"/>
              <a:ext cx="276905" cy="249757"/>
            </a:xfrm>
            <a:prstGeom prst="rect">
              <a:avLst/>
            </a:prstGeom>
          </p:spPr>
        </p:pic>
      </p:grpSp>
      <p:grpSp>
        <p:nvGrpSpPr>
          <p:cNvPr id="921" name="グループ化 48">
            <a:extLst>
              <a:ext uri="{FF2B5EF4-FFF2-40B4-BE49-F238E27FC236}">
                <a16:creationId xmlns:a16="http://schemas.microsoft.com/office/drawing/2014/main" id="{1B36C7FD-7120-9742-97E7-63ED64B2F8AC}"/>
              </a:ext>
            </a:extLst>
          </p:cNvPr>
          <p:cNvGrpSpPr/>
          <p:nvPr/>
        </p:nvGrpSpPr>
        <p:grpSpPr>
          <a:xfrm>
            <a:off x="9146956" y="2535766"/>
            <a:ext cx="349247" cy="363094"/>
            <a:chOff x="4123361" y="3406936"/>
            <a:chExt cx="349247" cy="363094"/>
          </a:xfrm>
        </p:grpSpPr>
        <p:sp>
          <p:nvSpPr>
            <p:cNvPr id="922" name="Oval 9">
              <a:extLst>
                <a:ext uri="{FF2B5EF4-FFF2-40B4-BE49-F238E27FC236}">
                  <a16:creationId xmlns:a16="http://schemas.microsoft.com/office/drawing/2014/main" id="{4E81C953-82B4-5E4E-A826-B0E9DBE38750}"/>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3" name="Straight Connector 11">
              <a:extLst>
                <a:ext uri="{FF2B5EF4-FFF2-40B4-BE49-F238E27FC236}">
                  <a16:creationId xmlns:a16="http://schemas.microsoft.com/office/drawing/2014/main" id="{C70BE015-4C61-4548-A4BB-AA3243EF3D8B}"/>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24" name="Group 17">
              <a:extLst>
                <a:ext uri="{FF2B5EF4-FFF2-40B4-BE49-F238E27FC236}">
                  <a16:creationId xmlns:a16="http://schemas.microsoft.com/office/drawing/2014/main" id="{B9BEB355-23D0-F940-950D-0649A8FACA29}"/>
                </a:ext>
              </a:extLst>
            </p:cNvPr>
            <p:cNvGrpSpPr/>
            <p:nvPr/>
          </p:nvGrpSpPr>
          <p:grpSpPr>
            <a:xfrm>
              <a:off x="4169756" y="3520598"/>
              <a:ext cx="302852" cy="249432"/>
              <a:chOff x="4404393" y="2761884"/>
              <a:chExt cx="549553" cy="452616"/>
            </a:xfrm>
          </p:grpSpPr>
          <p:cxnSp>
            <p:nvCxnSpPr>
              <p:cNvPr id="925" name="Straight Connector 13">
                <a:extLst>
                  <a:ext uri="{FF2B5EF4-FFF2-40B4-BE49-F238E27FC236}">
                    <a16:creationId xmlns:a16="http://schemas.microsoft.com/office/drawing/2014/main" id="{5579286D-94D5-EF4E-B1A1-D66419E027F3}"/>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26" name="Rectangle 14">
                <a:extLst>
                  <a:ext uri="{FF2B5EF4-FFF2-40B4-BE49-F238E27FC236}">
                    <a16:creationId xmlns:a16="http://schemas.microsoft.com/office/drawing/2014/main" id="{93E8EB8A-D8B8-C048-9172-5ADBFD81EBB0}"/>
                  </a:ext>
                </a:extLst>
              </p:cNvPr>
              <p:cNvSpPr/>
              <p:nvPr/>
            </p:nvSpPr>
            <p:spPr>
              <a:xfrm>
                <a:off x="4550085" y="2761884"/>
                <a:ext cx="403861" cy="452616"/>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 name="Group 28">
            <a:extLst>
              <a:ext uri="{FF2B5EF4-FFF2-40B4-BE49-F238E27FC236}">
                <a16:creationId xmlns:a16="http://schemas.microsoft.com/office/drawing/2014/main" id="{B5634164-74BE-3A4A-8CEB-EF787656F40A}"/>
              </a:ext>
            </a:extLst>
          </p:cNvPr>
          <p:cNvGrpSpPr/>
          <p:nvPr/>
        </p:nvGrpSpPr>
        <p:grpSpPr>
          <a:xfrm>
            <a:off x="9581475" y="4278726"/>
            <a:ext cx="1569636" cy="1036347"/>
            <a:chOff x="9581475" y="4278726"/>
            <a:chExt cx="1569636" cy="1036347"/>
          </a:xfrm>
        </p:grpSpPr>
        <p:sp>
          <p:nvSpPr>
            <p:cNvPr id="938" name="Rectangle 3">
              <a:extLst>
                <a:ext uri="{FF2B5EF4-FFF2-40B4-BE49-F238E27FC236}">
                  <a16:creationId xmlns:a16="http://schemas.microsoft.com/office/drawing/2014/main" id="{1DCA48E9-1EB0-6A49-950A-1796790A00A3}"/>
                </a:ext>
              </a:extLst>
            </p:cNvPr>
            <p:cNvSpPr/>
            <p:nvPr/>
          </p:nvSpPr>
          <p:spPr>
            <a:xfrm>
              <a:off x="9839865" y="4416704"/>
              <a:ext cx="1311246" cy="5469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Credit Card</a:t>
              </a:r>
            </a:p>
          </p:txBody>
        </p:sp>
        <p:sp>
          <p:nvSpPr>
            <p:cNvPr id="939" name="Rectangle 4">
              <a:extLst>
                <a:ext uri="{FF2B5EF4-FFF2-40B4-BE49-F238E27FC236}">
                  <a16:creationId xmlns:a16="http://schemas.microsoft.com/office/drawing/2014/main" id="{C81B86BB-94C7-D64B-9BFD-6B77CFE9E034}"/>
                </a:ext>
              </a:extLst>
            </p:cNvPr>
            <p:cNvSpPr/>
            <p:nvPr/>
          </p:nvSpPr>
          <p:spPr>
            <a:xfrm>
              <a:off x="9581475" y="4413312"/>
              <a:ext cx="203053" cy="54695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0" name="Graphic 939">
              <a:extLst>
                <a:ext uri="{FF2B5EF4-FFF2-40B4-BE49-F238E27FC236}">
                  <a16:creationId xmlns:a16="http://schemas.microsoft.com/office/drawing/2014/main" id="{8BA18E81-6C45-EF4B-994C-D6000F4E5B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1696" y="4278726"/>
              <a:ext cx="276905" cy="249757"/>
            </a:xfrm>
            <a:prstGeom prst="rect">
              <a:avLst/>
            </a:prstGeom>
          </p:spPr>
        </p:pic>
        <p:pic>
          <p:nvPicPr>
            <p:cNvPr id="941" name="図 2">
              <a:extLst>
                <a:ext uri="{FF2B5EF4-FFF2-40B4-BE49-F238E27FC236}">
                  <a16:creationId xmlns:a16="http://schemas.microsoft.com/office/drawing/2014/main" id="{06F0566D-81DC-6144-9D95-CE548825E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1277" y="4818669"/>
              <a:ext cx="496404" cy="496404"/>
            </a:xfrm>
            <a:prstGeom prst="rect">
              <a:avLst/>
            </a:prstGeom>
          </p:spPr>
        </p:pic>
      </p:grpSp>
      <p:grpSp>
        <p:nvGrpSpPr>
          <p:cNvPr id="942" name="グループ化 48">
            <a:extLst>
              <a:ext uri="{FF2B5EF4-FFF2-40B4-BE49-F238E27FC236}">
                <a16:creationId xmlns:a16="http://schemas.microsoft.com/office/drawing/2014/main" id="{9997A1FC-A0EF-754B-860F-ADEE07F8DC51}"/>
              </a:ext>
            </a:extLst>
          </p:cNvPr>
          <p:cNvGrpSpPr/>
          <p:nvPr/>
        </p:nvGrpSpPr>
        <p:grpSpPr>
          <a:xfrm>
            <a:off x="9167149" y="4518969"/>
            <a:ext cx="349247" cy="363094"/>
            <a:chOff x="4123361" y="3406936"/>
            <a:chExt cx="349247" cy="363094"/>
          </a:xfrm>
        </p:grpSpPr>
        <p:sp>
          <p:nvSpPr>
            <p:cNvPr id="943" name="Oval 9">
              <a:extLst>
                <a:ext uri="{FF2B5EF4-FFF2-40B4-BE49-F238E27FC236}">
                  <a16:creationId xmlns:a16="http://schemas.microsoft.com/office/drawing/2014/main" id="{C62AE1A9-F7ED-A74B-9E51-E1335F674602}"/>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4" name="Straight Connector 11">
              <a:extLst>
                <a:ext uri="{FF2B5EF4-FFF2-40B4-BE49-F238E27FC236}">
                  <a16:creationId xmlns:a16="http://schemas.microsoft.com/office/drawing/2014/main" id="{6FD7DD49-D389-AD47-A170-874213CF89EA}"/>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45" name="Group 17">
              <a:extLst>
                <a:ext uri="{FF2B5EF4-FFF2-40B4-BE49-F238E27FC236}">
                  <a16:creationId xmlns:a16="http://schemas.microsoft.com/office/drawing/2014/main" id="{97F2F277-FDB3-354F-ABF1-A0B6453A302A}"/>
                </a:ext>
              </a:extLst>
            </p:cNvPr>
            <p:cNvGrpSpPr/>
            <p:nvPr/>
          </p:nvGrpSpPr>
          <p:grpSpPr>
            <a:xfrm>
              <a:off x="4169755" y="3520598"/>
              <a:ext cx="302853" cy="249432"/>
              <a:chOff x="4404393" y="2761885"/>
              <a:chExt cx="549555" cy="452616"/>
            </a:xfrm>
          </p:grpSpPr>
          <p:cxnSp>
            <p:nvCxnSpPr>
              <p:cNvPr id="946" name="Straight Connector 13">
                <a:extLst>
                  <a:ext uri="{FF2B5EF4-FFF2-40B4-BE49-F238E27FC236}">
                    <a16:creationId xmlns:a16="http://schemas.microsoft.com/office/drawing/2014/main" id="{A885A8B2-6F53-3542-A385-102510AE7FF8}"/>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7" name="Rectangle 14">
                <a:extLst>
                  <a:ext uri="{FF2B5EF4-FFF2-40B4-BE49-F238E27FC236}">
                    <a16:creationId xmlns:a16="http://schemas.microsoft.com/office/drawing/2014/main" id="{4652EFBD-1280-E045-B455-8BC1598EB5A6}"/>
                  </a:ext>
                </a:extLst>
              </p:cNvPr>
              <p:cNvSpPr/>
              <p:nvPr/>
            </p:nvSpPr>
            <p:spPr>
              <a:xfrm>
                <a:off x="4550087" y="2761885"/>
                <a:ext cx="403861" cy="452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799" name="図 40">
            <a:extLst>
              <a:ext uri="{FF2B5EF4-FFF2-40B4-BE49-F238E27FC236}">
                <a16:creationId xmlns:a16="http://schemas.microsoft.com/office/drawing/2014/main" id="{4C481B83-FAAC-9245-AF78-59D969E305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52551">
            <a:off x="10534551" y="2772749"/>
            <a:ext cx="559291" cy="559291"/>
          </a:xfrm>
          <a:prstGeom prst="rect">
            <a:avLst/>
          </a:prstGeom>
        </p:spPr>
      </p:pic>
      <p:grpSp>
        <p:nvGrpSpPr>
          <p:cNvPr id="956" name="グループ化 48">
            <a:extLst>
              <a:ext uri="{FF2B5EF4-FFF2-40B4-BE49-F238E27FC236}">
                <a16:creationId xmlns:a16="http://schemas.microsoft.com/office/drawing/2014/main" id="{564C2FEE-293F-B440-A390-3249C555FCF0}"/>
              </a:ext>
            </a:extLst>
          </p:cNvPr>
          <p:cNvGrpSpPr/>
          <p:nvPr/>
        </p:nvGrpSpPr>
        <p:grpSpPr>
          <a:xfrm>
            <a:off x="9137502" y="3539706"/>
            <a:ext cx="349247" cy="363094"/>
            <a:chOff x="4123361" y="3406936"/>
            <a:chExt cx="349247" cy="363094"/>
          </a:xfrm>
        </p:grpSpPr>
        <p:sp>
          <p:nvSpPr>
            <p:cNvPr id="957" name="Oval 9">
              <a:extLst>
                <a:ext uri="{FF2B5EF4-FFF2-40B4-BE49-F238E27FC236}">
                  <a16:creationId xmlns:a16="http://schemas.microsoft.com/office/drawing/2014/main" id="{A38609AF-AA6F-6440-8192-B1FA706A3B62}"/>
                </a:ext>
              </a:extLst>
            </p:cNvPr>
            <p:cNvSpPr/>
            <p:nvPr/>
          </p:nvSpPr>
          <p:spPr>
            <a:xfrm>
              <a:off x="4123361" y="3406936"/>
              <a:ext cx="116849" cy="11685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58" name="Straight Connector 11">
              <a:extLst>
                <a:ext uri="{FF2B5EF4-FFF2-40B4-BE49-F238E27FC236}">
                  <a16:creationId xmlns:a16="http://schemas.microsoft.com/office/drawing/2014/main" id="{49A6549E-FE8C-114D-B576-FD4AA7C76413}"/>
                </a:ext>
              </a:extLst>
            </p:cNvPr>
            <p:cNvCxnSpPr>
              <a:cxnSpLocks/>
            </p:cNvCxnSpPr>
            <p:nvPr/>
          </p:nvCxnSpPr>
          <p:spPr>
            <a:xfrm>
              <a:off x="4170928" y="3505377"/>
              <a:ext cx="0" cy="138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59" name="Group 17">
              <a:extLst>
                <a:ext uri="{FF2B5EF4-FFF2-40B4-BE49-F238E27FC236}">
                  <a16:creationId xmlns:a16="http://schemas.microsoft.com/office/drawing/2014/main" id="{AD8179AB-9C9A-7549-A0A4-EB710B97D8E8}"/>
                </a:ext>
              </a:extLst>
            </p:cNvPr>
            <p:cNvGrpSpPr/>
            <p:nvPr/>
          </p:nvGrpSpPr>
          <p:grpSpPr>
            <a:xfrm>
              <a:off x="4169755" y="3520598"/>
              <a:ext cx="302853" cy="249432"/>
              <a:chOff x="4404393" y="2761885"/>
              <a:chExt cx="549555" cy="452616"/>
            </a:xfrm>
          </p:grpSpPr>
          <p:cxnSp>
            <p:nvCxnSpPr>
              <p:cNvPr id="960" name="Straight Connector 13">
                <a:extLst>
                  <a:ext uri="{FF2B5EF4-FFF2-40B4-BE49-F238E27FC236}">
                    <a16:creationId xmlns:a16="http://schemas.microsoft.com/office/drawing/2014/main" id="{65A98FB4-CEE8-6840-854D-0B0CA18A09DC}"/>
                  </a:ext>
                </a:extLst>
              </p:cNvPr>
              <p:cNvCxnSpPr/>
              <p:nvPr/>
            </p:nvCxnSpPr>
            <p:spPr>
              <a:xfrm>
                <a:off x="4404393" y="2986328"/>
                <a:ext cx="10601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61" name="Rectangle 14">
                <a:extLst>
                  <a:ext uri="{FF2B5EF4-FFF2-40B4-BE49-F238E27FC236}">
                    <a16:creationId xmlns:a16="http://schemas.microsoft.com/office/drawing/2014/main" id="{1BA03325-CBC3-7E4C-87CB-8E0AA7050AEB}"/>
                  </a:ext>
                </a:extLst>
              </p:cNvPr>
              <p:cNvSpPr/>
              <p:nvPr/>
            </p:nvSpPr>
            <p:spPr>
              <a:xfrm>
                <a:off x="4550087" y="2761885"/>
                <a:ext cx="403861" cy="45261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964" name="Picture 963" descr="A close up of a logo&#13;&#10;&#13;&#10;Description automatically generated">
            <a:extLst>
              <a:ext uri="{FF2B5EF4-FFF2-40B4-BE49-F238E27FC236}">
                <a16:creationId xmlns:a16="http://schemas.microsoft.com/office/drawing/2014/main" id="{71B419A5-0B09-E94C-9F7B-B5209AD9B0EC}"/>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193099" y="4550084"/>
            <a:ext cx="439635" cy="439635"/>
          </a:xfrm>
          <a:prstGeom prst="rect">
            <a:avLst/>
          </a:prstGeom>
        </p:spPr>
      </p:pic>
      <p:pic>
        <p:nvPicPr>
          <p:cNvPr id="966" name="Picture 965" descr="A close up of a logo&#13;&#10;&#13;&#10;Description automatically generated">
            <a:extLst>
              <a:ext uri="{FF2B5EF4-FFF2-40B4-BE49-F238E27FC236}">
                <a16:creationId xmlns:a16="http://schemas.microsoft.com/office/drawing/2014/main" id="{97476FD6-2949-6A41-BD9E-BB7A88E596E6}"/>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466360" y="4550083"/>
            <a:ext cx="439635" cy="439635"/>
          </a:xfrm>
          <a:prstGeom prst="rect">
            <a:avLst/>
          </a:prstGeom>
        </p:spPr>
      </p:pic>
      <p:pic>
        <p:nvPicPr>
          <p:cNvPr id="967" name="Picture 966" descr="A close up of a logo&#13;&#10;&#13;&#10;Description automatically generated">
            <a:extLst>
              <a:ext uri="{FF2B5EF4-FFF2-40B4-BE49-F238E27FC236}">
                <a16:creationId xmlns:a16="http://schemas.microsoft.com/office/drawing/2014/main" id="{A256D25C-910D-364E-9FB4-DEFCACA3D161}"/>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190967" y="3548960"/>
            <a:ext cx="439635" cy="439635"/>
          </a:xfrm>
          <a:prstGeom prst="rect">
            <a:avLst/>
          </a:prstGeom>
        </p:spPr>
      </p:pic>
      <p:pic>
        <p:nvPicPr>
          <p:cNvPr id="968" name="Picture 967" descr="A close up of a logo&#13;&#10;&#13;&#10;Description automatically generated">
            <a:extLst>
              <a:ext uri="{FF2B5EF4-FFF2-40B4-BE49-F238E27FC236}">
                <a16:creationId xmlns:a16="http://schemas.microsoft.com/office/drawing/2014/main" id="{09C9D44C-C5E1-0349-BA8D-3243754D49B5}"/>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464228" y="3548959"/>
            <a:ext cx="439635" cy="439635"/>
          </a:xfrm>
          <a:prstGeom prst="rect">
            <a:avLst/>
          </a:prstGeom>
        </p:spPr>
      </p:pic>
      <p:pic>
        <p:nvPicPr>
          <p:cNvPr id="969" name="Picture 968" descr="A close up of a logo&#13;&#10;&#13;&#10;Description automatically generated">
            <a:extLst>
              <a:ext uri="{FF2B5EF4-FFF2-40B4-BE49-F238E27FC236}">
                <a16:creationId xmlns:a16="http://schemas.microsoft.com/office/drawing/2014/main" id="{1D27FB02-027C-524F-8A25-DA36A53CA420}"/>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190967" y="2583388"/>
            <a:ext cx="439635" cy="439635"/>
          </a:xfrm>
          <a:prstGeom prst="rect">
            <a:avLst/>
          </a:prstGeom>
        </p:spPr>
      </p:pic>
      <p:pic>
        <p:nvPicPr>
          <p:cNvPr id="970" name="Picture 969" descr="A close up of a logo&#13;&#10;&#13;&#10;Description automatically generated">
            <a:extLst>
              <a:ext uri="{FF2B5EF4-FFF2-40B4-BE49-F238E27FC236}">
                <a16:creationId xmlns:a16="http://schemas.microsoft.com/office/drawing/2014/main" id="{D8C3E59F-84A9-6240-ACE7-2860811B17B2}"/>
              </a:ext>
            </a:extLst>
          </p:cNvPr>
          <p:cNvPicPr>
            <a:picLocks noChangeAspect="1"/>
          </p:cNvPicPr>
          <p:nvPr/>
        </p:nvPicPr>
        <p:blipFill>
          <a:blip r:embed="rId9">
            <a:alphaModFix/>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1464228" y="2583387"/>
            <a:ext cx="439635" cy="439635"/>
          </a:xfrm>
          <a:prstGeom prst="rect">
            <a:avLst/>
          </a:prstGeom>
        </p:spPr>
      </p:pic>
    </p:spTree>
    <p:extLst>
      <p:ext uri="{BB962C8B-B14F-4D97-AF65-F5344CB8AC3E}">
        <p14:creationId xmlns:p14="http://schemas.microsoft.com/office/powerpoint/2010/main" val="42344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suction.wav"/>
                                        </p:tgtEl>
                                      </p:cMediaNode>
                                    </p:audio>
                                  </p:sub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
                                        <p:tgtEl>
                                          <p:spTgt spid="22"/>
                                        </p:tgtEl>
                                      </p:cBhvr>
                                    </p:animEffect>
                                  </p:childTnLst>
                                </p:cTn>
                              </p:par>
                            </p:childTnLst>
                          </p:cTn>
                        </p:par>
                        <p:par>
                          <p:cTn id="15" fill="hold">
                            <p:stCondLst>
                              <p:cond delay="1100"/>
                            </p:stCondLst>
                            <p:childTnLst>
                              <p:par>
                                <p:cTn id="16" presetID="10" presetClass="exit" presetSubtype="0" fill="hold" nodeType="afterEffect">
                                  <p:stCondLst>
                                    <p:cond delay="0"/>
                                  </p:stCondLst>
                                  <p:childTnLst>
                                    <p:animEffect transition="out" filter="fade">
                                      <p:cBhvr>
                                        <p:cTn id="17" dur="100"/>
                                        <p:tgtEl>
                                          <p:spTgt spid="22"/>
                                        </p:tgtEl>
                                      </p:cBhvr>
                                    </p:animEffect>
                                    <p:set>
                                      <p:cBhvr>
                                        <p:cTn id="18" dur="1" fill="hold">
                                          <p:stCondLst>
                                            <p:cond delay="99"/>
                                          </p:stCondLst>
                                        </p:cTn>
                                        <p:tgtEl>
                                          <p:spTgt spid="22"/>
                                        </p:tgtEl>
                                        <p:attrNameLst>
                                          <p:attrName>style.visibility</p:attrName>
                                        </p:attrNameLst>
                                      </p:cBhvr>
                                      <p:to>
                                        <p:strVal val="hidden"/>
                                      </p:to>
                                    </p:set>
                                  </p:childTnLst>
                                </p:cTn>
                              </p:par>
                            </p:childTnLst>
                          </p:cTn>
                        </p:par>
                        <p:par>
                          <p:cTn id="19" fill="hold">
                            <p:stCondLst>
                              <p:cond delay="12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
                                        <p:tgtEl>
                                          <p:spTgt spid="23"/>
                                        </p:tgtEl>
                                      </p:cBhvr>
                                    </p:animEffect>
                                  </p:childTnLst>
                                </p:cTn>
                              </p:par>
                            </p:childTnLst>
                          </p:cTn>
                        </p:par>
                        <p:par>
                          <p:cTn id="23" fill="hold">
                            <p:stCondLst>
                              <p:cond delay="1300"/>
                            </p:stCondLst>
                            <p:childTnLst>
                              <p:par>
                                <p:cTn id="24" presetID="10" presetClass="exit" presetSubtype="0" fill="hold" nodeType="afterEffect">
                                  <p:stCondLst>
                                    <p:cond delay="0"/>
                                  </p:stCondLst>
                                  <p:childTnLst>
                                    <p:animEffect transition="out" filter="fade">
                                      <p:cBhvr>
                                        <p:cTn id="25" dur="100"/>
                                        <p:tgtEl>
                                          <p:spTgt spid="23"/>
                                        </p:tgtEl>
                                      </p:cBhvr>
                                    </p:animEffect>
                                    <p:set>
                                      <p:cBhvr>
                                        <p:cTn id="26" dur="1" fill="hold">
                                          <p:stCondLst>
                                            <p:cond delay="99"/>
                                          </p:stCondLst>
                                        </p:cTn>
                                        <p:tgtEl>
                                          <p:spTgt spid="23"/>
                                        </p:tgtEl>
                                        <p:attrNameLst>
                                          <p:attrName>style.visibility</p:attrName>
                                        </p:attrNameLst>
                                      </p:cBhvr>
                                      <p:to>
                                        <p:strVal val="hidden"/>
                                      </p:to>
                                    </p:set>
                                  </p:childTnLst>
                                </p:cTn>
                              </p:par>
                            </p:childTnLst>
                          </p:cTn>
                        </p:par>
                        <p:par>
                          <p:cTn id="27" fill="hold">
                            <p:stCondLst>
                              <p:cond delay="14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
                                        <p:tgtEl>
                                          <p:spTgt spid="24"/>
                                        </p:tgtEl>
                                      </p:cBhvr>
                                    </p:animEffect>
                                  </p:childTnLst>
                                </p:cTn>
                              </p:par>
                            </p:childTnLst>
                          </p:cTn>
                        </p:par>
                        <p:par>
                          <p:cTn id="31" fill="hold">
                            <p:stCondLst>
                              <p:cond delay="1500"/>
                            </p:stCondLst>
                            <p:childTnLst>
                              <p:par>
                                <p:cTn id="32" presetID="10" presetClass="exit" presetSubtype="0" fill="hold" nodeType="afterEffect">
                                  <p:stCondLst>
                                    <p:cond delay="0"/>
                                  </p:stCondLst>
                                  <p:childTnLst>
                                    <p:animEffect transition="out" filter="fade">
                                      <p:cBhvr>
                                        <p:cTn id="33" dur="100"/>
                                        <p:tgtEl>
                                          <p:spTgt spid="24"/>
                                        </p:tgtEl>
                                      </p:cBhvr>
                                    </p:animEffect>
                                    <p:set>
                                      <p:cBhvr>
                                        <p:cTn id="34" dur="1" fill="hold">
                                          <p:stCondLst>
                                            <p:cond delay="99"/>
                                          </p:stCondLst>
                                        </p:cTn>
                                        <p:tgtEl>
                                          <p:spTgt spid="24"/>
                                        </p:tgtEl>
                                        <p:attrNameLst>
                                          <p:attrName>style.visibility</p:attrName>
                                        </p:attrNameLst>
                                      </p:cBhvr>
                                      <p:to>
                                        <p:strVal val="hidden"/>
                                      </p:to>
                                    </p:set>
                                  </p:childTnLst>
                                </p:cTn>
                              </p:par>
                            </p:childTnLst>
                          </p:cTn>
                        </p:par>
                        <p:par>
                          <p:cTn id="35" fill="hold">
                            <p:stCondLst>
                              <p:cond delay="16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
                                        <p:tgtEl>
                                          <p:spTgt spid="25"/>
                                        </p:tgtEl>
                                      </p:cBhvr>
                                    </p:animEffect>
                                  </p:childTnLst>
                                </p:cTn>
                              </p:par>
                            </p:childTnLst>
                          </p:cTn>
                        </p:par>
                        <p:par>
                          <p:cTn id="39" fill="hold">
                            <p:stCondLst>
                              <p:cond delay="1700"/>
                            </p:stCondLst>
                            <p:childTnLst>
                              <p:par>
                                <p:cTn id="40" presetID="10" presetClass="exit" presetSubtype="0" fill="hold" nodeType="afterEffect">
                                  <p:stCondLst>
                                    <p:cond delay="0"/>
                                  </p:stCondLst>
                                  <p:childTnLst>
                                    <p:animEffect transition="out" filter="fade">
                                      <p:cBhvr>
                                        <p:cTn id="41" dur="100"/>
                                        <p:tgtEl>
                                          <p:spTgt spid="25"/>
                                        </p:tgtEl>
                                      </p:cBhvr>
                                    </p:animEffect>
                                    <p:set>
                                      <p:cBhvr>
                                        <p:cTn id="42" dur="1" fill="hold">
                                          <p:stCondLst>
                                            <p:cond delay="99"/>
                                          </p:stCondLst>
                                        </p:cTn>
                                        <p:tgtEl>
                                          <p:spTgt spid="25"/>
                                        </p:tgtEl>
                                        <p:attrNameLst>
                                          <p:attrName>style.visibility</p:attrName>
                                        </p:attrNameLst>
                                      </p:cBhvr>
                                      <p:to>
                                        <p:strVal val="hidden"/>
                                      </p:to>
                                    </p:set>
                                  </p:childTnLst>
                                </p:cTn>
                              </p:par>
                            </p:childTnLst>
                          </p:cTn>
                        </p:par>
                        <p:par>
                          <p:cTn id="43" fill="hold">
                            <p:stCondLst>
                              <p:cond delay="1800"/>
                            </p:stCondLst>
                            <p:childTnLst>
                              <p:par>
                                <p:cTn id="44" presetID="10" presetClass="entr" presetSubtype="0" fill="hold" nodeType="afterEffect">
                                  <p:stCondLst>
                                    <p:cond delay="0"/>
                                  </p:stCondLst>
                                  <p:childTnLst>
                                    <p:set>
                                      <p:cBhvr>
                                        <p:cTn id="45" dur="1" fill="hold">
                                          <p:stCondLst>
                                            <p:cond delay="0"/>
                                          </p:stCondLst>
                                        </p:cTn>
                                        <p:tgtEl>
                                          <p:spTgt spid="574"/>
                                        </p:tgtEl>
                                        <p:attrNameLst>
                                          <p:attrName>style.visibility</p:attrName>
                                        </p:attrNameLst>
                                      </p:cBhvr>
                                      <p:to>
                                        <p:strVal val="visible"/>
                                      </p:to>
                                    </p:set>
                                    <p:animEffect transition="in" filter="fade">
                                      <p:cBhvr>
                                        <p:cTn id="46" dur="100"/>
                                        <p:tgtEl>
                                          <p:spTgt spid="574"/>
                                        </p:tgtEl>
                                      </p:cBhvr>
                                    </p:animEffect>
                                  </p:childTnLst>
                                </p:cTn>
                              </p:par>
                            </p:childTnLst>
                          </p:cTn>
                        </p:par>
                        <p:par>
                          <p:cTn id="47" fill="hold">
                            <p:stCondLst>
                              <p:cond delay="1900"/>
                            </p:stCondLst>
                            <p:childTnLst>
                              <p:par>
                                <p:cTn id="48" presetID="10" presetClass="exit" presetSubtype="0" fill="hold" nodeType="afterEffect">
                                  <p:stCondLst>
                                    <p:cond delay="0"/>
                                  </p:stCondLst>
                                  <p:childTnLst>
                                    <p:animEffect transition="out" filter="fade">
                                      <p:cBhvr>
                                        <p:cTn id="49" dur="100"/>
                                        <p:tgtEl>
                                          <p:spTgt spid="574"/>
                                        </p:tgtEl>
                                      </p:cBhvr>
                                    </p:animEffect>
                                    <p:set>
                                      <p:cBhvr>
                                        <p:cTn id="50" dur="1" fill="hold">
                                          <p:stCondLst>
                                            <p:cond delay="99"/>
                                          </p:stCondLst>
                                        </p:cTn>
                                        <p:tgtEl>
                                          <p:spTgt spid="574"/>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
                                        <p:tgtEl>
                                          <p:spTgt spid="26"/>
                                        </p:tgtEl>
                                      </p:cBhvr>
                                    </p:animEffect>
                                  </p:childTnLst>
                                </p:cTn>
                              </p:par>
                            </p:childTnLst>
                          </p:cTn>
                        </p:par>
                        <p:par>
                          <p:cTn id="55" fill="hold">
                            <p:stCondLst>
                              <p:cond delay="2100"/>
                            </p:stCondLst>
                            <p:childTnLst>
                              <p:par>
                                <p:cTn id="56" presetID="10" presetClass="exit" presetSubtype="0" fill="hold" nodeType="afterEffect">
                                  <p:stCondLst>
                                    <p:cond delay="0"/>
                                  </p:stCondLst>
                                  <p:childTnLst>
                                    <p:animEffect transition="out" filter="fade">
                                      <p:cBhvr>
                                        <p:cTn id="57" dur="100"/>
                                        <p:tgtEl>
                                          <p:spTgt spid="26"/>
                                        </p:tgtEl>
                                      </p:cBhvr>
                                    </p:animEffect>
                                    <p:set>
                                      <p:cBhvr>
                                        <p:cTn id="58" dur="1" fill="hold">
                                          <p:stCondLst>
                                            <p:cond delay="99"/>
                                          </p:stCondLst>
                                        </p:cTn>
                                        <p:tgtEl>
                                          <p:spTgt spid="26"/>
                                        </p:tgtEl>
                                        <p:attrNameLst>
                                          <p:attrName>style.visibility</p:attrName>
                                        </p:attrNameLst>
                                      </p:cBhvr>
                                      <p:to>
                                        <p:strVal val="hidden"/>
                                      </p:to>
                                    </p:set>
                                  </p:childTnLst>
                                </p:cTn>
                              </p:par>
                            </p:childTnLst>
                          </p:cTn>
                        </p:par>
                        <p:par>
                          <p:cTn id="59" fill="hold">
                            <p:stCondLst>
                              <p:cond delay="2200"/>
                            </p:stCondLst>
                            <p:childTnLst>
                              <p:par>
                                <p:cTn id="60" presetID="10" presetClass="entr" presetSubtype="0" fill="hold" nodeType="afterEffect">
                                  <p:stCondLst>
                                    <p:cond delay="0"/>
                                  </p:stCondLst>
                                  <p:childTnLst>
                                    <p:set>
                                      <p:cBhvr>
                                        <p:cTn id="61" dur="1" fill="hold">
                                          <p:stCondLst>
                                            <p:cond delay="0"/>
                                          </p:stCondLst>
                                        </p:cTn>
                                        <p:tgtEl>
                                          <p:spTgt spid="956"/>
                                        </p:tgtEl>
                                        <p:attrNameLst>
                                          <p:attrName>style.visibility</p:attrName>
                                        </p:attrNameLst>
                                      </p:cBhvr>
                                      <p:to>
                                        <p:strVal val="visible"/>
                                      </p:to>
                                    </p:set>
                                    <p:animEffect transition="in" filter="fade">
                                      <p:cBhvr>
                                        <p:cTn id="62" dur="100"/>
                                        <p:tgtEl>
                                          <p:spTgt spid="956"/>
                                        </p:tgtEl>
                                      </p:cBhvr>
                                    </p:animEffect>
                                  </p:childTnLst>
                                </p:cTn>
                              </p:par>
                            </p:childTnLst>
                          </p:cTn>
                        </p:par>
                        <p:par>
                          <p:cTn id="63" fill="hold">
                            <p:stCondLst>
                              <p:cond delay="2300"/>
                            </p:stCondLst>
                            <p:childTnLst>
                              <p:par>
                                <p:cTn id="64" presetID="10" presetClass="exit" presetSubtype="0" fill="hold" nodeType="afterEffect">
                                  <p:stCondLst>
                                    <p:cond delay="0"/>
                                  </p:stCondLst>
                                  <p:childTnLst>
                                    <p:animEffect transition="out" filter="fade">
                                      <p:cBhvr>
                                        <p:cTn id="65" dur="100"/>
                                        <p:tgtEl>
                                          <p:spTgt spid="956"/>
                                        </p:tgtEl>
                                      </p:cBhvr>
                                    </p:animEffect>
                                    <p:set>
                                      <p:cBhvr>
                                        <p:cTn id="66" dur="1" fill="hold">
                                          <p:stCondLst>
                                            <p:cond delay="99"/>
                                          </p:stCondLst>
                                        </p:cTn>
                                        <p:tgtEl>
                                          <p:spTgt spid="956"/>
                                        </p:tgtEl>
                                        <p:attrNameLst>
                                          <p:attrName>style.visibility</p:attrName>
                                        </p:attrNameLst>
                                      </p:cBhvr>
                                      <p:to>
                                        <p:strVal val="hidden"/>
                                      </p:to>
                                    </p:set>
                                  </p:childTnLst>
                                </p:cTn>
                              </p:par>
                            </p:childTnLst>
                          </p:cTn>
                        </p:par>
                        <p:par>
                          <p:cTn id="67" fill="hold">
                            <p:stCondLst>
                              <p:cond delay="2400"/>
                            </p:stCondLst>
                            <p:childTnLst>
                              <p:par>
                                <p:cTn id="68" presetID="10" presetClass="entr" presetSubtype="0" fill="hold" nodeType="afterEffect">
                                  <p:stCondLst>
                                    <p:cond delay="0"/>
                                  </p:stCondLst>
                                  <p:childTnLst>
                                    <p:set>
                                      <p:cBhvr>
                                        <p:cTn id="69" dur="1" fill="hold">
                                          <p:stCondLst>
                                            <p:cond delay="0"/>
                                          </p:stCondLst>
                                        </p:cTn>
                                        <p:tgtEl>
                                          <p:spTgt spid="921"/>
                                        </p:tgtEl>
                                        <p:attrNameLst>
                                          <p:attrName>style.visibility</p:attrName>
                                        </p:attrNameLst>
                                      </p:cBhvr>
                                      <p:to>
                                        <p:strVal val="visible"/>
                                      </p:to>
                                    </p:set>
                                    <p:animEffect transition="in" filter="fade">
                                      <p:cBhvr>
                                        <p:cTn id="70" dur="100"/>
                                        <p:tgtEl>
                                          <p:spTgt spid="921"/>
                                        </p:tgtEl>
                                      </p:cBhvr>
                                    </p:animEffec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100"/>
                                        <p:tgtEl>
                                          <p:spTgt spid="921"/>
                                        </p:tgtEl>
                                      </p:cBhvr>
                                    </p:animEffect>
                                    <p:set>
                                      <p:cBhvr>
                                        <p:cTn id="74" dur="1" fill="hold">
                                          <p:stCondLst>
                                            <p:cond delay="99"/>
                                          </p:stCondLst>
                                        </p:cTn>
                                        <p:tgtEl>
                                          <p:spTgt spid="921"/>
                                        </p:tgtEl>
                                        <p:attrNameLst>
                                          <p:attrName>style.visibility</p:attrName>
                                        </p:attrNameLst>
                                      </p:cBhvr>
                                      <p:to>
                                        <p:strVal val="hidden"/>
                                      </p:to>
                                    </p:set>
                                  </p:childTnLst>
                                </p:cTn>
                              </p:par>
                            </p:childTnLst>
                          </p:cTn>
                        </p:par>
                        <p:par>
                          <p:cTn id="75" fill="hold">
                            <p:stCondLst>
                              <p:cond delay="2600"/>
                            </p:stCondLst>
                            <p:childTnLst>
                              <p:par>
                                <p:cTn id="76" presetID="10" presetClass="entr" presetSubtype="0" fill="hold" nodeType="afterEffect">
                                  <p:stCondLst>
                                    <p:cond delay="0"/>
                                  </p:stCondLst>
                                  <p:childTnLst>
                                    <p:set>
                                      <p:cBhvr>
                                        <p:cTn id="77" dur="1" fill="hold">
                                          <p:stCondLst>
                                            <p:cond delay="0"/>
                                          </p:stCondLst>
                                        </p:cTn>
                                        <p:tgtEl>
                                          <p:spTgt spid="942"/>
                                        </p:tgtEl>
                                        <p:attrNameLst>
                                          <p:attrName>style.visibility</p:attrName>
                                        </p:attrNameLst>
                                      </p:cBhvr>
                                      <p:to>
                                        <p:strVal val="visible"/>
                                      </p:to>
                                    </p:set>
                                    <p:animEffect transition="in" filter="fade">
                                      <p:cBhvr>
                                        <p:cTn id="78" dur="100"/>
                                        <p:tgtEl>
                                          <p:spTgt spid="942"/>
                                        </p:tgtEl>
                                      </p:cBhvr>
                                    </p:animEffect>
                                  </p:childTnLst>
                                </p:cTn>
                              </p:par>
                            </p:childTnLst>
                          </p:cTn>
                        </p:par>
                        <p:par>
                          <p:cTn id="79" fill="hold">
                            <p:stCondLst>
                              <p:cond delay="2700"/>
                            </p:stCondLst>
                            <p:childTnLst>
                              <p:par>
                                <p:cTn id="80" presetID="10" presetClass="exit" presetSubtype="0" fill="hold" nodeType="afterEffect">
                                  <p:stCondLst>
                                    <p:cond delay="0"/>
                                  </p:stCondLst>
                                  <p:childTnLst>
                                    <p:animEffect transition="out" filter="fade">
                                      <p:cBhvr>
                                        <p:cTn id="81" dur="100"/>
                                        <p:tgtEl>
                                          <p:spTgt spid="942"/>
                                        </p:tgtEl>
                                      </p:cBhvr>
                                    </p:animEffect>
                                    <p:set>
                                      <p:cBhvr>
                                        <p:cTn id="82" dur="1" fill="hold">
                                          <p:stCondLst>
                                            <p:cond delay="99"/>
                                          </p:stCondLst>
                                        </p:cTn>
                                        <p:tgtEl>
                                          <p:spTgt spid="942"/>
                                        </p:tgtEl>
                                        <p:attrNameLst>
                                          <p:attrName>style.visibility</p:attrName>
                                        </p:attrNameLst>
                                      </p:cBhvr>
                                      <p:to>
                                        <p:strVal val="hidden"/>
                                      </p:to>
                                    </p:set>
                                  </p:childTnLst>
                                </p:cTn>
                              </p:par>
                            </p:childTnLst>
                          </p:cTn>
                        </p:par>
                        <p:par>
                          <p:cTn id="83" fill="hold">
                            <p:stCondLst>
                              <p:cond delay="2800"/>
                            </p:stCondLst>
                            <p:childTnLst>
                              <p:par>
                                <p:cTn id="84" presetID="45" presetClass="entr" presetSubtype="0" fill="hold" nodeType="afterEffect">
                                  <p:stCondLst>
                                    <p:cond delay="0"/>
                                  </p:stCondLst>
                                  <p:childTnLst>
                                    <p:set>
                                      <p:cBhvr>
                                        <p:cTn id="85" dur="1" fill="hold">
                                          <p:stCondLst>
                                            <p:cond delay="0"/>
                                          </p:stCondLst>
                                        </p:cTn>
                                        <p:tgtEl>
                                          <p:spTgt spid="964"/>
                                        </p:tgtEl>
                                        <p:attrNameLst>
                                          <p:attrName>style.visibility</p:attrName>
                                        </p:attrNameLst>
                                      </p:cBhvr>
                                      <p:to>
                                        <p:strVal val="visible"/>
                                      </p:to>
                                    </p:set>
                                    <p:animEffect transition="in" filter="fade">
                                      <p:cBhvr>
                                        <p:cTn id="86" dur="700"/>
                                        <p:tgtEl>
                                          <p:spTgt spid="964"/>
                                        </p:tgtEl>
                                      </p:cBhvr>
                                    </p:animEffect>
                                    <p:anim calcmode="lin" valueType="num">
                                      <p:cBhvr>
                                        <p:cTn id="87" dur="700" fill="hold"/>
                                        <p:tgtEl>
                                          <p:spTgt spid="964"/>
                                        </p:tgtEl>
                                        <p:attrNameLst>
                                          <p:attrName>ppt_w</p:attrName>
                                        </p:attrNameLst>
                                      </p:cBhvr>
                                      <p:tavLst>
                                        <p:tav tm="0" fmla="#ppt_w*sin(2.5*pi*$)">
                                          <p:val>
                                            <p:fltVal val="0"/>
                                          </p:val>
                                        </p:tav>
                                        <p:tav tm="100000">
                                          <p:val>
                                            <p:fltVal val="1"/>
                                          </p:val>
                                        </p:tav>
                                      </p:tavLst>
                                    </p:anim>
                                    <p:anim calcmode="lin" valueType="num">
                                      <p:cBhvr>
                                        <p:cTn id="88" dur="700" fill="hold"/>
                                        <p:tgtEl>
                                          <p:spTgt spid="96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84"/>
                                            </p:cond>
                                          </p:stCondLst>
                                          <p:endCondLst>
                                            <p:cond evt="onStopAudio" delay="0">
                                              <p:tgtEl>
                                                <p:sldTgt/>
                                              </p:tgtEl>
                                            </p:cond>
                                          </p:endCondLst>
                                        </p:cTn>
                                        <p:tgtEl>
                                          <p:sndTgt r:embed="rId4" name="cashreg.wav"/>
                                        </p:tgtEl>
                                      </p:cMediaNode>
                                    </p:audio>
                                  </p:subTnLst>
                                </p:cTn>
                              </p:par>
                            </p:childTnLst>
                          </p:cTn>
                        </p:par>
                        <p:par>
                          <p:cTn id="89" fill="hold">
                            <p:stCondLst>
                              <p:cond delay="3500"/>
                            </p:stCondLst>
                            <p:childTnLst>
                              <p:par>
                                <p:cTn id="90" presetID="45" presetClass="entr" presetSubtype="0" fill="hold" nodeType="afterEffect">
                                  <p:stCondLst>
                                    <p:cond delay="0"/>
                                  </p:stCondLst>
                                  <p:childTnLst>
                                    <p:set>
                                      <p:cBhvr>
                                        <p:cTn id="91" dur="1" fill="hold">
                                          <p:stCondLst>
                                            <p:cond delay="0"/>
                                          </p:stCondLst>
                                        </p:cTn>
                                        <p:tgtEl>
                                          <p:spTgt spid="966"/>
                                        </p:tgtEl>
                                        <p:attrNameLst>
                                          <p:attrName>style.visibility</p:attrName>
                                        </p:attrNameLst>
                                      </p:cBhvr>
                                      <p:to>
                                        <p:strVal val="visible"/>
                                      </p:to>
                                    </p:set>
                                    <p:animEffect transition="in" filter="fade">
                                      <p:cBhvr>
                                        <p:cTn id="92" dur="700"/>
                                        <p:tgtEl>
                                          <p:spTgt spid="966"/>
                                        </p:tgtEl>
                                      </p:cBhvr>
                                    </p:animEffect>
                                    <p:anim calcmode="lin" valueType="num">
                                      <p:cBhvr>
                                        <p:cTn id="93" dur="700" fill="hold"/>
                                        <p:tgtEl>
                                          <p:spTgt spid="966"/>
                                        </p:tgtEl>
                                        <p:attrNameLst>
                                          <p:attrName>ppt_w</p:attrName>
                                        </p:attrNameLst>
                                      </p:cBhvr>
                                      <p:tavLst>
                                        <p:tav tm="0" fmla="#ppt_w*sin(2.5*pi*$)">
                                          <p:val>
                                            <p:fltVal val="0"/>
                                          </p:val>
                                        </p:tav>
                                        <p:tav tm="100000">
                                          <p:val>
                                            <p:fltVal val="1"/>
                                          </p:val>
                                        </p:tav>
                                      </p:tavLst>
                                    </p:anim>
                                    <p:anim calcmode="lin" valueType="num">
                                      <p:cBhvr>
                                        <p:cTn id="94" dur="700" fill="hold"/>
                                        <p:tgtEl>
                                          <p:spTgt spid="96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0"/>
                                            </p:cond>
                                          </p:stCondLst>
                                          <p:endCondLst>
                                            <p:cond evt="onStopAudio" delay="0">
                                              <p:tgtEl>
                                                <p:sldTgt/>
                                              </p:tgtEl>
                                            </p:cond>
                                          </p:endCondLst>
                                        </p:cTn>
                                        <p:tgtEl>
                                          <p:sndTgt r:embed="rId4" name="cashreg.wav"/>
                                        </p:tgtEl>
                                      </p:cMediaNode>
                                    </p:audio>
                                  </p:subTnLst>
                                </p:cTn>
                              </p:par>
                            </p:childTnLst>
                          </p:cTn>
                        </p:par>
                        <p:par>
                          <p:cTn id="95" fill="hold">
                            <p:stCondLst>
                              <p:cond delay="4200"/>
                            </p:stCondLst>
                            <p:childTnLst>
                              <p:par>
                                <p:cTn id="96" presetID="45" presetClass="entr" presetSubtype="0" fill="hold" nodeType="afterEffect">
                                  <p:stCondLst>
                                    <p:cond delay="0"/>
                                  </p:stCondLst>
                                  <p:childTnLst>
                                    <p:set>
                                      <p:cBhvr>
                                        <p:cTn id="97" dur="1" fill="hold">
                                          <p:stCondLst>
                                            <p:cond delay="0"/>
                                          </p:stCondLst>
                                        </p:cTn>
                                        <p:tgtEl>
                                          <p:spTgt spid="967"/>
                                        </p:tgtEl>
                                        <p:attrNameLst>
                                          <p:attrName>style.visibility</p:attrName>
                                        </p:attrNameLst>
                                      </p:cBhvr>
                                      <p:to>
                                        <p:strVal val="visible"/>
                                      </p:to>
                                    </p:set>
                                    <p:animEffect transition="in" filter="fade">
                                      <p:cBhvr>
                                        <p:cTn id="98" dur="700"/>
                                        <p:tgtEl>
                                          <p:spTgt spid="967"/>
                                        </p:tgtEl>
                                      </p:cBhvr>
                                    </p:animEffect>
                                    <p:anim calcmode="lin" valueType="num">
                                      <p:cBhvr>
                                        <p:cTn id="99" dur="700" fill="hold"/>
                                        <p:tgtEl>
                                          <p:spTgt spid="967"/>
                                        </p:tgtEl>
                                        <p:attrNameLst>
                                          <p:attrName>ppt_w</p:attrName>
                                        </p:attrNameLst>
                                      </p:cBhvr>
                                      <p:tavLst>
                                        <p:tav tm="0" fmla="#ppt_w*sin(2.5*pi*$)">
                                          <p:val>
                                            <p:fltVal val="0"/>
                                          </p:val>
                                        </p:tav>
                                        <p:tav tm="100000">
                                          <p:val>
                                            <p:fltVal val="1"/>
                                          </p:val>
                                        </p:tav>
                                      </p:tavLst>
                                    </p:anim>
                                    <p:anim calcmode="lin" valueType="num">
                                      <p:cBhvr>
                                        <p:cTn id="100" dur="700" fill="hold"/>
                                        <p:tgtEl>
                                          <p:spTgt spid="96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6"/>
                                            </p:cond>
                                          </p:stCondLst>
                                          <p:endCondLst>
                                            <p:cond evt="onStopAudio" delay="0">
                                              <p:tgtEl>
                                                <p:sldTgt/>
                                              </p:tgtEl>
                                            </p:cond>
                                          </p:endCondLst>
                                        </p:cTn>
                                        <p:tgtEl>
                                          <p:sndTgt r:embed="rId4" name="cashreg.wav"/>
                                        </p:tgtEl>
                                      </p:cMediaNode>
                                    </p:audio>
                                  </p:subTnLst>
                                </p:cTn>
                              </p:par>
                            </p:childTnLst>
                          </p:cTn>
                        </p:par>
                        <p:par>
                          <p:cTn id="101" fill="hold">
                            <p:stCondLst>
                              <p:cond delay="4900"/>
                            </p:stCondLst>
                            <p:childTnLst>
                              <p:par>
                                <p:cTn id="102" presetID="45" presetClass="entr" presetSubtype="0" fill="hold" nodeType="afterEffect">
                                  <p:stCondLst>
                                    <p:cond delay="0"/>
                                  </p:stCondLst>
                                  <p:childTnLst>
                                    <p:set>
                                      <p:cBhvr>
                                        <p:cTn id="103" dur="1" fill="hold">
                                          <p:stCondLst>
                                            <p:cond delay="0"/>
                                          </p:stCondLst>
                                        </p:cTn>
                                        <p:tgtEl>
                                          <p:spTgt spid="968"/>
                                        </p:tgtEl>
                                        <p:attrNameLst>
                                          <p:attrName>style.visibility</p:attrName>
                                        </p:attrNameLst>
                                      </p:cBhvr>
                                      <p:to>
                                        <p:strVal val="visible"/>
                                      </p:to>
                                    </p:set>
                                    <p:animEffect transition="in" filter="fade">
                                      <p:cBhvr>
                                        <p:cTn id="104" dur="700"/>
                                        <p:tgtEl>
                                          <p:spTgt spid="968"/>
                                        </p:tgtEl>
                                      </p:cBhvr>
                                    </p:animEffect>
                                    <p:anim calcmode="lin" valueType="num">
                                      <p:cBhvr>
                                        <p:cTn id="105" dur="700" fill="hold"/>
                                        <p:tgtEl>
                                          <p:spTgt spid="968"/>
                                        </p:tgtEl>
                                        <p:attrNameLst>
                                          <p:attrName>ppt_w</p:attrName>
                                        </p:attrNameLst>
                                      </p:cBhvr>
                                      <p:tavLst>
                                        <p:tav tm="0" fmla="#ppt_w*sin(2.5*pi*$)">
                                          <p:val>
                                            <p:fltVal val="0"/>
                                          </p:val>
                                        </p:tav>
                                        <p:tav tm="100000">
                                          <p:val>
                                            <p:fltVal val="1"/>
                                          </p:val>
                                        </p:tav>
                                      </p:tavLst>
                                    </p:anim>
                                    <p:anim calcmode="lin" valueType="num">
                                      <p:cBhvr>
                                        <p:cTn id="106" dur="700" fill="hold"/>
                                        <p:tgtEl>
                                          <p:spTgt spid="96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2"/>
                                            </p:cond>
                                          </p:stCondLst>
                                          <p:endCondLst>
                                            <p:cond evt="onStopAudio" delay="0">
                                              <p:tgtEl>
                                                <p:sldTgt/>
                                              </p:tgtEl>
                                            </p:cond>
                                          </p:endCondLst>
                                        </p:cTn>
                                        <p:tgtEl>
                                          <p:sndTgt r:embed="rId4" name="cashreg.wav"/>
                                        </p:tgtEl>
                                      </p:cMediaNode>
                                    </p:audio>
                                  </p:subTnLst>
                                </p:cTn>
                              </p:par>
                            </p:childTnLst>
                          </p:cTn>
                        </p:par>
                        <p:par>
                          <p:cTn id="107" fill="hold">
                            <p:stCondLst>
                              <p:cond delay="5600"/>
                            </p:stCondLst>
                            <p:childTnLst>
                              <p:par>
                                <p:cTn id="108" presetID="45" presetClass="entr" presetSubtype="0" fill="hold" nodeType="afterEffect">
                                  <p:stCondLst>
                                    <p:cond delay="0"/>
                                  </p:stCondLst>
                                  <p:childTnLst>
                                    <p:set>
                                      <p:cBhvr>
                                        <p:cTn id="109" dur="1" fill="hold">
                                          <p:stCondLst>
                                            <p:cond delay="0"/>
                                          </p:stCondLst>
                                        </p:cTn>
                                        <p:tgtEl>
                                          <p:spTgt spid="969"/>
                                        </p:tgtEl>
                                        <p:attrNameLst>
                                          <p:attrName>style.visibility</p:attrName>
                                        </p:attrNameLst>
                                      </p:cBhvr>
                                      <p:to>
                                        <p:strVal val="visible"/>
                                      </p:to>
                                    </p:set>
                                    <p:animEffect transition="in" filter="fade">
                                      <p:cBhvr>
                                        <p:cTn id="110" dur="700"/>
                                        <p:tgtEl>
                                          <p:spTgt spid="969"/>
                                        </p:tgtEl>
                                      </p:cBhvr>
                                    </p:animEffect>
                                    <p:anim calcmode="lin" valueType="num">
                                      <p:cBhvr>
                                        <p:cTn id="111" dur="700" fill="hold"/>
                                        <p:tgtEl>
                                          <p:spTgt spid="969"/>
                                        </p:tgtEl>
                                        <p:attrNameLst>
                                          <p:attrName>ppt_w</p:attrName>
                                        </p:attrNameLst>
                                      </p:cBhvr>
                                      <p:tavLst>
                                        <p:tav tm="0" fmla="#ppt_w*sin(2.5*pi*$)">
                                          <p:val>
                                            <p:fltVal val="0"/>
                                          </p:val>
                                        </p:tav>
                                        <p:tav tm="100000">
                                          <p:val>
                                            <p:fltVal val="1"/>
                                          </p:val>
                                        </p:tav>
                                      </p:tavLst>
                                    </p:anim>
                                    <p:anim calcmode="lin" valueType="num">
                                      <p:cBhvr>
                                        <p:cTn id="112" dur="700" fill="hold"/>
                                        <p:tgtEl>
                                          <p:spTgt spid="96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08"/>
                                            </p:cond>
                                          </p:stCondLst>
                                          <p:endCondLst>
                                            <p:cond evt="onStopAudio" delay="0">
                                              <p:tgtEl>
                                                <p:sldTgt/>
                                              </p:tgtEl>
                                            </p:cond>
                                          </p:endCondLst>
                                        </p:cTn>
                                        <p:tgtEl>
                                          <p:sndTgt r:embed="rId4" name="cashreg.wav"/>
                                        </p:tgtEl>
                                      </p:cMediaNode>
                                    </p:audio>
                                  </p:subTnLst>
                                </p:cTn>
                              </p:par>
                            </p:childTnLst>
                          </p:cTn>
                        </p:par>
                        <p:par>
                          <p:cTn id="113" fill="hold">
                            <p:stCondLst>
                              <p:cond delay="6300"/>
                            </p:stCondLst>
                            <p:childTnLst>
                              <p:par>
                                <p:cTn id="114" presetID="45" presetClass="entr" presetSubtype="0" fill="hold" nodeType="afterEffect">
                                  <p:stCondLst>
                                    <p:cond delay="0"/>
                                  </p:stCondLst>
                                  <p:childTnLst>
                                    <p:set>
                                      <p:cBhvr>
                                        <p:cTn id="115" dur="1" fill="hold">
                                          <p:stCondLst>
                                            <p:cond delay="0"/>
                                          </p:stCondLst>
                                        </p:cTn>
                                        <p:tgtEl>
                                          <p:spTgt spid="970"/>
                                        </p:tgtEl>
                                        <p:attrNameLst>
                                          <p:attrName>style.visibility</p:attrName>
                                        </p:attrNameLst>
                                      </p:cBhvr>
                                      <p:to>
                                        <p:strVal val="visible"/>
                                      </p:to>
                                    </p:set>
                                    <p:animEffect transition="in" filter="fade">
                                      <p:cBhvr>
                                        <p:cTn id="116" dur="700"/>
                                        <p:tgtEl>
                                          <p:spTgt spid="970"/>
                                        </p:tgtEl>
                                      </p:cBhvr>
                                    </p:animEffect>
                                    <p:anim calcmode="lin" valueType="num">
                                      <p:cBhvr>
                                        <p:cTn id="117" dur="700" fill="hold"/>
                                        <p:tgtEl>
                                          <p:spTgt spid="970"/>
                                        </p:tgtEl>
                                        <p:attrNameLst>
                                          <p:attrName>ppt_w</p:attrName>
                                        </p:attrNameLst>
                                      </p:cBhvr>
                                      <p:tavLst>
                                        <p:tav tm="0" fmla="#ppt_w*sin(2.5*pi*$)">
                                          <p:val>
                                            <p:fltVal val="0"/>
                                          </p:val>
                                        </p:tav>
                                        <p:tav tm="100000">
                                          <p:val>
                                            <p:fltVal val="1"/>
                                          </p:val>
                                        </p:tav>
                                      </p:tavLst>
                                    </p:anim>
                                    <p:anim calcmode="lin" valueType="num">
                                      <p:cBhvr>
                                        <p:cTn id="118" dur="700" fill="hold"/>
                                        <p:tgtEl>
                                          <p:spTgt spid="97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14"/>
                                            </p:cond>
                                          </p:stCondLst>
                                          <p:endCondLst>
                                            <p:cond evt="onStopAudio" delay="0">
                                              <p:tgtEl>
                                                <p:sldTgt/>
                                              </p:tgtEl>
                                            </p:cond>
                                          </p:endCondLst>
                                        </p:cTn>
                                        <p:tgtEl>
                                          <p:sndTgt r:embed="rId4"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D552-704A-794B-9FD8-A6EA5ED6A4B0}"/>
              </a:ext>
            </a:extLst>
          </p:cNvPr>
          <p:cNvSpPr>
            <a:spLocks noGrp="1"/>
          </p:cNvSpPr>
          <p:nvPr>
            <p:ph type="title"/>
          </p:nvPr>
        </p:nvSpPr>
        <p:spPr/>
        <p:txBody>
          <a:bodyPr/>
          <a:lstStyle/>
          <a:p>
            <a:r>
              <a:rPr lang="en-US" altLang="ja-JP" dirty="0"/>
              <a:t>Asynchronous MESSAGING STYLE</a:t>
            </a:r>
            <a:br>
              <a:rPr lang="en-US" altLang="ja-JP" dirty="0"/>
            </a:br>
            <a:r>
              <a:rPr lang="ja-JP" altLang="en-US" dirty="0"/>
              <a:t>非同期なメッセージング</a:t>
            </a:r>
            <a:endParaRPr lang="en-US" dirty="0"/>
          </a:p>
        </p:txBody>
      </p:sp>
      <p:grpSp>
        <p:nvGrpSpPr>
          <p:cNvPr id="10" name="グループ化 9"/>
          <p:cNvGrpSpPr/>
          <p:nvPr/>
        </p:nvGrpSpPr>
        <p:grpSpPr>
          <a:xfrm>
            <a:off x="3669323" y="2674473"/>
            <a:ext cx="1824395" cy="1759677"/>
            <a:chOff x="3669323" y="2674473"/>
            <a:chExt cx="1824395" cy="1759677"/>
          </a:xfrm>
        </p:grpSpPr>
        <p:grpSp>
          <p:nvGrpSpPr>
            <p:cNvPr id="4" name="グループ化 3"/>
            <p:cNvGrpSpPr/>
            <p:nvPr/>
          </p:nvGrpSpPr>
          <p:grpSpPr>
            <a:xfrm>
              <a:off x="3981263" y="2674473"/>
              <a:ext cx="1512455" cy="1759677"/>
              <a:chOff x="3981263" y="2674473"/>
              <a:chExt cx="1512455" cy="1759677"/>
            </a:xfrm>
          </p:grpSpPr>
          <p:pic>
            <p:nvPicPr>
              <p:cNvPr id="33" name="Picture 32" descr="A picture containing cup, coffee, sitting, table&#10;&#10;Description automatically generated">
                <a:extLst>
                  <a:ext uri="{FF2B5EF4-FFF2-40B4-BE49-F238E27FC236}">
                    <a16:creationId xmlns:a16="http://schemas.microsoft.com/office/drawing/2014/main" id="{FA8F3E3D-0B63-5F46-AA55-7DB2B8FAEF32}"/>
                  </a:ext>
                </a:extLst>
              </p:cNvPr>
              <p:cNvPicPr>
                <a:picLocks noChangeAspect="1"/>
              </p:cNvPicPr>
              <p:nvPr/>
            </p:nvPicPr>
            <p:blipFill>
              <a:blip r:embed="rId3"/>
              <a:stretch>
                <a:fillRect/>
              </a:stretch>
            </p:blipFill>
            <p:spPr>
              <a:xfrm>
                <a:off x="3981263" y="2674473"/>
                <a:ext cx="1512455" cy="1512455"/>
              </a:xfrm>
              <a:prstGeom prst="rect">
                <a:avLst/>
              </a:prstGeom>
            </p:spPr>
          </p:pic>
          <p:sp>
            <p:nvSpPr>
              <p:cNvPr id="3" name="TextBox 2">
                <a:extLst>
                  <a:ext uri="{FF2B5EF4-FFF2-40B4-BE49-F238E27FC236}">
                    <a16:creationId xmlns:a16="http://schemas.microsoft.com/office/drawing/2014/main" id="{0039E16E-5BF8-4442-B078-5B9E9866703B}"/>
                  </a:ext>
                </a:extLst>
              </p:cNvPr>
              <p:cNvSpPr txBox="1"/>
              <p:nvPr/>
            </p:nvSpPr>
            <p:spPr>
              <a:xfrm>
                <a:off x="4403355" y="3695486"/>
                <a:ext cx="1090363" cy="738664"/>
              </a:xfrm>
              <a:prstGeom prst="rect">
                <a:avLst/>
              </a:prstGeom>
              <a:noFill/>
            </p:spPr>
            <p:txBody>
              <a:bodyPr wrap="none" rtlCol="0">
                <a:spAutoFit/>
              </a:bodyPr>
              <a:lstStyle/>
              <a:p>
                <a:r>
                  <a:rPr lang="en-US" sz="1400" dirty="0"/>
                  <a:t>・Double</a:t>
                </a:r>
              </a:p>
              <a:p>
                <a:r>
                  <a:rPr lang="en-US" sz="1400" dirty="0"/>
                  <a:t>・Extra Hot</a:t>
                </a:r>
              </a:p>
              <a:p>
                <a:r>
                  <a:rPr lang="en-US" sz="1400" dirty="0"/>
                  <a:t>・Soy</a:t>
                </a:r>
              </a:p>
            </p:txBody>
          </p:sp>
        </p:grpSp>
        <p:cxnSp>
          <p:nvCxnSpPr>
            <p:cNvPr id="52" name="Straight Arrow Connector 51">
              <a:extLst>
                <a:ext uri="{FF2B5EF4-FFF2-40B4-BE49-F238E27FC236}">
                  <a16:creationId xmlns:a16="http://schemas.microsoft.com/office/drawing/2014/main" id="{870B538C-5B75-3B48-9659-E59EFCB858B4}"/>
                </a:ext>
              </a:extLst>
            </p:cNvPr>
            <p:cNvCxnSpPr/>
            <p:nvPr/>
          </p:nvCxnSpPr>
          <p:spPr>
            <a:xfrm>
              <a:off x="3669323" y="3369074"/>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グループ化 6"/>
          <p:cNvGrpSpPr/>
          <p:nvPr/>
        </p:nvGrpSpPr>
        <p:grpSpPr>
          <a:xfrm>
            <a:off x="2342949" y="2641462"/>
            <a:ext cx="1405824" cy="1795543"/>
            <a:chOff x="2342949" y="2641462"/>
            <a:chExt cx="1405824" cy="1795543"/>
          </a:xfrm>
        </p:grpSpPr>
        <p:pic>
          <p:nvPicPr>
            <p:cNvPr id="30" name="Picture 29">
              <a:extLst>
                <a:ext uri="{FF2B5EF4-FFF2-40B4-BE49-F238E27FC236}">
                  <a16:creationId xmlns:a16="http://schemas.microsoft.com/office/drawing/2014/main" id="{D715AA36-6A64-BF40-ABC4-3B11A19D132A}"/>
                </a:ext>
              </a:extLst>
            </p:cNvPr>
            <p:cNvPicPr>
              <a:picLocks noChangeAspect="1"/>
            </p:cNvPicPr>
            <p:nvPr/>
          </p:nvPicPr>
          <p:blipFill>
            <a:blip r:embed="rId4"/>
            <a:stretch>
              <a:fillRect/>
            </a:stretch>
          </p:blipFill>
          <p:spPr>
            <a:xfrm>
              <a:off x="2342949" y="2641462"/>
              <a:ext cx="1405824" cy="1405824"/>
            </a:xfrm>
            <a:prstGeom prst="rect">
              <a:avLst/>
            </a:prstGeom>
          </p:spPr>
        </p:pic>
        <p:sp>
          <p:nvSpPr>
            <p:cNvPr id="9" name="TextBox 8">
              <a:extLst>
                <a:ext uri="{FF2B5EF4-FFF2-40B4-BE49-F238E27FC236}">
                  <a16:creationId xmlns:a16="http://schemas.microsoft.com/office/drawing/2014/main" id="{EA91A7B5-79F8-784F-A3F9-17A9E8A13F0E}"/>
                </a:ext>
              </a:extLst>
            </p:cNvPr>
            <p:cNvSpPr txBox="1"/>
            <p:nvPr/>
          </p:nvSpPr>
          <p:spPr>
            <a:xfrm>
              <a:off x="2594455" y="4067673"/>
              <a:ext cx="902811" cy="369332"/>
            </a:xfrm>
            <a:prstGeom prst="rect">
              <a:avLst/>
            </a:prstGeom>
            <a:noFill/>
          </p:spPr>
          <p:txBody>
            <a:bodyPr wrap="none" rtlCol="0">
              <a:spAutoFit/>
            </a:bodyPr>
            <a:lstStyle/>
            <a:p>
              <a:r>
                <a:rPr lang="en-US" dirty="0"/>
                <a:t>Cashier</a:t>
              </a:r>
            </a:p>
          </p:txBody>
        </p:sp>
      </p:grpSp>
      <p:grpSp>
        <p:nvGrpSpPr>
          <p:cNvPr id="12" name="グループ化 11"/>
          <p:cNvGrpSpPr/>
          <p:nvPr/>
        </p:nvGrpSpPr>
        <p:grpSpPr>
          <a:xfrm>
            <a:off x="5256744" y="3034873"/>
            <a:ext cx="2664404" cy="1475757"/>
            <a:chOff x="5256744" y="3034873"/>
            <a:chExt cx="2664404" cy="1475757"/>
          </a:xfrm>
        </p:grpSpPr>
        <p:cxnSp>
          <p:nvCxnSpPr>
            <p:cNvPr id="53" name="Straight Arrow Connector 52">
              <a:extLst>
                <a:ext uri="{FF2B5EF4-FFF2-40B4-BE49-F238E27FC236}">
                  <a16:creationId xmlns:a16="http://schemas.microsoft.com/office/drawing/2014/main" id="{FFF9B513-CA79-7145-B151-03E99EF6A68E}"/>
                </a:ext>
              </a:extLst>
            </p:cNvPr>
            <p:cNvCxnSpPr/>
            <p:nvPr/>
          </p:nvCxnSpPr>
          <p:spPr>
            <a:xfrm>
              <a:off x="5256744" y="3369645"/>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6075498" y="3034873"/>
              <a:ext cx="1845650" cy="1475757"/>
              <a:chOff x="6379539" y="3088533"/>
              <a:chExt cx="1604656" cy="1283061"/>
            </a:xfrm>
          </p:grpSpPr>
          <p:pic>
            <p:nvPicPr>
              <p:cNvPr id="48" name="Picture 47" descr="A picture containing cup, coffee, sitting, table&#10;&#10;Description automatically generated">
                <a:extLst>
                  <a:ext uri="{FF2B5EF4-FFF2-40B4-BE49-F238E27FC236}">
                    <a16:creationId xmlns:a16="http://schemas.microsoft.com/office/drawing/2014/main" id="{382BF4E6-1DA3-8941-974A-91A85EB4C88E}"/>
                  </a:ext>
                </a:extLst>
              </p:cNvPr>
              <p:cNvPicPr>
                <a:picLocks noChangeAspect="1"/>
              </p:cNvPicPr>
              <p:nvPr/>
            </p:nvPicPr>
            <p:blipFill>
              <a:blip r:embed="rId3"/>
              <a:stretch>
                <a:fillRect/>
              </a:stretch>
            </p:blipFill>
            <p:spPr>
              <a:xfrm>
                <a:off x="6379539" y="3088544"/>
                <a:ext cx="691662" cy="691662"/>
              </a:xfrm>
              <a:prstGeom prst="rect">
                <a:avLst/>
              </a:prstGeom>
            </p:spPr>
          </p:pic>
          <p:pic>
            <p:nvPicPr>
              <p:cNvPr id="49" name="Picture 48" descr="A picture containing cup, coffee, sitting, table&#10;&#10;Description automatically generated">
                <a:extLst>
                  <a:ext uri="{FF2B5EF4-FFF2-40B4-BE49-F238E27FC236}">
                    <a16:creationId xmlns:a16="http://schemas.microsoft.com/office/drawing/2014/main" id="{6716F10D-9722-0F43-B2E1-8AC0D5B1F342}"/>
                  </a:ext>
                </a:extLst>
              </p:cNvPr>
              <p:cNvPicPr>
                <a:picLocks noChangeAspect="1"/>
              </p:cNvPicPr>
              <p:nvPr/>
            </p:nvPicPr>
            <p:blipFill>
              <a:blip r:embed="rId3"/>
              <a:stretch>
                <a:fillRect/>
              </a:stretch>
            </p:blipFill>
            <p:spPr>
              <a:xfrm>
                <a:off x="6698197" y="3088541"/>
                <a:ext cx="691662" cy="691662"/>
              </a:xfrm>
              <a:prstGeom prst="rect">
                <a:avLst/>
              </a:prstGeom>
            </p:spPr>
          </p:pic>
          <p:pic>
            <p:nvPicPr>
              <p:cNvPr id="50" name="Picture 49" descr="A picture containing cup, coffee, sitting, table&#10;&#10;Description automatically generated">
                <a:extLst>
                  <a:ext uri="{FF2B5EF4-FFF2-40B4-BE49-F238E27FC236}">
                    <a16:creationId xmlns:a16="http://schemas.microsoft.com/office/drawing/2014/main" id="{3AFF731A-6668-F14A-B3D6-9A7DB926DC0B}"/>
                  </a:ext>
                </a:extLst>
              </p:cNvPr>
              <p:cNvPicPr>
                <a:picLocks noChangeAspect="1"/>
              </p:cNvPicPr>
              <p:nvPr/>
            </p:nvPicPr>
            <p:blipFill>
              <a:blip r:embed="rId3"/>
              <a:stretch>
                <a:fillRect/>
              </a:stretch>
            </p:blipFill>
            <p:spPr>
              <a:xfrm>
                <a:off x="7003001" y="3088537"/>
                <a:ext cx="691662" cy="691662"/>
              </a:xfrm>
              <a:prstGeom prst="rect">
                <a:avLst/>
              </a:prstGeom>
            </p:spPr>
          </p:pic>
          <p:pic>
            <p:nvPicPr>
              <p:cNvPr id="55" name="Picture 54" descr="A picture containing cup, coffee, sitting, table&#10;&#10;Description automatically generated">
                <a:extLst>
                  <a:ext uri="{FF2B5EF4-FFF2-40B4-BE49-F238E27FC236}">
                    <a16:creationId xmlns:a16="http://schemas.microsoft.com/office/drawing/2014/main" id="{4239D0D2-2025-B94C-8C7D-20FCEA17E89E}"/>
                  </a:ext>
                </a:extLst>
              </p:cNvPr>
              <p:cNvPicPr>
                <a:picLocks noChangeAspect="1"/>
              </p:cNvPicPr>
              <p:nvPr/>
            </p:nvPicPr>
            <p:blipFill>
              <a:blip r:embed="rId3"/>
              <a:stretch>
                <a:fillRect/>
              </a:stretch>
            </p:blipFill>
            <p:spPr>
              <a:xfrm>
                <a:off x="7292533" y="3088533"/>
                <a:ext cx="691662" cy="691662"/>
              </a:xfrm>
              <a:prstGeom prst="rect">
                <a:avLst/>
              </a:prstGeom>
            </p:spPr>
          </p:pic>
          <p:sp>
            <p:nvSpPr>
              <p:cNvPr id="11" name="TextBox 10">
                <a:extLst>
                  <a:ext uri="{FF2B5EF4-FFF2-40B4-BE49-F238E27FC236}">
                    <a16:creationId xmlns:a16="http://schemas.microsoft.com/office/drawing/2014/main" id="{9374BA04-11C5-6F47-B583-54320B61531C}"/>
                  </a:ext>
                </a:extLst>
              </p:cNvPr>
              <p:cNvSpPr txBox="1"/>
              <p:nvPr/>
            </p:nvSpPr>
            <p:spPr>
              <a:xfrm>
                <a:off x="6396706" y="4002262"/>
                <a:ext cx="1438214" cy="369332"/>
              </a:xfrm>
              <a:prstGeom prst="rect">
                <a:avLst/>
              </a:prstGeom>
              <a:noFill/>
            </p:spPr>
            <p:txBody>
              <a:bodyPr wrap="none" rtlCol="0">
                <a:spAutoFit/>
              </a:bodyPr>
              <a:lstStyle/>
              <a:p>
                <a:r>
                  <a:rPr lang="en-US" dirty="0"/>
                  <a:t>cups in a row</a:t>
                </a:r>
              </a:p>
            </p:txBody>
          </p:sp>
        </p:grpSp>
      </p:grpSp>
      <p:grpSp>
        <p:nvGrpSpPr>
          <p:cNvPr id="14" name="グループ化 13"/>
          <p:cNvGrpSpPr/>
          <p:nvPr/>
        </p:nvGrpSpPr>
        <p:grpSpPr>
          <a:xfrm>
            <a:off x="8199236" y="2641462"/>
            <a:ext cx="2093771" cy="1775156"/>
            <a:chOff x="8199236" y="2641462"/>
            <a:chExt cx="2093771" cy="1775156"/>
          </a:xfrm>
        </p:grpSpPr>
        <p:sp>
          <p:nvSpPr>
            <p:cNvPr id="57" name="TextBox 56">
              <a:extLst>
                <a:ext uri="{FF2B5EF4-FFF2-40B4-BE49-F238E27FC236}">
                  <a16:creationId xmlns:a16="http://schemas.microsoft.com/office/drawing/2014/main" id="{866E70A0-BB47-5F4D-A75F-F40E1A5E6DBA}"/>
                </a:ext>
              </a:extLst>
            </p:cNvPr>
            <p:cNvSpPr txBox="1"/>
            <p:nvPr/>
          </p:nvSpPr>
          <p:spPr>
            <a:xfrm>
              <a:off x="9181168" y="4047286"/>
              <a:ext cx="817853" cy="369332"/>
            </a:xfrm>
            <a:prstGeom prst="rect">
              <a:avLst/>
            </a:prstGeom>
            <a:noFill/>
          </p:spPr>
          <p:txBody>
            <a:bodyPr wrap="none" rtlCol="0">
              <a:spAutoFit/>
            </a:bodyPr>
            <a:lstStyle/>
            <a:p>
              <a:r>
                <a:rPr lang="en-US" dirty="0"/>
                <a:t>Barista</a:t>
              </a:r>
            </a:p>
          </p:txBody>
        </p:sp>
        <p:grpSp>
          <p:nvGrpSpPr>
            <p:cNvPr id="13" name="グループ化 12"/>
            <p:cNvGrpSpPr/>
            <p:nvPr/>
          </p:nvGrpSpPr>
          <p:grpSpPr>
            <a:xfrm>
              <a:off x="8199236" y="2641462"/>
              <a:ext cx="2093771" cy="1676472"/>
              <a:chOff x="8199236" y="2641462"/>
              <a:chExt cx="2093771" cy="1676472"/>
            </a:xfrm>
          </p:grpSpPr>
          <p:cxnSp>
            <p:nvCxnSpPr>
              <p:cNvPr id="54" name="Straight Arrow Connector 53">
                <a:extLst>
                  <a:ext uri="{FF2B5EF4-FFF2-40B4-BE49-F238E27FC236}">
                    <a16:creationId xmlns:a16="http://schemas.microsoft.com/office/drawing/2014/main" id="{072B65E6-494F-A74E-8577-0E0163E49D90}"/>
                  </a:ext>
                </a:extLst>
              </p:cNvPr>
              <p:cNvCxnSpPr/>
              <p:nvPr/>
            </p:nvCxnSpPr>
            <p:spPr>
              <a:xfrm>
                <a:off x="8199236" y="3392818"/>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グループ化 5"/>
              <p:cNvGrpSpPr/>
              <p:nvPr/>
            </p:nvGrpSpPr>
            <p:grpSpPr>
              <a:xfrm>
                <a:off x="8708385" y="2641462"/>
                <a:ext cx="1584622" cy="1676472"/>
                <a:chOff x="8708385" y="2641462"/>
                <a:chExt cx="1584622" cy="1676472"/>
              </a:xfrm>
            </p:grpSpPr>
            <p:pic>
              <p:nvPicPr>
                <p:cNvPr id="51" name="Picture 50">
                  <a:extLst>
                    <a:ext uri="{FF2B5EF4-FFF2-40B4-BE49-F238E27FC236}">
                      <a16:creationId xmlns:a16="http://schemas.microsoft.com/office/drawing/2014/main" id="{66D2A24A-AB62-AD48-BE8B-ABC7E2C12C2D}"/>
                    </a:ext>
                  </a:extLst>
                </p:cNvPr>
                <p:cNvPicPr>
                  <a:picLocks noChangeAspect="1"/>
                </p:cNvPicPr>
                <p:nvPr/>
              </p:nvPicPr>
              <p:blipFill>
                <a:blip r:embed="rId4"/>
                <a:stretch>
                  <a:fillRect/>
                </a:stretch>
              </p:blipFill>
              <p:spPr>
                <a:xfrm>
                  <a:off x="8887183" y="2641462"/>
                  <a:ext cx="1405824" cy="1405824"/>
                </a:xfrm>
                <a:prstGeom prst="rect">
                  <a:avLst/>
                </a:prstGeom>
              </p:spPr>
            </p:pic>
            <p:pic>
              <p:nvPicPr>
                <p:cNvPr id="61" name="Picture 60" descr="A picture containing cup, coffee, sitting, table&#10;&#10;Description automatically generated">
                  <a:extLst>
                    <a:ext uri="{FF2B5EF4-FFF2-40B4-BE49-F238E27FC236}">
                      <a16:creationId xmlns:a16="http://schemas.microsoft.com/office/drawing/2014/main" id="{A37A58CB-8067-BD49-ABDC-563C6DCFCA00}"/>
                    </a:ext>
                  </a:extLst>
                </p:cNvPr>
                <p:cNvPicPr>
                  <a:picLocks noChangeAspect="1"/>
                </p:cNvPicPr>
                <p:nvPr/>
              </p:nvPicPr>
              <p:blipFill>
                <a:blip r:embed="rId3"/>
                <a:stretch>
                  <a:fillRect/>
                </a:stretch>
              </p:blipFill>
              <p:spPr>
                <a:xfrm>
                  <a:off x="8708385" y="3626272"/>
                  <a:ext cx="691662" cy="691662"/>
                </a:xfrm>
                <a:prstGeom prst="rect">
                  <a:avLst/>
                </a:prstGeom>
              </p:spPr>
            </p:pic>
          </p:grpSp>
        </p:grpSp>
      </p:grpSp>
      <p:pic>
        <p:nvPicPr>
          <p:cNvPr id="24" name="Picture 23">
            <a:extLst>
              <a:ext uri="{FF2B5EF4-FFF2-40B4-BE49-F238E27FC236}">
                <a16:creationId xmlns:a16="http://schemas.microsoft.com/office/drawing/2014/main" id="{BCF80F5D-A534-C74C-99B7-2AB22C1BA0E9}"/>
              </a:ext>
            </a:extLst>
          </p:cNvPr>
          <p:cNvPicPr>
            <a:picLocks noChangeAspect="1"/>
          </p:cNvPicPr>
          <p:nvPr/>
        </p:nvPicPr>
        <p:blipFill>
          <a:blip r:embed="rId5"/>
          <a:stretch>
            <a:fillRect/>
          </a:stretch>
        </p:blipFill>
        <p:spPr>
          <a:xfrm>
            <a:off x="9590094" y="558421"/>
            <a:ext cx="1075020" cy="1075020"/>
          </a:xfrm>
          <a:prstGeom prst="rect">
            <a:avLst/>
          </a:prstGeom>
        </p:spPr>
      </p:pic>
      <p:pic>
        <p:nvPicPr>
          <p:cNvPr id="64" name="Picture 63" descr="A picture containing cup, coffee, sitting, table&#10;&#10;Description automatically generated">
            <a:extLst>
              <a:ext uri="{FF2B5EF4-FFF2-40B4-BE49-F238E27FC236}">
                <a16:creationId xmlns:a16="http://schemas.microsoft.com/office/drawing/2014/main" id="{780AC0E1-4458-6D44-AC1F-2E1DB74FE063}"/>
              </a:ext>
            </a:extLst>
          </p:cNvPr>
          <p:cNvPicPr>
            <a:picLocks noChangeAspect="1"/>
          </p:cNvPicPr>
          <p:nvPr/>
        </p:nvPicPr>
        <p:blipFill>
          <a:blip r:embed="rId3"/>
          <a:stretch>
            <a:fillRect/>
          </a:stretch>
        </p:blipFill>
        <p:spPr>
          <a:xfrm rot="1520075">
            <a:off x="10202910" y="997504"/>
            <a:ext cx="1075019" cy="1075019"/>
          </a:xfrm>
          <a:prstGeom prst="rect">
            <a:avLst/>
          </a:prstGeom>
        </p:spPr>
      </p:pic>
    </p:spTree>
    <p:extLst>
      <p:ext uri="{BB962C8B-B14F-4D97-AF65-F5344CB8AC3E}">
        <p14:creationId xmlns:p14="http://schemas.microsoft.com/office/powerpoint/2010/main" val="192588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D552-704A-794B-9FD8-A6EA5ED6A4B0}"/>
              </a:ext>
            </a:extLst>
          </p:cNvPr>
          <p:cNvSpPr>
            <a:spLocks noGrp="1"/>
          </p:cNvSpPr>
          <p:nvPr>
            <p:ph type="title"/>
          </p:nvPr>
        </p:nvSpPr>
        <p:spPr/>
        <p:txBody>
          <a:bodyPr/>
          <a:lstStyle/>
          <a:p>
            <a:r>
              <a:rPr lang="en-US" altLang="ja-JP" dirty="0"/>
              <a:t>Asynchronous MESSAGING STYLE</a:t>
            </a:r>
            <a:br>
              <a:rPr lang="en-US" altLang="ja-JP" dirty="0"/>
            </a:br>
            <a:r>
              <a:rPr lang="ja-JP" altLang="en-US" dirty="0"/>
              <a:t>非同期なメッセージング</a:t>
            </a:r>
            <a:endParaRPr lang="en-US" dirty="0"/>
          </a:p>
        </p:txBody>
      </p:sp>
      <p:grpSp>
        <p:nvGrpSpPr>
          <p:cNvPr id="11" name="グループ化 10"/>
          <p:cNvGrpSpPr/>
          <p:nvPr/>
        </p:nvGrpSpPr>
        <p:grpSpPr>
          <a:xfrm>
            <a:off x="1450760" y="2934248"/>
            <a:ext cx="2910224" cy="869657"/>
            <a:chOff x="1450760" y="2934248"/>
            <a:chExt cx="2910224" cy="869657"/>
          </a:xfrm>
        </p:grpSpPr>
        <p:grpSp>
          <p:nvGrpSpPr>
            <p:cNvPr id="6" name="Group 5">
              <a:extLst>
                <a:ext uri="{FF2B5EF4-FFF2-40B4-BE49-F238E27FC236}">
                  <a16:creationId xmlns:a16="http://schemas.microsoft.com/office/drawing/2014/main" id="{CB301AD0-4538-8944-9F32-328C837EE7B8}"/>
                </a:ext>
              </a:extLst>
            </p:cNvPr>
            <p:cNvGrpSpPr/>
            <p:nvPr/>
          </p:nvGrpSpPr>
          <p:grpSpPr>
            <a:xfrm>
              <a:off x="1450760" y="2934248"/>
              <a:ext cx="2087979" cy="869657"/>
              <a:chOff x="1451579" y="2849216"/>
              <a:chExt cx="1762538" cy="579784"/>
            </a:xfrm>
          </p:grpSpPr>
          <p:sp>
            <p:nvSpPr>
              <p:cNvPr id="4" name="Rectangle 3">
                <a:extLst>
                  <a:ext uri="{FF2B5EF4-FFF2-40B4-BE49-F238E27FC236}">
                    <a16:creationId xmlns:a16="http://schemas.microsoft.com/office/drawing/2014/main" id="{7568C4CF-3947-3E47-BA94-6E42A1D90FE2}"/>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B58E5-2E9E-9D4B-8183-6952A7EC9748}"/>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a:extLst>
                <a:ext uri="{FF2B5EF4-FFF2-40B4-BE49-F238E27FC236}">
                  <a16:creationId xmlns:a16="http://schemas.microsoft.com/office/drawing/2014/main" id="{CCDDFB78-AF73-0B45-8006-A7E261A13227}"/>
                </a:ext>
              </a:extLst>
            </p:cNvPr>
            <p:cNvCxnSpPr/>
            <p:nvPr/>
          </p:nvCxnSpPr>
          <p:spPr>
            <a:xfrm>
              <a:off x="3669323" y="3369074"/>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5621C5-C07B-F746-B0E8-8ACF55CFCA2B}"/>
                </a:ext>
              </a:extLst>
            </p:cNvPr>
            <p:cNvSpPr txBox="1"/>
            <p:nvPr/>
          </p:nvSpPr>
          <p:spPr>
            <a:xfrm>
              <a:off x="1908648" y="3173816"/>
              <a:ext cx="835485" cy="369332"/>
            </a:xfrm>
            <a:prstGeom prst="rect">
              <a:avLst/>
            </a:prstGeom>
            <a:noFill/>
          </p:spPr>
          <p:txBody>
            <a:bodyPr wrap="none" rtlCol="0">
              <a:spAutoFit/>
            </a:bodyPr>
            <a:lstStyle/>
            <a:p>
              <a:r>
                <a:rPr lang="en-US" dirty="0"/>
                <a:t>Sender</a:t>
              </a:r>
            </a:p>
          </p:txBody>
        </p:sp>
      </p:grpSp>
      <p:grpSp>
        <p:nvGrpSpPr>
          <p:cNvPr id="13" name="グループ化 12"/>
          <p:cNvGrpSpPr/>
          <p:nvPr/>
        </p:nvGrpSpPr>
        <p:grpSpPr>
          <a:xfrm>
            <a:off x="4354537" y="2934248"/>
            <a:ext cx="1593868" cy="1384882"/>
            <a:chOff x="4354537" y="2934248"/>
            <a:chExt cx="1593868" cy="1384882"/>
          </a:xfrm>
        </p:grpSpPr>
        <p:grpSp>
          <p:nvGrpSpPr>
            <p:cNvPr id="23" name="Group 22">
              <a:extLst>
                <a:ext uri="{FF2B5EF4-FFF2-40B4-BE49-F238E27FC236}">
                  <a16:creationId xmlns:a16="http://schemas.microsoft.com/office/drawing/2014/main" id="{4880BA2F-62B0-124C-B1E1-123B58DB18EA}"/>
                </a:ext>
              </a:extLst>
            </p:cNvPr>
            <p:cNvGrpSpPr/>
            <p:nvPr/>
          </p:nvGrpSpPr>
          <p:grpSpPr>
            <a:xfrm>
              <a:off x="4508516" y="2934248"/>
              <a:ext cx="441399" cy="872349"/>
              <a:chOff x="4320209" y="2661138"/>
              <a:chExt cx="441399" cy="872349"/>
            </a:xfrm>
          </p:grpSpPr>
          <p:sp>
            <p:nvSpPr>
              <p:cNvPr id="1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20"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B2CF511F-C767-B844-AA4B-AB33F8767A72}"/>
                </a:ext>
              </a:extLst>
            </p:cNvPr>
            <p:cNvCxnSpPr/>
            <p:nvPr/>
          </p:nvCxnSpPr>
          <p:spPr>
            <a:xfrm>
              <a:off x="5256744" y="3369645"/>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FB61F89-8563-2641-B845-A0B2857FE65F}"/>
                </a:ext>
              </a:extLst>
            </p:cNvPr>
            <p:cNvSpPr txBox="1"/>
            <p:nvPr/>
          </p:nvSpPr>
          <p:spPr>
            <a:xfrm>
              <a:off x="4354537" y="3949798"/>
              <a:ext cx="957313" cy="369332"/>
            </a:xfrm>
            <a:prstGeom prst="rect">
              <a:avLst/>
            </a:prstGeom>
            <a:noFill/>
          </p:spPr>
          <p:txBody>
            <a:bodyPr wrap="none" rtlCol="0">
              <a:spAutoFit/>
            </a:bodyPr>
            <a:lstStyle/>
            <a:p>
              <a:r>
                <a:rPr lang="en-US" dirty="0"/>
                <a:t>Message</a:t>
              </a:r>
            </a:p>
          </p:txBody>
        </p:sp>
      </p:grpSp>
      <p:grpSp>
        <p:nvGrpSpPr>
          <p:cNvPr id="17" name="グループ化 16"/>
          <p:cNvGrpSpPr/>
          <p:nvPr/>
        </p:nvGrpSpPr>
        <p:grpSpPr>
          <a:xfrm>
            <a:off x="9008011" y="2934247"/>
            <a:ext cx="2087979" cy="869657"/>
            <a:chOff x="9008011" y="2934247"/>
            <a:chExt cx="2087979" cy="869657"/>
          </a:xfrm>
        </p:grpSpPr>
        <p:grpSp>
          <p:nvGrpSpPr>
            <p:cNvPr id="27" name="Group 26">
              <a:extLst>
                <a:ext uri="{FF2B5EF4-FFF2-40B4-BE49-F238E27FC236}">
                  <a16:creationId xmlns:a16="http://schemas.microsoft.com/office/drawing/2014/main" id="{A6068909-4A71-B943-B7D8-5223345CEE34}"/>
                </a:ext>
              </a:extLst>
            </p:cNvPr>
            <p:cNvGrpSpPr/>
            <p:nvPr/>
          </p:nvGrpSpPr>
          <p:grpSpPr>
            <a:xfrm rot="10800000">
              <a:off x="9008011" y="2934247"/>
              <a:ext cx="2087979" cy="869657"/>
              <a:chOff x="1451579" y="2849216"/>
              <a:chExt cx="1762538" cy="579784"/>
            </a:xfrm>
          </p:grpSpPr>
          <p:sp>
            <p:nvSpPr>
              <p:cNvPr id="28" name="Rectangle 27">
                <a:extLst>
                  <a:ext uri="{FF2B5EF4-FFF2-40B4-BE49-F238E27FC236}">
                    <a16:creationId xmlns:a16="http://schemas.microsoft.com/office/drawing/2014/main" id="{E4C7E74E-B0A9-374D-A7D8-846E85D6114F}"/>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4066E0-3A3B-304B-B7AB-CB59C3F14BB1}"/>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5D1CFDC1-90BF-E140-8DD2-E2A0870F03E5}"/>
                </a:ext>
              </a:extLst>
            </p:cNvPr>
            <p:cNvSpPr txBox="1"/>
            <p:nvPr/>
          </p:nvSpPr>
          <p:spPr>
            <a:xfrm>
              <a:off x="9718851" y="3165718"/>
              <a:ext cx="995978" cy="369332"/>
            </a:xfrm>
            <a:prstGeom prst="rect">
              <a:avLst/>
            </a:prstGeom>
            <a:noFill/>
          </p:spPr>
          <p:txBody>
            <a:bodyPr wrap="none" rtlCol="0">
              <a:spAutoFit/>
            </a:bodyPr>
            <a:lstStyle/>
            <a:p>
              <a:r>
                <a:rPr lang="en-US" dirty="0"/>
                <a:t>Receiver</a:t>
              </a:r>
            </a:p>
          </p:txBody>
        </p:sp>
      </p:grpSp>
      <p:grpSp>
        <p:nvGrpSpPr>
          <p:cNvPr id="16" name="グループ化 15"/>
          <p:cNvGrpSpPr/>
          <p:nvPr/>
        </p:nvGrpSpPr>
        <p:grpSpPr>
          <a:xfrm>
            <a:off x="6165380" y="3196573"/>
            <a:ext cx="2725517" cy="1101515"/>
            <a:chOff x="6165380" y="3196573"/>
            <a:chExt cx="2725517" cy="1101515"/>
          </a:xfrm>
        </p:grpSpPr>
        <p:sp>
          <p:nvSpPr>
            <p:cNvPr id="26" name="Can 25">
              <a:extLst>
                <a:ext uri="{FF2B5EF4-FFF2-40B4-BE49-F238E27FC236}">
                  <a16:creationId xmlns:a16="http://schemas.microsoft.com/office/drawing/2014/main" id="{93331539-DB6C-AF4A-9990-A894497E57D4}"/>
                </a:ext>
              </a:extLst>
            </p:cNvPr>
            <p:cNvSpPr/>
            <p:nvPr/>
          </p:nvSpPr>
          <p:spPr>
            <a:xfrm rot="5400000">
              <a:off x="6950134" y="241181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8B1E14C-B5AA-AB4E-9628-3148F39CAB44}"/>
                </a:ext>
              </a:extLst>
            </p:cNvPr>
            <p:cNvSpPr txBox="1"/>
            <p:nvPr/>
          </p:nvSpPr>
          <p:spPr>
            <a:xfrm>
              <a:off x="6642728" y="3651757"/>
              <a:ext cx="978153" cy="646331"/>
            </a:xfrm>
            <a:prstGeom prst="rect">
              <a:avLst/>
            </a:prstGeom>
            <a:noFill/>
          </p:spPr>
          <p:txBody>
            <a:bodyPr wrap="none" rtlCol="0">
              <a:spAutoFit/>
            </a:bodyPr>
            <a:lstStyle/>
            <a:p>
              <a:r>
                <a:rPr lang="en-US" dirty="0"/>
                <a:t>Channel</a:t>
              </a:r>
            </a:p>
            <a:p>
              <a:r>
                <a:rPr lang="en-US" dirty="0"/>
                <a:t>(Queue)</a:t>
              </a:r>
            </a:p>
          </p:txBody>
        </p:sp>
        <p:cxnSp>
          <p:nvCxnSpPr>
            <p:cNvPr id="39" name="Straight Arrow Connector 38">
              <a:extLst>
                <a:ext uri="{FF2B5EF4-FFF2-40B4-BE49-F238E27FC236}">
                  <a16:creationId xmlns:a16="http://schemas.microsoft.com/office/drawing/2014/main" id="{35F9E055-9B2A-4C40-A799-30DA3EC31F45}"/>
                </a:ext>
              </a:extLst>
            </p:cNvPr>
            <p:cNvCxnSpPr/>
            <p:nvPr/>
          </p:nvCxnSpPr>
          <p:spPr>
            <a:xfrm>
              <a:off x="8199236" y="3392818"/>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BA42CCF-4BA2-3F47-BE1B-6101F305CA4D}"/>
              </a:ext>
            </a:extLst>
          </p:cNvPr>
          <p:cNvGrpSpPr/>
          <p:nvPr/>
        </p:nvGrpSpPr>
        <p:grpSpPr>
          <a:xfrm>
            <a:off x="9386339" y="268197"/>
            <a:ext cx="2404896" cy="2226830"/>
            <a:chOff x="9386339" y="268197"/>
            <a:chExt cx="2404896" cy="2226830"/>
          </a:xfrm>
        </p:grpSpPr>
        <p:pic>
          <p:nvPicPr>
            <p:cNvPr id="30" name="Picture 29" descr="A close up of text on a black background&#10;&#10;Description automatically generated">
              <a:extLst>
                <a:ext uri="{FF2B5EF4-FFF2-40B4-BE49-F238E27FC236}">
                  <a16:creationId xmlns:a16="http://schemas.microsoft.com/office/drawing/2014/main" id="{7D6D39C4-AED6-694A-8649-3921D3FB1E3A}"/>
                </a:ext>
              </a:extLst>
            </p:cNvPr>
            <p:cNvPicPr>
              <a:picLocks noChangeAspect="1"/>
            </p:cNvPicPr>
            <p:nvPr/>
          </p:nvPicPr>
          <p:blipFill>
            <a:blip r:embed="rId3"/>
            <a:stretch>
              <a:fillRect/>
            </a:stretch>
          </p:blipFill>
          <p:spPr>
            <a:xfrm rot="1180439">
              <a:off x="10606732" y="931483"/>
              <a:ext cx="1184503" cy="1563544"/>
            </a:xfrm>
            <a:prstGeom prst="rect">
              <a:avLst/>
            </a:prstGeom>
          </p:spPr>
        </p:pic>
        <p:pic>
          <p:nvPicPr>
            <p:cNvPr id="7" name="Picture 6">
              <a:extLst>
                <a:ext uri="{FF2B5EF4-FFF2-40B4-BE49-F238E27FC236}">
                  <a16:creationId xmlns:a16="http://schemas.microsoft.com/office/drawing/2014/main" id="{859047C8-BE58-7946-B94D-99B34FEB90A0}"/>
                </a:ext>
              </a:extLst>
            </p:cNvPr>
            <p:cNvPicPr>
              <a:picLocks noChangeAspect="1"/>
            </p:cNvPicPr>
            <p:nvPr/>
          </p:nvPicPr>
          <p:blipFill>
            <a:blip r:embed="rId4">
              <a:alphaModFix/>
            </a:blip>
            <a:stretch>
              <a:fillRect/>
            </a:stretch>
          </p:blipFill>
          <p:spPr>
            <a:xfrm>
              <a:off x="9386339" y="268197"/>
              <a:ext cx="1380256" cy="1656307"/>
            </a:xfrm>
            <a:prstGeom prst="rect">
              <a:avLst/>
            </a:prstGeom>
            <a:effectLst>
              <a:softEdge rad="228600"/>
            </a:effectLst>
          </p:spPr>
        </p:pic>
      </p:grpSp>
      <p:sp>
        <p:nvSpPr>
          <p:cNvPr id="8" name="Rectangle 7">
            <a:extLst>
              <a:ext uri="{FF2B5EF4-FFF2-40B4-BE49-F238E27FC236}">
                <a16:creationId xmlns:a16="http://schemas.microsoft.com/office/drawing/2014/main" id="{2871E666-CDCD-EF46-B9D9-51501C35F604}"/>
              </a:ext>
            </a:extLst>
          </p:cNvPr>
          <p:cNvSpPr/>
          <p:nvPr/>
        </p:nvSpPr>
        <p:spPr>
          <a:xfrm>
            <a:off x="1418700" y="1941405"/>
            <a:ext cx="5341399" cy="369332"/>
          </a:xfrm>
          <a:prstGeom prst="rect">
            <a:avLst/>
          </a:prstGeom>
        </p:spPr>
        <p:txBody>
          <a:bodyPr wrap="none">
            <a:spAutoFit/>
          </a:bodyPr>
          <a:lstStyle/>
          <a:p>
            <a:pPr lvl="0" algn="just" defTabSz="914400">
              <a:defRPr/>
            </a:pPr>
            <a:r>
              <a:rPr lang="en-US" altLang="ja-JP" dirty="0"/>
              <a:t>Designing, Building,  And Deploying Messaging Solutions</a:t>
            </a:r>
          </a:p>
        </p:txBody>
      </p:sp>
      <p:sp>
        <p:nvSpPr>
          <p:cNvPr id="3" name="TextBox 2">
            <a:extLst>
              <a:ext uri="{FF2B5EF4-FFF2-40B4-BE49-F238E27FC236}">
                <a16:creationId xmlns:a16="http://schemas.microsoft.com/office/drawing/2014/main" id="{DC1A3587-4A2E-8942-96EC-DA0DC0309307}"/>
              </a:ext>
            </a:extLst>
          </p:cNvPr>
          <p:cNvSpPr txBox="1"/>
          <p:nvPr/>
        </p:nvSpPr>
        <p:spPr>
          <a:xfrm>
            <a:off x="3775204" y="4819581"/>
            <a:ext cx="4641592" cy="369332"/>
          </a:xfrm>
          <a:prstGeom prst="rect">
            <a:avLst/>
          </a:prstGeom>
          <a:noFill/>
        </p:spPr>
        <p:txBody>
          <a:bodyPr wrap="none" rtlCol="0">
            <a:spAutoFit/>
          </a:bodyPr>
          <a:lstStyle/>
          <a:p>
            <a:r>
              <a:rPr lang="en-US" altLang="ja-JP" dirty="0">
                <a:hlinkClick r:id="rId5">
                  <a:extLst>
                    <a:ext uri="{A12FA001-AC4F-418D-AE19-62706E023703}">
                      <ahyp:hlinkClr xmlns:ahyp="http://schemas.microsoft.com/office/drawing/2018/hyperlinkcolor" val="tx"/>
                    </a:ext>
                  </a:extLst>
                </a:hlinkClick>
              </a:rPr>
              <a:t>https://www.enterpriseintegrationpatterns.com/</a:t>
            </a:r>
            <a:endParaRPr lang="en-US" altLang="ja-JP" dirty="0"/>
          </a:p>
        </p:txBody>
      </p:sp>
      <p:sp>
        <p:nvSpPr>
          <p:cNvPr id="22" name="TextBox 21">
            <a:extLst>
              <a:ext uri="{FF2B5EF4-FFF2-40B4-BE49-F238E27FC236}">
                <a16:creationId xmlns:a16="http://schemas.microsoft.com/office/drawing/2014/main" id="{60ECCACB-604D-F348-ABB3-98108F570958}"/>
              </a:ext>
            </a:extLst>
          </p:cNvPr>
          <p:cNvSpPr txBox="1"/>
          <p:nvPr/>
        </p:nvSpPr>
        <p:spPr>
          <a:xfrm>
            <a:off x="8835983" y="1803515"/>
            <a:ext cx="1567609" cy="369332"/>
          </a:xfrm>
          <a:prstGeom prst="rect">
            <a:avLst/>
          </a:prstGeom>
          <a:noFill/>
        </p:spPr>
        <p:txBody>
          <a:bodyPr wrap="none" rtlCol="0">
            <a:spAutoFit/>
          </a:bodyPr>
          <a:lstStyle/>
          <a:p>
            <a:r>
              <a:rPr lang="en-US" altLang="ja" dirty="0"/>
              <a:t>Gregor </a:t>
            </a:r>
            <a:r>
              <a:rPr lang="en-US" altLang="ja" dirty="0" err="1"/>
              <a:t>Hohpe</a:t>
            </a:r>
            <a:endParaRPr lang="en-US" dirty="0"/>
          </a:p>
        </p:txBody>
      </p:sp>
    </p:spTree>
    <p:extLst>
      <p:ext uri="{BB962C8B-B14F-4D97-AF65-F5344CB8AC3E}">
        <p14:creationId xmlns:p14="http://schemas.microsoft.com/office/powerpoint/2010/main" val="143799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D552-704A-794B-9FD8-A6EA5ED6A4B0}"/>
              </a:ext>
            </a:extLst>
          </p:cNvPr>
          <p:cNvSpPr>
            <a:spLocks noGrp="1"/>
          </p:cNvSpPr>
          <p:nvPr>
            <p:ph type="title"/>
          </p:nvPr>
        </p:nvSpPr>
        <p:spPr/>
        <p:txBody>
          <a:bodyPr/>
          <a:lstStyle/>
          <a:p>
            <a:r>
              <a:rPr lang="en-US" altLang="ja-JP" dirty="0"/>
              <a:t>Asynchronous MESSAGING STYLE</a:t>
            </a:r>
            <a:br>
              <a:rPr lang="en-US" altLang="ja-JP" dirty="0"/>
            </a:br>
            <a:r>
              <a:rPr lang="ja-JP" altLang="en-US" dirty="0"/>
              <a:t>非同期</a:t>
            </a:r>
            <a:r>
              <a:rPr lang="ja-JP" altLang="en-US"/>
              <a:t>なメッセージング</a:t>
            </a:r>
            <a:endParaRPr lang="en-US" dirty="0"/>
          </a:p>
        </p:txBody>
      </p:sp>
      <p:grpSp>
        <p:nvGrpSpPr>
          <p:cNvPr id="3" name="Group 2">
            <a:extLst>
              <a:ext uri="{FF2B5EF4-FFF2-40B4-BE49-F238E27FC236}">
                <a16:creationId xmlns:a16="http://schemas.microsoft.com/office/drawing/2014/main" id="{DC280A02-1634-464D-A207-502DCB06ADDB}"/>
              </a:ext>
            </a:extLst>
          </p:cNvPr>
          <p:cNvGrpSpPr/>
          <p:nvPr/>
        </p:nvGrpSpPr>
        <p:grpSpPr>
          <a:xfrm>
            <a:off x="1450760" y="2934247"/>
            <a:ext cx="9645230" cy="1384883"/>
            <a:chOff x="1450760" y="2934247"/>
            <a:chExt cx="9645230" cy="1384883"/>
          </a:xfrm>
        </p:grpSpPr>
        <p:grpSp>
          <p:nvGrpSpPr>
            <p:cNvPr id="6" name="Group 5">
              <a:extLst>
                <a:ext uri="{FF2B5EF4-FFF2-40B4-BE49-F238E27FC236}">
                  <a16:creationId xmlns:a16="http://schemas.microsoft.com/office/drawing/2014/main" id="{CB301AD0-4538-8944-9F32-328C837EE7B8}"/>
                </a:ext>
              </a:extLst>
            </p:cNvPr>
            <p:cNvGrpSpPr/>
            <p:nvPr/>
          </p:nvGrpSpPr>
          <p:grpSpPr>
            <a:xfrm>
              <a:off x="1450760" y="2934248"/>
              <a:ext cx="2087979" cy="869657"/>
              <a:chOff x="1451579" y="2849216"/>
              <a:chExt cx="1762538" cy="579784"/>
            </a:xfrm>
          </p:grpSpPr>
          <p:sp>
            <p:nvSpPr>
              <p:cNvPr id="4" name="Rectangle 3">
                <a:extLst>
                  <a:ext uri="{FF2B5EF4-FFF2-40B4-BE49-F238E27FC236}">
                    <a16:creationId xmlns:a16="http://schemas.microsoft.com/office/drawing/2014/main" id="{7568C4CF-3947-3E47-BA94-6E42A1D90FE2}"/>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B58E5-2E9E-9D4B-8183-6952A7EC9748}"/>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880BA2F-62B0-124C-B1E1-123B58DB18EA}"/>
                </a:ext>
              </a:extLst>
            </p:cNvPr>
            <p:cNvGrpSpPr/>
            <p:nvPr/>
          </p:nvGrpSpPr>
          <p:grpSpPr>
            <a:xfrm>
              <a:off x="4508516" y="2934248"/>
              <a:ext cx="441399" cy="872349"/>
              <a:chOff x="4320209" y="2661138"/>
              <a:chExt cx="441399" cy="872349"/>
            </a:xfrm>
          </p:grpSpPr>
          <p:sp>
            <p:nvSpPr>
              <p:cNvPr id="1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20"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Can 25">
              <a:extLst>
                <a:ext uri="{FF2B5EF4-FFF2-40B4-BE49-F238E27FC236}">
                  <a16:creationId xmlns:a16="http://schemas.microsoft.com/office/drawing/2014/main" id="{93331539-DB6C-AF4A-9990-A894497E57D4}"/>
                </a:ext>
              </a:extLst>
            </p:cNvPr>
            <p:cNvSpPr/>
            <p:nvPr/>
          </p:nvSpPr>
          <p:spPr>
            <a:xfrm rot="5400000">
              <a:off x="6950134" y="241181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6068909-4A71-B943-B7D8-5223345CEE34}"/>
                </a:ext>
              </a:extLst>
            </p:cNvPr>
            <p:cNvGrpSpPr/>
            <p:nvPr/>
          </p:nvGrpSpPr>
          <p:grpSpPr>
            <a:xfrm rot="10800000">
              <a:off x="9008011" y="2934247"/>
              <a:ext cx="2087979" cy="869657"/>
              <a:chOff x="1451579" y="2849216"/>
              <a:chExt cx="1762538" cy="579784"/>
            </a:xfrm>
          </p:grpSpPr>
          <p:sp>
            <p:nvSpPr>
              <p:cNvPr id="28" name="Rectangle 27">
                <a:extLst>
                  <a:ext uri="{FF2B5EF4-FFF2-40B4-BE49-F238E27FC236}">
                    <a16:creationId xmlns:a16="http://schemas.microsoft.com/office/drawing/2014/main" id="{E4C7E74E-B0A9-374D-A7D8-846E85D6114F}"/>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4066E0-3A3B-304B-B7AB-CB59C3F14BB1}"/>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a:extLst>
                <a:ext uri="{FF2B5EF4-FFF2-40B4-BE49-F238E27FC236}">
                  <a16:creationId xmlns:a16="http://schemas.microsoft.com/office/drawing/2014/main" id="{CCDDFB78-AF73-0B45-8006-A7E261A13227}"/>
                </a:ext>
              </a:extLst>
            </p:cNvPr>
            <p:cNvCxnSpPr/>
            <p:nvPr/>
          </p:nvCxnSpPr>
          <p:spPr>
            <a:xfrm>
              <a:off x="3669323" y="3369074"/>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CF511F-C767-B844-AA4B-AB33F8767A72}"/>
                </a:ext>
              </a:extLst>
            </p:cNvPr>
            <p:cNvCxnSpPr/>
            <p:nvPr/>
          </p:nvCxnSpPr>
          <p:spPr>
            <a:xfrm>
              <a:off x="5256744" y="3369645"/>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5621C5-C07B-F746-B0E8-8ACF55CFCA2B}"/>
                </a:ext>
              </a:extLst>
            </p:cNvPr>
            <p:cNvSpPr txBox="1"/>
            <p:nvPr/>
          </p:nvSpPr>
          <p:spPr>
            <a:xfrm>
              <a:off x="1908648" y="3173816"/>
              <a:ext cx="835485" cy="369332"/>
            </a:xfrm>
            <a:prstGeom prst="rect">
              <a:avLst/>
            </a:prstGeom>
            <a:noFill/>
          </p:spPr>
          <p:txBody>
            <a:bodyPr wrap="none" rtlCol="0">
              <a:spAutoFit/>
            </a:bodyPr>
            <a:lstStyle/>
            <a:p>
              <a:r>
                <a:rPr lang="en-US" dirty="0"/>
                <a:t>Sender</a:t>
              </a:r>
            </a:p>
          </p:txBody>
        </p:sp>
        <p:sp>
          <p:nvSpPr>
            <p:cNvPr id="35" name="TextBox 34">
              <a:extLst>
                <a:ext uri="{FF2B5EF4-FFF2-40B4-BE49-F238E27FC236}">
                  <a16:creationId xmlns:a16="http://schemas.microsoft.com/office/drawing/2014/main" id="{F8B1E14C-B5AA-AB4E-9628-3148F39CAB44}"/>
                </a:ext>
              </a:extLst>
            </p:cNvPr>
            <p:cNvSpPr txBox="1"/>
            <p:nvPr/>
          </p:nvSpPr>
          <p:spPr>
            <a:xfrm>
              <a:off x="6642728" y="3651757"/>
              <a:ext cx="978153" cy="646331"/>
            </a:xfrm>
            <a:prstGeom prst="rect">
              <a:avLst/>
            </a:prstGeom>
            <a:noFill/>
          </p:spPr>
          <p:txBody>
            <a:bodyPr wrap="none" rtlCol="0">
              <a:spAutoFit/>
            </a:bodyPr>
            <a:lstStyle/>
            <a:p>
              <a:r>
                <a:rPr lang="en-US" dirty="0"/>
                <a:t>Channel</a:t>
              </a:r>
            </a:p>
            <a:p>
              <a:r>
                <a:rPr lang="en-US" dirty="0"/>
                <a:t>(Queue)</a:t>
              </a:r>
            </a:p>
          </p:txBody>
        </p:sp>
        <p:sp>
          <p:nvSpPr>
            <p:cNvPr id="36" name="TextBox 35">
              <a:extLst>
                <a:ext uri="{FF2B5EF4-FFF2-40B4-BE49-F238E27FC236}">
                  <a16:creationId xmlns:a16="http://schemas.microsoft.com/office/drawing/2014/main" id="{2FB61F89-8563-2641-B845-A0B2857FE65F}"/>
                </a:ext>
              </a:extLst>
            </p:cNvPr>
            <p:cNvSpPr txBox="1"/>
            <p:nvPr/>
          </p:nvSpPr>
          <p:spPr>
            <a:xfrm>
              <a:off x="4354537" y="3949798"/>
              <a:ext cx="957313" cy="369332"/>
            </a:xfrm>
            <a:prstGeom prst="rect">
              <a:avLst/>
            </a:prstGeom>
            <a:noFill/>
          </p:spPr>
          <p:txBody>
            <a:bodyPr wrap="none" rtlCol="0">
              <a:spAutoFit/>
            </a:bodyPr>
            <a:lstStyle/>
            <a:p>
              <a:r>
                <a:rPr lang="en-US" dirty="0"/>
                <a:t>Message</a:t>
              </a:r>
            </a:p>
          </p:txBody>
        </p:sp>
        <p:sp>
          <p:nvSpPr>
            <p:cNvPr id="37" name="TextBox 36">
              <a:extLst>
                <a:ext uri="{FF2B5EF4-FFF2-40B4-BE49-F238E27FC236}">
                  <a16:creationId xmlns:a16="http://schemas.microsoft.com/office/drawing/2014/main" id="{5D1CFDC1-90BF-E140-8DD2-E2A0870F03E5}"/>
                </a:ext>
              </a:extLst>
            </p:cNvPr>
            <p:cNvSpPr txBox="1"/>
            <p:nvPr/>
          </p:nvSpPr>
          <p:spPr>
            <a:xfrm>
              <a:off x="9718851" y="3165718"/>
              <a:ext cx="995978" cy="369332"/>
            </a:xfrm>
            <a:prstGeom prst="rect">
              <a:avLst/>
            </a:prstGeom>
            <a:noFill/>
          </p:spPr>
          <p:txBody>
            <a:bodyPr wrap="none" rtlCol="0">
              <a:spAutoFit/>
            </a:bodyPr>
            <a:lstStyle/>
            <a:p>
              <a:r>
                <a:rPr lang="en-US" dirty="0"/>
                <a:t>Receiver</a:t>
              </a:r>
            </a:p>
          </p:txBody>
        </p:sp>
        <p:cxnSp>
          <p:nvCxnSpPr>
            <p:cNvPr id="39" name="Straight Arrow Connector 38">
              <a:extLst>
                <a:ext uri="{FF2B5EF4-FFF2-40B4-BE49-F238E27FC236}">
                  <a16:creationId xmlns:a16="http://schemas.microsoft.com/office/drawing/2014/main" id="{35F9E055-9B2A-4C40-A799-30DA3EC31F45}"/>
                </a:ext>
              </a:extLst>
            </p:cNvPr>
            <p:cNvCxnSpPr/>
            <p:nvPr/>
          </p:nvCxnSpPr>
          <p:spPr>
            <a:xfrm>
              <a:off x="8199236" y="3392818"/>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2871E666-CDCD-EF46-B9D9-51501C35F604}"/>
              </a:ext>
            </a:extLst>
          </p:cNvPr>
          <p:cNvSpPr/>
          <p:nvPr/>
        </p:nvSpPr>
        <p:spPr>
          <a:xfrm>
            <a:off x="1418700" y="1941405"/>
            <a:ext cx="5341399" cy="369332"/>
          </a:xfrm>
          <a:prstGeom prst="rect">
            <a:avLst/>
          </a:prstGeom>
        </p:spPr>
        <p:txBody>
          <a:bodyPr wrap="none">
            <a:spAutoFit/>
          </a:bodyPr>
          <a:lstStyle/>
          <a:p>
            <a:pPr lvl="0" algn="just" defTabSz="914400">
              <a:defRPr/>
            </a:pPr>
            <a:r>
              <a:rPr lang="en-US" altLang="ja-JP" dirty="0"/>
              <a:t>Designing, Building,  And Deploying Messaging Solutions</a:t>
            </a:r>
          </a:p>
        </p:txBody>
      </p:sp>
      <p:sp>
        <p:nvSpPr>
          <p:cNvPr id="11" name="テキスト ボックス 10"/>
          <p:cNvSpPr txBox="1"/>
          <p:nvPr/>
        </p:nvSpPr>
        <p:spPr>
          <a:xfrm>
            <a:off x="1418700" y="2500313"/>
            <a:ext cx="9636154" cy="369332"/>
          </a:xfrm>
          <a:prstGeom prst="rect">
            <a:avLst/>
          </a:prstGeom>
          <a:noFill/>
        </p:spPr>
        <p:txBody>
          <a:bodyPr wrap="square" rtlCol="0">
            <a:spAutoFit/>
          </a:bodyPr>
          <a:lstStyle/>
          <a:p>
            <a:r>
              <a:rPr kumimoji="1" lang="en-US" altLang="ja-JP" b="1" dirty="0"/>
              <a:t>1. </a:t>
            </a:r>
            <a:r>
              <a:rPr kumimoji="1" lang="ja-JP" altLang="en-US" b="1" dirty="0"/>
              <a:t> システム全体でメッセージを使ったコミュニケーションが行われます。</a:t>
            </a:r>
          </a:p>
        </p:txBody>
      </p:sp>
      <p:sp>
        <p:nvSpPr>
          <p:cNvPr id="33" name="テキスト ボックス 32"/>
          <p:cNvSpPr txBox="1"/>
          <p:nvPr/>
        </p:nvSpPr>
        <p:spPr>
          <a:xfrm>
            <a:off x="1415181" y="3594794"/>
            <a:ext cx="9636154" cy="369332"/>
          </a:xfrm>
          <a:prstGeom prst="rect">
            <a:avLst/>
          </a:prstGeom>
          <a:noFill/>
        </p:spPr>
        <p:txBody>
          <a:bodyPr wrap="square" rtlCol="0">
            <a:spAutoFit/>
          </a:bodyPr>
          <a:lstStyle/>
          <a:p>
            <a:r>
              <a:rPr kumimoji="1" lang="en-US" altLang="ja-JP" b="1" dirty="0"/>
              <a:t>2. </a:t>
            </a:r>
            <a:r>
              <a:rPr kumimoji="1" lang="ja-JP" altLang="en-US" b="1" dirty="0"/>
              <a:t>チャネル</a:t>
            </a:r>
            <a:r>
              <a:rPr lang="ja-JP" altLang="en-US" b="1" dirty="0"/>
              <a:t>には論理的なアドレスを付与できます。その論理的なアドレスは場所に依存しません。</a:t>
            </a:r>
            <a:endParaRPr kumimoji="1" lang="ja-JP" altLang="en-US" b="1" dirty="0"/>
          </a:p>
        </p:txBody>
      </p:sp>
      <p:sp>
        <p:nvSpPr>
          <p:cNvPr id="38" name="テキスト ボックス 37"/>
          <p:cNvSpPr txBox="1"/>
          <p:nvPr/>
        </p:nvSpPr>
        <p:spPr>
          <a:xfrm>
            <a:off x="1450760" y="4689275"/>
            <a:ext cx="9636154" cy="369332"/>
          </a:xfrm>
          <a:prstGeom prst="rect">
            <a:avLst/>
          </a:prstGeom>
          <a:noFill/>
        </p:spPr>
        <p:txBody>
          <a:bodyPr wrap="square" rtlCol="0">
            <a:spAutoFit/>
          </a:bodyPr>
          <a:lstStyle/>
          <a:p>
            <a:r>
              <a:rPr kumimoji="1" lang="en-US" altLang="ja-JP" b="1" dirty="0"/>
              <a:t>3. </a:t>
            </a:r>
            <a:r>
              <a:rPr kumimoji="1" lang="ja-JP" altLang="en-US" b="1" dirty="0"/>
              <a:t>メッセージはチャネルに送られることで、</a:t>
            </a:r>
            <a:r>
              <a:rPr kumimoji="1" lang="en-US" altLang="ja-JP" b="1" dirty="0"/>
              <a:t>Sender</a:t>
            </a:r>
            <a:r>
              <a:rPr kumimoji="1" lang="ja-JP" altLang="en-US" b="1" dirty="0"/>
              <a:t>と</a:t>
            </a:r>
            <a:r>
              <a:rPr kumimoji="1" lang="en-US" altLang="ja-JP" b="1" dirty="0"/>
              <a:t>Receiver</a:t>
            </a:r>
            <a:r>
              <a:rPr kumimoji="1" lang="ja-JP" altLang="en-US" b="1" dirty="0"/>
              <a:t>は疎結合になります。</a:t>
            </a:r>
          </a:p>
        </p:txBody>
      </p:sp>
      <p:sp>
        <p:nvSpPr>
          <p:cNvPr id="40" name="TextBox 39">
            <a:extLst>
              <a:ext uri="{FF2B5EF4-FFF2-40B4-BE49-F238E27FC236}">
                <a16:creationId xmlns:a16="http://schemas.microsoft.com/office/drawing/2014/main" id="{77C9B27D-E18E-6444-BC69-D02D8BBC16F4}"/>
              </a:ext>
            </a:extLst>
          </p:cNvPr>
          <p:cNvSpPr txBox="1"/>
          <p:nvPr/>
        </p:nvSpPr>
        <p:spPr>
          <a:xfrm>
            <a:off x="3775204" y="4819581"/>
            <a:ext cx="4641592" cy="369332"/>
          </a:xfrm>
          <a:prstGeom prst="rect">
            <a:avLst/>
          </a:prstGeom>
          <a:noFill/>
        </p:spPr>
        <p:txBody>
          <a:bodyPr wrap="none" rtlCol="0">
            <a:spAutoFit/>
          </a:bodyPr>
          <a:lstStyle/>
          <a:p>
            <a:r>
              <a:rPr lang="en-US" altLang="ja-JP" dirty="0"/>
              <a:t>https://</a:t>
            </a:r>
            <a:r>
              <a:rPr lang="en-US" altLang="ja-JP" dirty="0" err="1"/>
              <a:t>www.enterpriseintegrationpatterns.com</a:t>
            </a:r>
            <a:r>
              <a:rPr lang="en-US" altLang="ja-JP" dirty="0"/>
              <a:t>/</a:t>
            </a:r>
            <a:endParaRPr lang="en-US" dirty="0"/>
          </a:p>
        </p:txBody>
      </p:sp>
      <p:grpSp>
        <p:nvGrpSpPr>
          <p:cNvPr id="13" name="Group 12">
            <a:extLst>
              <a:ext uri="{FF2B5EF4-FFF2-40B4-BE49-F238E27FC236}">
                <a16:creationId xmlns:a16="http://schemas.microsoft.com/office/drawing/2014/main" id="{BA51E33A-8292-DE4E-817F-A7EA678DB235}"/>
              </a:ext>
            </a:extLst>
          </p:cNvPr>
          <p:cNvGrpSpPr/>
          <p:nvPr/>
        </p:nvGrpSpPr>
        <p:grpSpPr>
          <a:xfrm>
            <a:off x="8835983" y="268197"/>
            <a:ext cx="2955252" cy="2226830"/>
            <a:chOff x="8835983" y="268197"/>
            <a:chExt cx="2955252" cy="2226830"/>
          </a:xfrm>
        </p:grpSpPr>
        <p:grpSp>
          <p:nvGrpSpPr>
            <p:cNvPr id="9" name="Group 8">
              <a:extLst>
                <a:ext uri="{FF2B5EF4-FFF2-40B4-BE49-F238E27FC236}">
                  <a16:creationId xmlns:a16="http://schemas.microsoft.com/office/drawing/2014/main" id="{FBA42CCF-4BA2-3F47-BE1B-6101F305CA4D}"/>
                </a:ext>
              </a:extLst>
            </p:cNvPr>
            <p:cNvGrpSpPr/>
            <p:nvPr/>
          </p:nvGrpSpPr>
          <p:grpSpPr>
            <a:xfrm>
              <a:off x="9386339" y="268197"/>
              <a:ext cx="2404896" cy="2226830"/>
              <a:chOff x="9386339" y="268197"/>
              <a:chExt cx="2404896" cy="2226830"/>
            </a:xfrm>
          </p:grpSpPr>
          <p:pic>
            <p:nvPicPr>
              <p:cNvPr id="30" name="Picture 29" descr="A close up of text on a black background&#10;&#10;Description automatically generated">
                <a:extLst>
                  <a:ext uri="{FF2B5EF4-FFF2-40B4-BE49-F238E27FC236}">
                    <a16:creationId xmlns:a16="http://schemas.microsoft.com/office/drawing/2014/main" id="{7D6D39C4-AED6-694A-8649-3921D3FB1E3A}"/>
                  </a:ext>
                </a:extLst>
              </p:cNvPr>
              <p:cNvPicPr>
                <a:picLocks noChangeAspect="1"/>
              </p:cNvPicPr>
              <p:nvPr/>
            </p:nvPicPr>
            <p:blipFill>
              <a:blip r:embed="rId3"/>
              <a:stretch>
                <a:fillRect/>
              </a:stretch>
            </p:blipFill>
            <p:spPr>
              <a:xfrm rot="1180439">
                <a:off x="10606732" y="931483"/>
                <a:ext cx="1184503" cy="1563544"/>
              </a:xfrm>
              <a:prstGeom prst="rect">
                <a:avLst/>
              </a:prstGeom>
            </p:spPr>
          </p:pic>
          <p:pic>
            <p:nvPicPr>
              <p:cNvPr id="7" name="Picture 6">
                <a:extLst>
                  <a:ext uri="{FF2B5EF4-FFF2-40B4-BE49-F238E27FC236}">
                    <a16:creationId xmlns:a16="http://schemas.microsoft.com/office/drawing/2014/main" id="{859047C8-BE58-7946-B94D-99B34FEB90A0}"/>
                  </a:ext>
                </a:extLst>
              </p:cNvPr>
              <p:cNvPicPr>
                <a:picLocks noChangeAspect="1"/>
              </p:cNvPicPr>
              <p:nvPr/>
            </p:nvPicPr>
            <p:blipFill>
              <a:blip r:embed="rId4">
                <a:alphaModFix/>
              </a:blip>
              <a:stretch>
                <a:fillRect/>
              </a:stretch>
            </p:blipFill>
            <p:spPr>
              <a:xfrm>
                <a:off x="9386339" y="268197"/>
                <a:ext cx="1380256" cy="1656307"/>
              </a:xfrm>
              <a:prstGeom prst="rect">
                <a:avLst/>
              </a:prstGeom>
              <a:effectLst>
                <a:softEdge rad="228600"/>
              </a:effectLst>
            </p:spPr>
          </p:pic>
        </p:grpSp>
        <p:sp>
          <p:nvSpPr>
            <p:cNvPr id="41" name="TextBox 40">
              <a:extLst>
                <a:ext uri="{FF2B5EF4-FFF2-40B4-BE49-F238E27FC236}">
                  <a16:creationId xmlns:a16="http://schemas.microsoft.com/office/drawing/2014/main" id="{01064135-BC1D-1344-8078-431A900AA8F9}"/>
                </a:ext>
              </a:extLst>
            </p:cNvPr>
            <p:cNvSpPr txBox="1"/>
            <p:nvPr/>
          </p:nvSpPr>
          <p:spPr>
            <a:xfrm>
              <a:off x="8835983" y="1803515"/>
              <a:ext cx="1567609" cy="369332"/>
            </a:xfrm>
            <a:prstGeom prst="rect">
              <a:avLst/>
            </a:prstGeom>
            <a:noFill/>
          </p:spPr>
          <p:txBody>
            <a:bodyPr wrap="none" rtlCol="0">
              <a:spAutoFit/>
            </a:bodyPr>
            <a:lstStyle/>
            <a:p>
              <a:r>
                <a:rPr lang="en-US" altLang="ja" dirty="0"/>
                <a:t>Gregor </a:t>
              </a:r>
              <a:r>
                <a:rPr lang="en-US" altLang="ja" dirty="0" err="1"/>
                <a:t>Hohpe</a:t>
              </a:r>
              <a:endParaRPr lang="en-US" dirty="0"/>
            </a:p>
          </p:txBody>
        </p:sp>
      </p:grpSp>
    </p:spTree>
    <p:extLst>
      <p:ext uri="{BB962C8B-B14F-4D97-AF65-F5344CB8AC3E}">
        <p14:creationId xmlns:p14="http://schemas.microsoft.com/office/powerpoint/2010/main" val="9191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40"/>
                                        </p:tgtEl>
                                      </p:cBhvr>
                                    </p:animEffect>
                                    <p:set>
                                      <p:cBhvr>
                                        <p:cTn id="17" dur="1" fill="hold">
                                          <p:stCondLst>
                                            <p:cond delay="499"/>
                                          </p:stCondLst>
                                        </p:cTn>
                                        <p:tgtEl>
                                          <p:spTgt spid="40"/>
                                        </p:tgtEl>
                                        <p:attrNameLst>
                                          <p:attrName>style.visibility</p:attrName>
                                        </p:attrNameLst>
                                      </p:cBhvr>
                                      <p:to>
                                        <p:strVal val="hidden"/>
                                      </p:to>
                                    </p:set>
                                  </p:childTnLst>
                                </p:cTn>
                              </p:par>
                              <p:par>
                                <p:cTn id="18" presetID="42" presetClass="path" presetSubtype="0" accel="50000" decel="50000" fill="hold" nodeType="withEffect">
                                  <p:stCondLst>
                                    <p:cond delay="0"/>
                                  </p:stCondLst>
                                  <p:childTnLst>
                                    <p:animMotion origin="layout" path="M -3.33333E-6 -3.7037E-6 L -3.33333E-6 -0.38935 " pathEditMode="relative" rAng="0" ptsTypes="AA">
                                      <p:cBhvr>
                                        <p:cTn id="19" dur="2000" fill="hold"/>
                                        <p:tgtEl>
                                          <p:spTgt spid="3"/>
                                        </p:tgtEl>
                                        <p:attrNameLst>
                                          <p:attrName>ppt_x</p:attrName>
                                          <p:attrName>ppt_y</p:attrName>
                                        </p:attrNameLst>
                                      </p:cBhvr>
                                      <p:rCtr x="0" y="-19468"/>
                                    </p:animMotion>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p:bldP spid="33"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280A02-1634-464D-A207-502DCB06ADDB}"/>
              </a:ext>
            </a:extLst>
          </p:cNvPr>
          <p:cNvGrpSpPr/>
          <p:nvPr/>
        </p:nvGrpSpPr>
        <p:grpSpPr>
          <a:xfrm>
            <a:off x="1450760" y="307417"/>
            <a:ext cx="9645230" cy="1384883"/>
            <a:chOff x="1450760" y="2934247"/>
            <a:chExt cx="9645230" cy="1384883"/>
          </a:xfrm>
        </p:grpSpPr>
        <p:grpSp>
          <p:nvGrpSpPr>
            <p:cNvPr id="6" name="Group 5">
              <a:extLst>
                <a:ext uri="{FF2B5EF4-FFF2-40B4-BE49-F238E27FC236}">
                  <a16:creationId xmlns:a16="http://schemas.microsoft.com/office/drawing/2014/main" id="{CB301AD0-4538-8944-9F32-328C837EE7B8}"/>
                </a:ext>
              </a:extLst>
            </p:cNvPr>
            <p:cNvGrpSpPr/>
            <p:nvPr/>
          </p:nvGrpSpPr>
          <p:grpSpPr>
            <a:xfrm>
              <a:off x="1450760" y="2934248"/>
              <a:ext cx="2087979" cy="869657"/>
              <a:chOff x="1451579" y="2849216"/>
              <a:chExt cx="1762538" cy="579784"/>
            </a:xfrm>
          </p:grpSpPr>
          <p:sp>
            <p:nvSpPr>
              <p:cNvPr id="4" name="Rectangle 3">
                <a:extLst>
                  <a:ext uri="{FF2B5EF4-FFF2-40B4-BE49-F238E27FC236}">
                    <a16:creationId xmlns:a16="http://schemas.microsoft.com/office/drawing/2014/main" id="{7568C4CF-3947-3E47-BA94-6E42A1D90FE2}"/>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B58E5-2E9E-9D4B-8183-6952A7EC9748}"/>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880BA2F-62B0-124C-B1E1-123B58DB18EA}"/>
                </a:ext>
              </a:extLst>
            </p:cNvPr>
            <p:cNvGrpSpPr/>
            <p:nvPr/>
          </p:nvGrpSpPr>
          <p:grpSpPr>
            <a:xfrm>
              <a:off x="4508516" y="2934248"/>
              <a:ext cx="441399" cy="872349"/>
              <a:chOff x="4320209" y="2661138"/>
              <a:chExt cx="441399" cy="872349"/>
            </a:xfrm>
          </p:grpSpPr>
          <p:sp>
            <p:nvSpPr>
              <p:cNvPr id="1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20"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Can 25">
              <a:extLst>
                <a:ext uri="{FF2B5EF4-FFF2-40B4-BE49-F238E27FC236}">
                  <a16:creationId xmlns:a16="http://schemas.microsoft.com/office/drawing/2014/main" id="{93331539-DB6C-AF4A-9990-A894497E57D4}"/>
                </a:ext>
              </a:extLst>
            </p:cNvPr>
            <p:cNvSpPr/>
            <p:nvPr/>
          </p:nvSpPr>
          <p:spPr>
            <a:xfrm rot="5400000">
              <a:off x="6950134" y="241181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6068909-4A71-B943-B7D8-5223345CEE34}"/>
                </a:ext>
              </a:extLst>
            </p:cNvPr>
            <p:cNvGrpSpPr/>
            <p:nvPr/>
          </p:nvGrpSpPr>
          <p:grpSpPr>
            <a:xfrm rot="10800000">
              <a:off x="9008011" y="2934247"/>
              <a:ext cx="2087979" cy="869657"/>
              <a:chOff x="1451579" y="2849216"/>
              <a:chExt cx="1762538" cy="579784"/>
            </a:xfrm>
          </p:grpSpPr>
          <p:sp>
            <p:nvSpPr>
              <p:cNvPr id="28" name="Rectangle 27">
                <a:extLst>
                  <a:ext uri="{FF2B5EF4-FFF2-40B4-BE49-F238E27FC236}">
                    <a16:creationId xmlns:a16="http://schemas.microsoft.com/office/drawing/2014/main" id="{E4C7E74E-B0A9-374D-A7D8-846E85D6114F}"/>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4066E0-3A3B-304B-B7AB-CB59C3F14BB1}"/>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a:extLst>
                <a:ext uri="{FF2B5EF4-FFF2-40B4-BE49-F238E27FC236}">
                  <a16:creationId xmlns:a16="http://schemas.microsoft.com/office/drawing/2014/main" id="{CCDDFB78-AF73-0B45-8006-A7E261A13227}"/>
                </a:ext>
              </a:extLst>
            </p:cNvPr>
            <p:cNvCxnSpPr/>
            <p:nvPr/>
          </p:nvCxnSpPr>
          <p:spPr>
            <a:xfrm>
              <a:off x="3669323" y="3369074"/>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CF511F-C767-B844-AA4B-AB33F8767A72}"/>
                </a:ext>
              </a:extLst>
            </p:cNvPr>
            <p:cNvCxnSpPr/>
            <p:nvPr/>
          </p:nvCxnSpPr>
          <p:spPr>
            <a:xfrm>
              <a:off x="5256744" y="3369645"/>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5621C5-C07B-F746-B0E8-8ACF55CFCA2B}"/>
                </a:ext>
              </a:extLst>
            </p:cNvPr>
            <p:cNvSpPr txBox="1"/>
            <p:nvPr/>
          </p:nvSpPr>
          <p:spPr>
            <a:xfrm>
              <a:off x="1908648" y="3173816"/>
              <a:ext cx="835485" cy="369332"/>
            </a:xfrm>
            <a:prstGeom prst="rect">
              <a:avLst/>
            </a:prstGeom>
            <a:noFill/>
          </p:spPr>
          <p:txBody>
            <a:bodyPr wrap="none" rtlCol="0">
              <a:spAutoFit/>
            </a:bodyPr>
            <a:lstStyle/>
            <a:p>
              <a:r>
                <a:rPr lang="en-US" dirty="0"/>
                <a:t>Sender</a:t>
              </a:r>
            </a:p>
          </p:txBody>
        </p:sp>
        <p:sp>
          <p:nvSpPr>
            <p:cNvPr id="35" name="TextBox 34">
              <a:extLst>
                <a:ext uri="{FF2B5EF4-FFF2-40B4-BE49-F238E27FC236}">
                  <a16:creationId xmlns:a16="http://schemas.microsoft.com/office/drawing/2014/main" id="{F8B1E14C-B5AA-AB4E-9628-3148F39CAB44}"/>
                </a:ext>
              </a:extLst>
            </p:cNvPr>
            <p:cNvSpPr txBox="1"/>
            <p:nvPr/>
          </p:nvSpPr>
          <p:spPr>
            <a:xfrm>
              <a:off x="6642728" y="3651757"/>
              <a:ext cx="978153" cy="646331"/>
            </a:xfrm>
            <a:prstGeom prst="rect">
              <a:avLst/>
            </a:prstGeom>
            <a:noFill/>
          </p:spPr>
          <p:txBody>
            <a:bodyPr wrap="none" rtlCol="0">
              <a:spAutoFit/>
            </a:bodyPr>
            <a:lstStyle/>
            <a:p>
              <a:r>
                <a:rPr lang="en-US" dirty="0"/>
                <a:t>Channel</a:t>
              </a:r>
            </a:p>
            <a:p>
              <a:r>
                <a:rPr lang="en-US" dirty="0"/>
                <a:t>(Queue)</a:t>
              </a:r>
            </a:p>
          </p:txBody>
        </p:sp>
        <p:sp>
          <p:nvSpPr>
            <p:cNvPr id="36" name="TextBox 35">
              <a:extLst>
                <a:ext uri="{FF2B5EF4-FFF2-40B4-BE49-F238E27FC236}">
                  <a16:creationId xmlns:a16="http://schemas.microsoft.com/office/drawing/2014/main" id="{2FB61F89-8563-2641-B845-A0B2857FE65F}"/>
                </a:ext>
              </a:extLst>
            </p:cNvPr>
            <p:cNvSpPr txBox="1"/>
            <p:nvPr/>
          </p:nvSpPr>
          <p:spPr>
            <a:xfrm>
              <a:off x="4354537" y="3949798"/>
              <a:ext cx="957313" cy="369332"/>
            </a:xfrm>
            <a:prstGeom prst="rect">
              <a:avLst/>
            </a:prstGeom>
            <a:noFill/>
          </p:spPr>
          <p:txBody>
            <a:bodyPr wrap="none" rtlCol="0">
              <a:spAutoFit/>
            </a:bodyPr>
            <a:lstStyle/>
            <a:p>
              <a:r>
                <a:rPr lang="en-US" dirty="0"/>
                <a:t>Message</a:t>
              </a:r>
            </a:p>
          </p:txBody>
        </p:sp>
        <p:sp>
          <p:nvSpPr>
            <p:cNvPr id="37" name="TextBox 36">
              <a:extLst>
                <a:ext uri="{FF2B5EF4-FFF2-40B4-BE49-F238E27FC236}">
                  <a16:creationId xmlns:a16="http://schemas.microsoft.com/office/drawing/2014/main" id="{5D1CFDC1-90BF-E140-8DD2-E2A0870F03E5}"/>
                </a:ext>
              </a:extLst>
            </p:cNvPr>
            <p:cNvSpPr txBox="1"/>
            <p:nvPr/>
          </p:nvSpPr>
          <p:spPr>
            <a:xfrm>
              <a:off x="9718851" y="3165718"/>
              <a:ext cx="995978" cy="369332"/>
            </a:xfrm>
            <a:prstGeom prst="rect">
              <a:avLst/>
            </a:prstGeom>
            <a:noFill/>
          </p:spPr>
          <p:txBody>
            <a:bodyPr wrap="none" rtlCol="0">
              <a:spAutoFit/>
            </a:bodyPr>
            <a:lstStyle/>
            <a:p>
              <a:r>
                <a:rPr lang="en-US" dirty="0"/>
                <a:t>Receiver</a:t>
              </a:r>
            </a:p>
          </p:txBody>
        </p:sp>
        <p:cxnSp>
          <p:nvCxnSpPr>
            <p:cNvPr id="39" name="Straight Arrow Connector 38">
              <a:extLst>
                <a:ext uri="{FF2B5EF4-FFF2-40B4-BE49-F238E27FC236}">
                  <a16:creationId xmlns:a16="http://schemas.microsoft.com/office/drawing/2014/main" id="{35F9E055-9B2A-4C40-A799-30DA3EC31F45}"/>
                </a:ext>
              </a:extLst>
            </p:cNvPr>
            <p:cNvCxnSpPr/>
            <p:nvPr/>
          </p:nvCxnSpPr>
          <p:spPr>
            <a:xfrm>
              <a:off x="8199236" y="3392818"/>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テキスト ボックス 37"/>
          <p:cNvSpPr txBox="1"/>
          <p:nvPr/>
        </p:nvSpPr>
        <p:spPr>
          <a:xfrm>
            <a:off x="1475196" y="2024523"/>
            <a:ext cx="9380366" cy="584775"/>
          </a:xfrm>
          <a:prstGeom prst="rect">
            <a:avLst/>
          </a:prstGeom>
          <a:noFill/>
        </p:spPr>
        <p:txBody>
          <a:bodyPr wrap="square" rtlCol="0">
            <a:spAutoFit/>
          </a:bodyPr>
          <a:lstStyle/>
          <a:p>
            <a:pPr marL="342900" indent="-342900">
              <a:buAutoNum type="arabicPeriod"/>
            </a:pPr>
            <a:r>
              <a:rPr kumimoji="1" lang="ja-JP" altLang="en-US" sz="1600" b="1" dirty="0"/>
              <a:t>一時的なシステムの分離</a:t>
            </a:r>
            <a:endParaRPr kumimoji="1" lang="en-US" altLang="ja-JP" sz="1600" b="1" dirty="0"/>
          </a:p>
          <a:p>
            <a:r>
              <a:rPr kumimoji="1" lang="ja-JP" altLang="en-US" sz="1600" b="1"/>
              <a:t>　</a:t>
            </a:r>
            <a:r>
              <a:rPr kumimoji="1" lang="en-US" altLang="ja-JP" sz="1600" b="1" dirty="0"/>
              <a:t>  Sender</a:t>
            </a:r>
            <a:r>
              <a:rPr kumimoji="1" lang="ja-JP" altLang="en-US" sz="1600" b="1" dirty="0"/>
              <a:t>は</a:t>
            </a:r>
            <a:r>
              <a:rPr kumimoji="1" lang="en-US" altLang="ja-JP" sz="1600" b="1" dirty="0"/>
              <a:t>Receiver</a:t>
            </a:r>
            <a:r>
              <a:rPr kumimoji="1" lang="ja-JP" altLang="en-US" sz="1600" b="1" dirty="0"/>
              <a:t>が</a:t>
            </a:r>
            <a:r>
              <a:rPr kumimoji="1" lang="en-US" altLang="ja-JP" sz="1600" b="1" dirty="0"/>
              <a:t>Message</a:t>
            </a:r>
            <a:r>
              <a:rPr kumimoji="1" lang="ja-JP" altLang="en-US" sz="1600" b="1"/>
              <a:t>の処理が終わるのを</a:t>
            </a:r>
            <a:r>
              <a:rPr kumimoji="1" lang="ja-JP" altLang="en-US" sz="1600" b="1" dirty="0"/>
              <a:t>待つ必要</a:t>
            </a:r>
            <a:r>
              <a:rPr kumimoji="1" lang="ja-JP" altLang="en-US" sz="1600" b="1"/>
              <a:t>がない。</a:t>
            </a:r>
            <a:endParaRPr kumimoji="1" lang="en-US" altLang="ja-JP" sz="1600" b="1" dirty="0"/>
          </a:p>
        </p:txBody>
      </p:sp>
      <p:sp>
        <p:nvSpPr>
          <p:cNvPr id="30" name="テキスト ボックス 37">
            <a:extLst>
              <a:ext uri="{FF2B5EF4-FFF2-40B4-BE49-F238E27FC236}">
                <a16:creationId xmlns:a16="http://schemas.microsoft.com/office/drawing/2014/main" id="{5A998B0C-D1AD-B142-81B6-F0D039260101}"/>
              </a:ext>
            </a:extLst>
          </p:cNvPr>
          <p:cNvSpPr txBox="1"/>
          <p:nvPr/>
        </p:nvSpPr>
        <p:spPr>
          <a:xfrm>
            <a:off x="1450760" y="2609298"/>
            <a:ext cx="9380366" cy="830997"/>
          </a:xfrm>
          <a:prstGeom prst="rect">
            <a:avLst/>
          </a:prstGeom>
          <a:noFill/>
        </p:spPr>
        <p:txBody>
          <a:bodyPr wrap="square" rtlCol="0">
            <a:spAutoFit/>
          </a:bodyPr>
          <a:lstStyle/>
          <a:p>
            <a:r>
              <a:rPr kumimoji="1" lang="en-US" altLang="ja-JP" sz="1600" b="1" dirty="0"/>
              <a:t>2. </a:t>
            </a:r>
            <a:r>
              <a:rPr kumimoji="1" lang="ja-JP" altLang="en-US" sz="1600" b="1"/>
              <a:t> 伝播</a:t>
            </a:r>
            <a:r>
              <a:rPr kumimoji="1" lang="ja-JP" altLang="en-US" sz="1600" b="1" dirty="0"/>
              <a:t>による影響を限定的にする</a:t>
            </a:r>
            <a:endParaRPr kumimoji="1" lang="en-US" altLang="ja-JP" sz="1600" b="1" dirty="0"/>
          </a:p>
          <a:p>
            <a:r>
              <a:rPr kumimoji="1" lang="ja-JP" altLang="en-US" sz="1600" b="1" dirty="0"/>
              <a:t>　・</a:t>
            </a:r>
            <a:r>
              <a:rPr kumimoji="1" lang="en-US" altLang="ja-JP" sz="1600" b="1" dirty="0"/>
              <a:t>Sender</a:t>
            </a:r>
            <a:r>
              <a:rPr kumimoji="1" lang="ja-JP" altLang="en-US" sz="1600" b="1" dirty="0"/>
              <a:t>は一時的に発生したシステム障害に影響を受けにくい。</a:t>
            </a:r>
            <a:endParaRPr kumimoji="1" lang="en-US" altLang="ja-JP" sz="1600" b="1" dirty="0"/>
          </a:p>
          <a:p>
            <a:r>
              <a:rPr kumimoji="1" lang="ja-JP" altLang="en-US" sz="1600" b="1" dirty="0"/>
              <a:t>　・</a:t>
            </a:r>
            <a:r>
              <a:rPr kumimoji="1" lang="en-US" altLang="ja-JP" sz="1600" b="1" dirty="0"/>
              <a:t>Receiver</a:t>
            </a:r>
            <a:r>
              <a:rPr kumimoji="1" lang="ja-JP" altLang="en-US" sz="1600" b="1" dirty="0"/>
              <a:t>は</a:t>
            </a:r>
            <a:r>
              <a:rPr kumimoji="1" lang="en-US" altLang="ja-JP" sz="1600" b="1" dirty="0"/>
              <a:t>Sender</a:t>
            </a:r>
            <a:r>
              <a:rPr kumimoji="1" lang="ja-JP" altLang="en-US" sz="1600" b="1" dirty="0"/>
              <a:t>のスループットに影響</a:t>
            </a:r>
            <a:r>
              <a:rPr kumimoji="1" lang="ja-JP" altLang="en-US" sz="1600" b="1"/>
              <a:t>を受けにくい。</a:t>
            </a:r>
            <a:endParaRPr kumimoji="1" lang="en-US" altLang="ja-JP" sz="1600" b="1" dirty="0"/>
          </a:p>
        </p:txBody>
      </p:sp>
      <p:sp>
        <p:nvSpPr>
          <p:cNvPr id="33" name="テキスト ボックス 37">
            <a:extLst>
              <a:ext uri="{FF2B5EF4-FFF2-40B4-BE49-F238E27FC236}">
                <a16:creationId xmlns:a16="http://schemas.microsoft.com/office/drawing/2014/main" id="{5FE61AA3-617B-3840-B3EC-4E0862ADA0DC}"/>
              </a:ext>
            </a:extLst>
          </p:cNvPr>
          <p:cNvSpPr txBox="1"/>
          <p:nvPr/>
        </p:nvSpPr>
        <p:spPr>
          <a:xfrm>
            <a:off x="1450760" y="3440295"/>
            <a:ext cx="9380366" cy="830997"/>
          </a:xfrm>
          <a:prstGeom prst="rect">
            <a:avLst/>
          </a:prstGeom>
          <a:noFill/>
        </p:spPr>
        <p:txBody>
          <a:bodyPr wrap="square" rtlCol="0">
            <a:spAutoFit/>
          </a:bodyPr>
          <a:lstStyle/>
          <a:p>
            <a:r>
              <a:rPr kumimoji="1" lang="en-US" altLang="ja-JP" sz="1600" b="1" dirty="0"/>
              <a:t>3. </a:t>
            </a:r>
            <a:r>
              <a:rPr kumimoji="1" lang="ja-JP" altLang="en-US" sz="1600" b="1"/>
              <a:t> スロットリング</a:t>
            </a:r>
            <a:r>
              <a:rPr kumimoji="1" lang="ja-JP" altLang="en-US" sz="1600" b="1" dirty="0"/>
              <a:t>できる</a:t>
            </a:r>
            <a:endParaRPr kumimoji="1" lang="en-US" altLang="ja-JP" sz="1600" b="1" dirty="0"/>
          </a:p>
          <a:p>
            <a:r>
              <a:rPr kumimoji="1" lang="ja-JP" altLang="en-US" sz="1600" b="1" dirty="0"/>
              <a:t>　・</a:t>
            </a:r>
            <a:r>
              <a:rPr kumimoji="1" lang="en-US" altLang="ja-JP" sz="1600" b="1" dirty="0"/>
              <a:t>Receiver</a:t>
            </a:r>
            <a:r>
              <a:rPr kumimoji="1" lang="ja-JP" altLang="en-US" sz="1600" b="1" dirty="0"/>
              <a:t>のペースで</a:t>
            </a:r>
            <a:r>
              <a:rPr kumimoji="1" lang="en-US" altLang="ja-JP" sz="1600" b="1" dirty="0"/>
              <a:t>Message</a:t>
            </a:r>
            <a:r>
              <a:rPr kumimoji="1" lang="ja-JP" altLang="en-US" sz="1600" b="1" dirty="0"/>
              <a:t>を処理できる</a:t>
            </a:r>
            <a:endParaRPr kumimoji="1" lang="en-US" altLang="ja-JP" sz="1600" b="1" dirty="0"/>
          </a:p>
          <a:p>
            <a:r>
              <a:rPr kumimoji="1" lang="ja-JP" altLang="en-US" sz="1600" b="1" dirty="0"/>
              <a:t>　・</a:t>
            </a:r>
            <a:r>
              <a:rPr kumimoji="1" lang="en-US" altLang="ja-JP" sz="1600" b="1" dirty="0"/>
              <a:t>Sender</a:t>
            </a:r>
            <a:r>
              <a:rPr kumimoji="1" lang="ja-JP" altLang="en-US" sz="1600" b="1" dirty="0"/>
              <a:t>と</a:t>
            </a:r>
            <a:r>
              <a:rPr kumimoji="1" lang="en-US" altLang="ja-JP" sz="1600" b="1" dirty="0"/>
              <a:t>Receiver</a:t>
            </a:r>
            <a:r>
              <a:rPr kumimoji="1" lang="ja-JP" altLang="en-US" sz="1600" b="1" dirty="0"/>
              <a:t>は独立しているため、それぞれでチューニングすること</a:t>
            </a:r>
            <a:r>
              <a:rPr kumimoji="1" lang="ja-JP" altLang="en-US" sz="1600" b="1"/>
              <a:t>が可能。</a:t>
            </a:r>
            <a:endParaRPr kumimoji="1" lang="en-US" altLang="ja-JP" sz="1600" b="1" dirty="0"/>
          </a:p>
        </p:txBody>
      </p:sp>
      <p:sp>
        <p:nvSpPr>
          <p:cNvPr id="40" name="テキスト ボックス 37">
            <a:extLst>
              <a:ext uri="{FF2B5EF4-FFF2-40B4-BE49-F238E27FC236}">
                <a16:creationId xmlns:a16="http://schemas.microsoft.com/office/drawing/2014/main" id="{FECDA443-1870-4E48-872F-50077B772A9A}"/>
              </a:ext>
            </a:extLst>
          </p:cNvPr>
          <p:cNvSpPr txBox="1"/>
          <p:nvPr/>
        </p:nvSpPr>
        <p:spPr>
          <a:xfrm>
            <a:off x="1450760" y="4297998"/>
            <a:ext cx="9380366" cy="584775"/>
          </a:xfrm>
          <a:prstGeom prst="rect">
            <a:avLst/>
          </a:prstGeom>
          <a:noFill/>
        </p:spPr>
        <p:txBody>
          <a:bodyPr wrap="square" rtlCol="0">
            <a:spAutoFit/>
          </a:bodyPr>
          <a:lstStyle/>
          <a:p>
            <a:r>
              <a:rPr kumimoji="1" lang="en-US" altLang="ja-JP" sz="1600" b="1" dirty="0"/>
              <a:t>4.  Sender</a:t>
            </a:r>
            <a:r>
              <a:rPr kumimoji="1" lang="ja-JP" altLang="en-US" sz="1600" b="1"/>
              <a:t>と</a:t>
            </a:r>
            <a:r>
              <a:rPr kumimoji="1" lang="en-US" altLang="ja-JP" sz="1600" b="1" dirty="0"/>
              <a:t>Receiver</a:t>
            </a:r>
            <a:r>
              <a:rPr kumimoji="1" lang="ja-JP" altLang="en-US" sz="1600" b="1"/>
              <a:t>はお互いを</a:t>
            </a:r>
            <a:r>
              <a:rPr kumimoji="1" lang="ja" altLang="en-US" sz="1600" b="1" dirty="0"/>
              <a:t>知ら</a:t>
            </a:r>
            <a:r>
              <a:rPr kumimoji="1" lang="ja-JP" altLang="en-US" sz="1600" b="1"/>
              <a:t>ない</a:t>
            </a:r>
            <a:endParaRPr kumimoji="1" lang="en-US" altLang="ja-JP" sz="1600" b="1" dirty="0"/>
          </a:p>
          <a:p>
            <a:r>
              <a:rPr kumimoji="1" lang="en-US" altLang="ja-JP" sz="1600" b="1" dirty="0"/>
              <a:t>       Sender</a:t>
            </a:r>
            <a:r>
              <a:rPr kumimoji="1" lang="ja-JP" altLang="en-US" sz="1600" b="1" dirty="0"/>
              <a:t>と</a:t>
            </a:r>
            <a:r>
              <a:rPr kumimoji="1" lang="en-US" altLang="ja-JP" sz="1600" b="1" dirty="0"/>
              <a:t>Receiver</a:t>
            </a:r>
            <a:r>
              <a:rPr kumimoji="1" lang="ja-JP" altLang="en-US" sz="1600" b="1" dirty="0"/>
              <a:t>の間で</a:t>
            </a:r>
            <a:r>
              <a:rPr kumimoji="1" lang="en-US" altLang="ja-JP" sz="1600" b="1" dirty="0"/>
              <a:t>Message</a:t>
            </a:r>
            <a:r>
              <a:rPr kumimoji="1" lang="ja-JP" altLang="en-US" sz="1600" b="1" dirty="0"/>
              <a:t>を</a:t>
            </a:r>
            <a:r>
              <a:rPr kumimoji="1" lang="ja-JP" altLang="en-US" sz="1600" b="1"/>
              <a:t>ルーティングしたり</a:t>
            </a:r>
            <a:r>
              <a:rPr kumimoji="1" lang="en-US" altLang="ja-JP" sz="1600" b="1" dirty="0"/>
              <a:t>Message</a:t>
            </a:r>
            <a:r>
              <a:rPr kumimoji="1" lang="ja-JP" altLang="en-US" sz="1600" b="1" dirty="0"/>
              <a:t>そのものを変換</a:t>
            </a:r>
            <a:r>
              <a:rPr kumimoji="1" lang="ja-JP" altLang="en-US" sz="1600" b="1"/>
              <a:t>したりできる。</a:t>
            </a:r>
            <a:endParaRPr kumimoji="1" lang="en-US" altLang="ja-JP" sz="1600" b="1" dirty="0"/>
          </a:p>
        </p:txBody>
      </p:sp>
      <p:sp>
        <p:nvSpPr>
          <p:cNvPr id="41" name="テキスト ボックス 37">
            <a:extLst>
              <a:ext uri="{FF2B5EF4-FFF2-40B4-BE49-F238E27FC236}">
                <a16:creationId xmlns:a16="http://schemas.microsoft.com/office/drawing/2014/main" id="{4BE6DBAF-15E4-AE47-86FD-9F13E7323BE8}"/>
              </a:ext>
            </a:extLst>
          </p:cNvPr>
          <p:cNvSpPr txBox="1"/>
          <p:nvPr/>
        </p:nvSpPr>
        <p:spPr>
          <a:xfrm>
            <a:off x="1450760" y="4933012"/>
            <a:ext cx="9380366" cy="338554"/>
          </a:xfrm>
          <a:prstGeom prst="rect">
            <a:avLst/>
          </a:prstGeom>
          <a:noFill/>
        </p:spPr>
        <p:txBody>
          <a:bodyPr wrap="square" rtlCol="0">
            <a:spAutoFit/>
          </a:bodyPr>
          <a:lstStyle/>
          <a:p>
            <a:r>
              <a:rPr kumimoji="1" lang="en-US" altLang="ja-JP" sz="1600" b="1" dirty="0"/>
              <a:t>5. </a:t>
            </a:r>
            <a:r>
              <a:rPr kumimoji="1" lang="ja-JP" altLang="en-US" sz="1600" b="1" dirty="0"/>
              <a:t> スループットに最適化</a:t>
            </a:r>
            <a:r>
              <a:rPr kumimoji="1" lang="ja-JP" altLang="en-US" sz="1600" b="1"/>
              <a:t>されている。</a:t>
            </a:r>
            <a:endParaRPr kumimoji="1" lang="en-US" altLang="ja-JP" sz="1600" b="1" dirty="0"/>
          </a:p>
        </p:txBody>
      </p:sp>
    </p:spTree>
    <p:extLst>
      <p:ext uri="{BB962C8B-B14F-4D97-AF65-F5344CB8AC3E}">
        <p14:creationId xmlns:p14="http://schemas.microsoft.com/office/powerpoint/2010/main" val="401299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900" decel="100000" fill="hold"/>
                                        <p:tgtEl>
                                          <p:spTgt spid="3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900" decel="100000" fill="hold"/>
                                        <p:tgtEl>
                                          <p:spTgt spid="3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900" decel="100000" fill="hold"/>
                                        <p:tgtEl>
                                          <p:spTgt spid="3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900" decel="100000" fill="hold"/>
                                        <p:tgtEl>
                                          <p:spTgt spid="4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900" decel="100000" fill="hold"/>
                                        <p:tgtEl>
                                          <p:spTgt spid="41"/>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0" grpId="0"/>
      <p:bldP spid="33"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C280A02-1634-464D-A207-502DCB06ADDB}"/>
              </a:ext>
            </a:extLst>
          </p:cNvPr>
          <p:cNvGrpSpPr/>
          <p:nvPr/>
        </p:nvGrpSpPr>
        <p:grpSpPr>
          <a:xfrm>
            <a:off x="1450760" y="307417"/>
            <a:ext cx="9645230" cy="1384883"/>
            <a:chOff x="1450760" y="2934247"/>
            <a:chExt cx="9645230" cy="1384883"/>
          </a:xfrm>
        </p:grpSpPr>
        <p:grpSp>
          <p:nvGrpSpPr>
            <p:cNvPr id="6" name="Group 5">
              <a:extLst>
                <a:ext uri="{FF2B5EF4-FFF2-40B4-BE49-F238E27FC236}">
                  <a16:creationId xmlns:a16="http://schemas.microsoft.com/office/drawing/2014/main" id="{CB301AD0-4538-8944-9F32-328C837EE7B8}"/>
                </a:ext>
              </a:extLst>
            </p:cNvPr>
            <p:cNvGrpSpPr/>
            <p:nvPr/>
          </p:nvGrpSpPr>
          <p:grpSpPr>
            <a:xfrm>
              <a:off x="1450760" y="2934248"/>
              <a:ext cx="2087979" cy="869657"/>
              <a:chOff x="1451579" y="2849216"/>
              <a:chExt cx="1762538" cy="579784"/>
            </a:xfrm>
          </p:grpSpPr>
          <p:sp>
            <p:nvSpPr>
              <p:cNvPr id="4" name="Rectangle 3">
                <a:extLst>
                  <a:ext uri="{FF2B5EF4-FFF2-40B4-BE49-F238E27FC236}">
                    <a16:creationId xmlns:a16="http://schemas.microsoft.com/office/drawing/2014/main" id="{7568C4CF-3947-3E47-BA94-6E42A1D90FE2}"/>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8B58E5-2E9E-9D4B-8183-6952A7EC9748}"/>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880BA2F-62B0-124C-B1E1-123B58DB18EA}"/>
                </a:ext>
              </a:extLst>
            </p:cNvPr>
            <p:cNvGrpSpPr/>
            <p:nvPr/>
          </p:nvGrpSpPr>
          <p:grpSpPr>
            <a:xfrm>
              <a:off x="4508516" y="2934248"/>
              <a:ext cx="441399" cy="872349"/>
              <a:chOff x="4320209" y="2661138"/>
              <a:chExt cx="441399" cy="872349"/>
            </a:xfrm>
          </p:grpSpPr>
          <p:sp>
            <p:nvSpPr>
              <p:cNvPr id="10"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20"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Can 25">
              <a:extLst>
                <a:ext uri="{FF2B5EF4-FFF2-40B4-BE49-F238E27FC236}">
                  <a16:creationId xmlns:a16="http://schemas.microsoft.com/office/drawing/2014/main" id="{93331539-DB6C-AF4A-9990-A894497E57D4}"/>
                </a:ext>
              </a:extLst>
            </p:cNvPr>
            <p:cNvSpPr/>
            <p:nvPr/>
          </p:nvSpPr>
          <p:spPr>
            <a:xfrm rot="5400000">
              <a:off x="6950134" y="2411819"/>
              <a:ext cx="346575" cy="1916084"/>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6068909-4A71-B943-B7D8-5223345CEE34}"/>
                </a:ext>
              </a:extLst>
            </p:cNvPr>
            <p:cNvGrpSpPr/>
            <p:nvPr/>
          </p:nvGrpSpPr>
          <p:grpSpPr>
            <a:xfrm rot="10800000">
              <a:off x="9008011" y="2934247"/>
              <a:ext cx="2087979" cy="869657"/>
              <a:chOff x="1451579" y="2849216"/>
              <a:chExt cx="1762538" cy="579784"/>
            </a:xfrm>
          </p:grpSpPr>
          <p:sp>
            <p:nvSpPr>
              <p:cNvPr id="28" name="Rectangle 27">
                <a:extLst>
                  <a:ext uri="{FF2B5EF4-FFF2-40B4-BE49-F238E27FC236}">
                    <a16:creationId xmlns:a16="http://schemas.microsoft.com/office/drawing/2014/main" id="{E4C7E74E-B0A9-374D-A7D8-846E85D6114F}"/>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4066E0-3A3B-304B-B7AB-CB59C3F14BB1}"/>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Arrow Connector 30">
              <a:extLst>
                <a:ext uri="{FF2B5EF4-FFF2-40B4-BE49-F238E27FC236}">
                  <a16:creationId xmlns:a16="http://schemas.microsoft.com/office/drawing/2014/main" id="{CCDDFB78-AF73-0B45-8006-A7E261A13227}"/>
                </a:ext>
              </a:extLst>
            </p:cNvPr>
            <p:cNvCxnSpPr/>
            <p:nvPr/>
          </p:nvCxnSpPr>
          <p:spPr>
            <a:xfrm>
              <a:off x="3669323" y="3369074"/>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CF511F-C767-B844-AA4B-AB33F8767A72}"/>
                </a:ext>
              </a:extLst>
            </p:cNvPr>
            <p:cNvCxnSpPr/>
            <p:nvPr/>
          </p:nvCxnSpPr>
          <p:spPr>
            <a:xfrm>
              <a:off x="5256744" y="3369645"/>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F5621C5-C07B-F746-B0E8-8ACF55CFCA2B}"/>
                </a:ext>
              </a:extLst>
            </p:cNvPr>
            <p:cNvSpPr txBox="1"/>
            <p:nvPr/>
          </p:nvSpPr>
          <p:spPr>
            <a:xfrm>
              <a:off x="1908648" y="3173816"/>
              <a:ext cx="835485" cy="369332"/>
            </a:xfrm>
            <a:prstGeom prst="rect">
              <a:avLst/>
            </a:prstGeom>
            <a:noFill/>
          </p:spPr>
          <p:txBody>
            <a:bodyPr wrap="none" rtlCol="0">
              <a:spAutoFit/>
            </a:bodyPr>
            <a:lstStyle/>
            <a:p>
              <a:r>
                <a:rPr lang="en-US" dirty="0"/>
                <a:t>Sender</a:t>
              </a:r>
            </a:p>
          </p:txBody>
        </p:sp>
        <p:sp>
          <p:nvSpPr>
            <p:cNvPr id="35" name="TextBox 34">
              <a:extLst>
                <a:ext uri="{FF2B5EF4-FFF2-40B4-BE49-F238E27FC236}">
                  <a16:creationId xmlns:a16="http://schemas.microsoft.com/office/drawing/2014/main" id="{F8B1E14C-B5AA-AB4E-9628-3148F39CAB44}"/>
                </a:ext>
              </a:extLst>
            </p:cNvPr>
            <p:cNvSpPr txBox="1"/>
            <p:nvPr/>
          </p:nvSpPr>
          <p:spPr>
            <a:xfrm>
              <a:off x="6642728" y="3651757"/>
              <a:ext cx="978153" cy="646331"/>
            </a:xfrm>
            <a:prstGeom prst="rect">
              <a:avLst/>
            </a:prstGeom>
            <a:noFill/>
          </p:spPr>
          <p:txBody>
            <a:bodyPr wrap="none" rtlCol="0">
              <a:spAutoFit/>
            </a:bodyPr>
            <a:lstStyle/>
            <a:p>
              <a:r>
                <a:rPr lang="en-US" dirty="0"/>
                <a:t>Channel</a:t>
              </a:r>
            </a:p>
            <a:p>
              <a:r>
                <a:rPr lang="en-US" dirty="0"/>
                <a:t>(Queue)</a:t>
              </a:r>
            </a:p>
          </p:txBody>
        </p:sp>
        <p:sp>
          <p:nvSpPr>
            <p:cNvPr id="36" name="TextBox 35">
              <a:extLst>
                <a:ext uri="{FF2B5EF4-FFF2-40B4-BE49-F238E27FC236}">
                  <a16:creationId xmlns:a16="http://schemas.microsoft.com/office/drawing/2014/main" id="{2FB61F89-8563-2641-B845-A0B2857FE65F}"/>
                </a:ext>
              </a:extLst>
            </p:cNvPr>
            <p:cNvSpPr txBox="1"/>
            <p:nvPr/>
          </p:nvSpPr>
          <p:spPr>
            <a:xfrm>
              <a:off x="4354537" y="3949798"/>
              <a:ext cx="957313" cy="369332"/>
            </a:xfrm>
            <a:prstGeom prst="rect">
              <a:avLst/>
            </a:prstGeom>
            <a:noFill/>
          </p:spPr>
          <p:txBody>
            <a:bodyPr wrap="none" rtlCol="0">
              <a:spAutoFit/>
            </a:bodyPr>
            <a:lstStyle/>
            <a:p>
              <a:r>
                <a:rPr lang="en-US" dirty="0"/>
                <a:t>Message</a:t>
              </a:r>
            </a:p>
          </p:txBody>
        </p:sp>
        <p:sp>
          <p:nvSpPr>
            <p:cNvPr id="37" name="TextBox 36">
              <a:extLst>
                <a:ext uri="{FF2B5EF4-FFF2-40B4-BE49-F238E27FC236}">
                  <a16:creationId xmlns:a16="http://schemas.microsoft.com/office/drawing/2014/main" id="{5D1CFDC1-90BF-E140-8DD2-E2A0870F03E5}"/>
                </a:ext>
              </a:extLst>
            </p:cNvPr>
            <p:cNvSpPr txBox="1"/>
            <p:nvPr/>
          </p:nvSpPr>
          <p:spPr>
            <a:xfrm>
              <a:off x="9718851" y="3165718"/>
              <a:ext cx="995978" cy="369332"/>
            </a:xfrm>
            <a:prstGeom prst="rect">
              <a:avLst/>
            </a:prstGeom>
            <a:noFill/>
          </p:spPr>
          <p:txBody>
            <a:bodyPr wrap="none" rtlCol="0">
              <a:spAutoFit/>
            </a:bodyPr>
            <a:lstStyle/>
            <a:p>
              <a:r>
                <a:rPr lang="en-US" dirty="0"/>
                <a:t>Receiver</a:t>
              </a:r>
            </a:p>
          </p:txBody>
        </p:sp>
        <p:cxnSp>
          <p:nvCxnSpPr>
            <p:cNvPr id="39" name="Straight Arrow Connector 38">
              <a:extLst>
                <a:ext uri="{FF2B5EF4-FFF2-40B4-BE49-F238E27FC236}">
                  <a16:creationId xmlns:a16="http://schemas.microsoft.com/office/drawing/2014/main" id="{35F9E055-9B2A-4C40-A799-30DA3EC31F45}"/>
                </a:ext>
              </a:extLst>
            </p:cNvPr>
            <p:cNvCxnSpPr/>
            <p:nvPr/>
          </p:nvCxnSpPr>
          <p:spPr>
            <a:xfrm>
              <a:off x="8199236" y="3392818"/>
              <a:ext cx="691661"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テキスト ボックス 1"/>
          <p:cNvSpPr txBox="1"/>
          <p:nvPr/>
        </p:nvSpPr>
        <p:spPr>
          <a:xfrm>
            <a:off x="1908648" y="2143109"/>
            <a:ext cx="8609601" cy="461665"/>
          </a:xfrm>
          <a:prstGeom prst="rect">
            <a:avLst/>
          </a:prstGeom>
          <a:noFill/>
        </p:spPr>
        <p:txBody>
          <a:bodyPr wrap="none" rtlCol="0">
            <a:spAutoFit/>
          </a:bodyPr>
          <a:lstStyle/>
          <a:p>
            <a:pPr algn="ctr"/>
            <a:r>
              <a:rPr kumimoji="1" lang="en-US" altLang="ja-JP" sz="2400" dirty="0"/>
              <a:t>ERROR HANDLING IN ENTERPRISE INTEGRATION PATTERNS?</a:t>
            </a:r>
            <a:endParaRPr kumimoji="1" lang="ja-JP" altLang="en-US" sz="2400" dirty="0"/>
          </a:p>
        </p:txBody>
      </p:sp>
      <p:sp>
        <p:nvSpPr>
          <p:cNvPr id="8" name="テキスト ボックス 7"/>
          <p:cNvSpPr txBox="1"/>
          <p:nvPr/>
        </p:nvSpPr>
        <p:spPr>
          <a:xfrm>
            <a:off x="1450760" y="2842084"/>
            <a:ext cx="9645230" cy="461665"/>
          </a:xfrm>
          <a:prstGeom prst="rect">
            <a:avLst/>
          </a:prstGeom>
          <a:noFill/>
        </p:spPr>
        <p:txBody>
          <a:bodyPr wrap="square" rtlCol="0">
            <a:spAutoFit/>
          </a:bodyPr>
          <a:lstStyle/>
          <a:p>
            <a:r>
              <a:rPr kumimoji="1" lang="en-US" altLang="ja-JP" sz="2400" b="1" dirty="0"/>
              <a:t>1. </a:t>
            </a:r>
            <a:r>
              <a:rPr kumimoji="1" lang="ja-JP" altLang="en-US" sz="2400" b="1" dirty="0"/>
              <a:t>なにもしない</a:t>
            </a:r>
          </a:p>
        </p:txBody>
      </p:sp>
      <p:sp>
        <p:nvSpPr>
          <p:cNvPr id="30" name="テキスト ボックス 29"/>
          <p:cNvSpPr txBox="1"/>
          <p:nvPr/>
        </p:nvSpPr>
        <p:spPr>
          <a:xfrm>
            <a:off x="1450760" y="3483879"/>
            <a:ext cx="9645230" cy="461665"/>
          </a:xfrm>
          <a:prstGeom prst="rect">
            <a:avLst/>
          </a:prstGeom>
          <a:noFill/>
        </p:spPr>
        <p:txBody>
          <a:bodyPr wrap="square" rtlCol="0">
            <a:spAutoFit/>
          </a:bodyPr>
          <a:lstStyle/>
          <a:p>
            <a:r>
              <a:rPr kumimoji="1" lang="en-US" altLang="ja-JP" sz="2400" b="1" dirty="0"/>
              <a:t>2. </a:t>
            </a:r>
            <a:r>
              <a:rPr kumimoji="1" lang="ja-JP" altLang="en-US" sz="2400" b="1" dirty="0"/>
              <a:t>リトライする</a:t>
            </a:r>
          </a:p>
        </p:txBody>
      </p:sp>
      <p:sp>
        <p:nvSpPr>
          <p:cNvPr id="33" name="テキスト ボックス 32"/>
          <p:cNvSpPr txBox="1"/>
          <p:nvPr/>
        </p:nvSpPr>
        <p:spPr>
          <a:xfrm>
            <a:off x="1450760" y="4120978"/>
            <a:ext cx="9645230" cy="461665"/>
          </a:xfrm>
          <a:prstGeom prst="rect">
            <a:avLst/>
          </a:prstGeom>
          <a:noFill/>
        </p:spPr>
        <p:txBody>
          <a:bodyPr wrap="square" rtlCol="0">
            <a:spAutoFit/>
          </a:bodyPr>
          <a:lstStyle/>
          <a:p>
            <a:r>
              <a:rPr kumimoji="1" lang="en-US" altLang="ja-JP" sz="2400" b="1" dirty="0"/>
              <a:t>3.</a:t>
            </a:r>
            <a:r>
              <a:rPr kumimoji="1" lang="ja-JP" altLang="en-US" sz="2400" b="1" dirty="0"/>
              <a:t> エラーによる</a:t>
            </a:r>
            <a:r>
              <a:rPr lang="ja-JP" altLang="en-US" sz="2400" b="1" dirty="0"/>
              <a:t>損失を補償する</a:t>
            </a:r>
            <a:endParaRPr kumimoji="1" lang="ja-JP" altLang="en-US" sz="2400" b="1" dirty="0"/>
          </a:p>
        </p:txBody>
      </p:sp>
      <p:grpSp>
        <p:nvGrpSpPr>
          <p:cNvPr id="9" name="グループ化 8"/>
          <p:cNvGrpSpPr/>
          <p:nvPr/>
        </p:nvGrpSpPr>
        <p:grpSpPr>
          <a:xfrm>
            <a:off x="1450760" y="4351810"/>
            <a:ext cx="10335358" cy="1656307"/>
            <a:chOff x="1450760" y="4351810"/>
            <a:chExt cx="10335358" cy="1656307"/>
          </a:xfrm>
        </p:grpSpPr>
        <p:sp>
          <p:nvSpPr>
            <p:cNvPr id="7" name="テキスト ボックス 6"/>
            <p:cNvSpPr txBox="1"/>
            <p:nvPr/>
          </p:nvSpPr>
          <p:spPr>
            <a:xfrm>
              <a:off x="1450760" y="4811058"/>
              <a:ext cx="9645230" cy="1015663"/>
            </a:xfrm>
            <a:prstGeom prst="rect">
              <a:avLst/>
            </a:prstGeom>
            <a:noFill/>
          </p:spPr>
          <p:txBody>
            <a:bodyPr wrap="square" rtlCol="0">
              <a:spAutoFit/>
            </a:bodyPr>
            <a:lstStyle/>
            <a:p>
              <a:r>
                <a:rPr lang="en-US" altLang="ja" sz="2000" b="1" dirty="0"/>
                <a:t>“An honest interaction style that does not try to deny the limitations of the underlying medium.” by </a:t>
              </a:r>
              <a:r>
                <a:rPr lang="en-US" altLang="ja" sz="2000" dirty="0"/>
                <a:t>Gregor </a:t>
              </a:r>
              <a:r>
                <a:rPr lang="en-US" altLang="ja" sz="2000" dirty="0" err="1"/>
                <a:t>Hohpe</a:t>
              </a:r>
              <a:r>
                <a:rPr lang="en-US" altLang="ja" sz="2000" dirty="0"/>
                <a:t> </a:t>
              </a:r>
              <a:endParaRPr lang="en-US" altLang="ja" sz="2000" b="1" dirty="0"/>
            </a:p>
            <a:p>
              <a:r>
                <a:rPr lang="en-US" dirty="0"/>
                <a:t>YOW! Singapore 2017 Gregor </a:t>
              </a:r>
              <a:r>
                <a:rPr lang="en-US" dirty="0" err="1"/>
                <a:t>Hohpe</a:t>
              </a:r>
              <a:r>
                <a:rPr lang="en-US" dirty="0"/>
                <a:t> - Enterprise Integration Patterns 2</a:t>
              </a:r>
              <a:r>
                <a:rPr kumimoji="1" lang="en-US" altLang="ja" sz="2000" b="1" dirty="0"/>
                <a:t> </a:t>
              </a:r>
              <a:endParaRPr lang="en-US" altLang="ja" sz="2000" b="1" dirty="0"/>
            </a:p>
          </p:txBody>
        </p:sp>
        <p:pic>
          <p:nvPicPr>
            <p:cNvPr id="41" name="Picture 6">
              <a:extLst>
                <a:ext uri="{FF2B5EF4-FFF2-40B4-BE49-F238E27FC236}">
                  <a16:creationId xmlns:a16="http://schemas.microsoft.com/office/drawing/2014/main" id="{859047C8-BE58-7946-B94D-99B34FEB90A0}"/>
                </a:ext>
              </a:extLst>
            </p:cNvPr>
            <p:cNvPicPr>
              <a:picLocks noChangeAspect="1"/>
            </p:cNvPicPr>
            <p:nvPr/>
          </p:nvPicPr>
          <p:blipFill>
            <a:blip r:embed="rId3">
              <a:alphaModFix/>
            </a:blip>
            <a:stretch>
              <a:fillRect/>
            </a:stretch>
          </p:blipFill>
          <p:spPr>
            <a:xfrm>
              <a:off x="10405862" y="4351810"/>
              <a:ext cx="1380256" cy="1656307"/>
            </a:xfrm>
            <a:prstGeom prst="rect">
              <a:avLst/>
            </a:prstGeom>
            <a:effectLst>
              <a:softEdge rad="228600"/>
            </a:effectLst>
          </p:spPr>
        </p:pic>
      </p:grpSp>
    </p:spTree>
    <p:extLst>
      <p:ext uri="{BB962C8B-B14F-4D97-AF65-F5344CB8AC3E}">
        <p14:creationId xmlns:p14="http://schemas.microsoft.com/office/powerpoint/2010/main" val="61699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D6D552-704A-794B-9FD8-A6EA5ED6A4B0}"/>
              </a:ext>
            </a:extLst>
          </p:cNvPr>
          <p:cNvSpPr>
            <a:spLocks noGrp="1"/>
          </p:cNvSpPr>
          <p:nvPr>
            <p:ph type="title"/>
          </p:nvPr>
        </p:nvSpPr>
        <p:spPr>
          <a:xfrm>
            <a:off x="1451579" y="541867"/>
            <a:ext cx="9603275" cy="1311887"/>
          </a:xfrm>
        </p:spPr>
        <p:txBody>
          <a:bodyPr>
            <a:normAutofit fontScale="90000"/>
          </a:bodyPr>
          <a:lstStyle/>
          <a:p>
            <a:r>
              <a:rPr lang="en-US" altLang="ja-JP" sz="2200" dirty="0"/>
              <a:t>Synchronous</a:t>
            </a:r>
            <a:r>
              <a:rPr lang="ja-JP" altLang="en-US" sz="2200" dirty="0"/>
              <a:t> </a:t>
            </a:r>
            <a:r>
              <a:rPr lang="en-US" altLang="ja-JP" sz="2200" dirty="0"/>
              <a:t>ARCHITECTURE  VS  Asynchronous ARCHITECURE</a:t>
            </a:r>
            <a:br>
              <a:rPr lang="en-US" altLang="ja-JP" sz="2200" dirty="0"/>
            </a:br>
            <a:r>
              <a:rPr lang="en-US" altLang="ja-JP" sz="2200" dirty="0"/>
              <a:t>Implementation differences</a:t>
            </a:r>
            <a:br>
              <a:rPr lang="en-US" altLang="ja-JP" dirty="0"/>
            </a:br>
            <a:br>
              <a:rPr lang="en-US" altLang="ja-JP" sz="2700" dirty="0"/>
            </a:br>
            <a:r>
              <a:rPr lang="ja-JP" altLang="en-US" sz="2700" b="1" dirty="0">
                <a:latin typeface="+mn-ea"/>
                <a:ea typeface="+mn-ea"/>
              </a:rPr>
              <a:t>同期と非同期のアーキテクチャの実装の違い</a:t>
            </a:r>
            <a:br>
              <a:rPr lang="en-US" altLang="ja-JP" sz="2700" b="1" dirty="0">
                <a:latin typeface="+mn-ea"/>
                <a:ea typeface="+mn-ea"/>
              </a:rPr>
            </a:br>
            <a:endParaRPr lang="en-US" sz="2700" b="1" dirty="0">
              <a:latin typeface="+mn-ea"/>
              <a:ea typeface="+mn-ea"/>
            </a:endParaRPr>
          </a:p>
        </p:txBody>
      </p:sp>
      <p:cxnSp>
        <p:nvCxnSpPr>
          <p:cNvPr id="8" name="直線コネクタ 7"/>
          <p:cNvCxnSpPr/>
          <p:nvPr/>
        </p:nvCxnSpPr>
        <p:spPr>
          <a:xfrm>
            <a:off x="2316348" y="2270234"/>
            <a:ext cx="0" cy="316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255872" y="2270233"/>
            <a:ext cx="0" cy="316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195396" y="2270234"/>
            <a:ext cx="0" cy="316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134920" y="2270234"/>
            <a:ext cx="0" cy="3168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1480200" y="2585545"/>
            <a:ext cx="836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316348" y="2737945"/>
            <a:ext cx="939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255872" y="2890345"/>
            <a:ext cx="939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4195396" y="3042745"/>
            <a:ext cx="939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4195396" y="3626069"/>
            <a:ext cx="93952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3255872" y="3799486"/>
            <a:ext cx="93952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316348" y="3962398"/>
            <a:ext cx="93952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1480200" y="4096406"/>
            <a:ext cx="8361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025549" y="5384794"/>
            <a:ext cx="3595856" cy="307777"/>
          </a:xfrm>
          <a:prstGeom prst="rect">
            <a:avLst/>
          </a:prstGeom>
          <a:noFill/>
        </p:spPr>
        <p:txBody>
          <a:bodyPr wrap="none" rtlCol="0">
            <a:spAutoFit/>
          </a:bodyPr>
          <a:lstStyle/>
          <a:p>
            <a:r>
              <a:rPr kumimoji="1" lang="ja-JP" altLang="en-US" sz="1400" dirty="0"/>
              <a:t>同期型のアーキテクチャはコールスタック</a:t>
            </a:r>
            <a:endParaRPr kumimoji="1" lang="en-US" altLang="ja-JP" sz="1400" dirty="0"/>
          </a:p>
        </p:txBody>
      </p:sp>
      <p:sp>
        <p:nvSpPr>
          <p:cNvPr id="46" name="正方形/長方形 45"/>
          <p:cNvSpPr/>
          <p:nvPr/>
        </p:nvSpPr>
        <p:spPr>
          <a:xfrm>
            <a:off x="2025549" y="2140795"/>
            <a:ext cx="581597" cy="112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2965073" y="2140795"/>
            <a:ext cx="581597" cy="112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3934344" y="2140795"/>
            <a:ext cx="581597" cy="112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4844121" y="2137764"/>
            <a:ext cx="581597" cy="112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1992281" y="1830698"/>
            <a:ext cx="630429" cy="369332"/>
          </a:xfrm>
          <a:prstGeom prst="rect">
            <a:avLst/>
          </a:prstGeom>
          <a:noFill/>
        </p:spPr>
        <p:txBody>
          <a:bodyPr wrap="none" rtlCol="0">
            <a:spAutoFit/>
          </a:bodyPr>
          <a:lstStyle/>
          <a:p>
            <a:r>
              <a:rPr kumimoji="1" lang="en-US" altLang="ja-JP" dirty="0"/>
              <a:t>Web</a:t>
            </a:r>
            <a:endParaRPr kumimoji="1" lang="ja-JP" altLang="en-US" dirty="0"/>
          </a:p>
        </p:txBody>
      </p:sp>
      <p:sp>
        <p:nvSpPr>
          <p:cNvPr id="52" name="テキスト ボックス 51"/>
          <p:cNvSpPr txBox="1"/>
          <p:nvPr/>
        </p:nvSpPr>
        <p:spPr>
          <a:xfrm>
            <a:off x="1395595" y="2330770"/>
            <a:ext cx="492443" cy="276999"/>
          </a:xfrm>
          <a:prstGeom prst="rect">
            <a:avLst/>
          </a:prstGeom>
          <a:noFill/>
        </p:spPr>
        <p:txBody>
          <a:bodyPr wrap="none" rtlCol="0">
            <a:spAutoFit/>
          </a:bodyPr>
          <a:lstStyle/>
          <a:p>
            <a:r>
              <a:rPr kumimoji="1" lang="ja-JP" altLang="en-US" sz="1200" dirty="0"/>
              <a:t>注文</a:t>
            </a:r>
          </a:p>
        </p:txBody>
      </p:sp>
      <p:sp>
        <p:nvSpPr>
          <p:cNvPr id="53" name="テキスト ボックス 52"/>
          <p:cNvSpPr txBox="1"/>
          <p:nvPr/>
        </p:nvSpPr>
        <p:spPr>
          <a:xfrm>
            <a:off x="2701328" y="1851496"/>
            <a:ext cx="1107996" cy="369332"/>
          </a:xfrm>
          <a:prstGeom prst="rect">
            <a:avLst/>
          </a:prstGeom>
          <a:noFill/>
        </p:spPr>
        <p:txBody>
          <a:bodyPr wrap="none" rtlCol="0">
            <a:spAutoFit/>
          </a:bodyPr>
          <a:lstStyle/>
          <a:p>
            <a:r>
              <a:rPr kumimoji="1" lang="ja-JP" altLang="en-US" dirty="0"/>
              <a:t>注文管理</a:t>
            </a:r>
          </a:p>
        </p:txBody>
      </p:sp>
      <p:sp>
        <p:nvSpPr>
          <p:cNvPr id="54" name="テキスト ボックス 53"/>
          <p:cNvSpPr txBox="1"/>
          <p:nvPr/>
        </p:nvSpPr>
        <p:spPr>
          <a:xfrm>
            <a:off x="3706654" y="1851101"/>
            <a:ext cx="1107996" cy="369332"/>
          </a:xfrm>
          <a:prstGeom prst="rect">
            <a:avLst/>
          </a:prstGeom>
          <a:noFill/>
        </p:spPr>
        <p:txBody>
          <a:bodyPr wrap="none" rtlCol="0">
            <a:spAutoFit/>
          </a:bodyPr>
          <a:lstStyle/>
          <a:p>
            <a:r>
              <a:rPr kumimoji="1" lang="ja-JP" altLang="en-US" dirty="0"/>
              <a:t>在庫管理</a:t>
            </a:r>
          </a:p>
        </p:txBody>
      </p:sp>
      <p:sp>
        <p:nvSpPr>
          <p:cNvPr id="55" name="テキスト ボックス 54"/>
          <p:cNvSpPr txBox="1"/>
          <p:nvPr/>
        </p:nvSpPr>
        <p:spPr>
          <a:xfrm>
            <a:off x="4797860" y="1841584"/>
            <a:ext cx="646331" cy="369332"/>
          </a:xfrm>
          <a:prstGeom prst="rect">
            <a:avLst/>
          </a:prstGeom>
          <a:noFill/>
        </p:spPr>
        <p:txBody>
          <a:bodyPr wrap="none" rtlCol="0">
            <a:spAutoFit/>
          </a:bodyPr>
          <a:lstStyle/>
          <a:p>
            <a:r>
              <a:rPr kumimoji="1" lang="ja-JP" altLang="en-US" dirty="0"/>
              <a:t>配送</a:t>
            </a:r>
          </a:p>
        </p:txBody>
      </p:sp>
      <p:sp>
        <p:nvSpPr>
          <p:cNvPr id="56" name="テキスト ボックス 55"/>
          <p:cNvSpPr txBox="1"/>
          <p:nvPr/>
        </p:nvSpPr>
        <p:spPr>
          <a:xfrm>
            <a:off x="1480200" y="3841808"/>
            <a:ext cx="492443" cy="276999"/>
          </a:xfrm>
          <a:prstGeom prst="rect">
            <a:avLst/>
          </a:prstGeom>
          <a:noFill/>
        </p:spPr>
        <p:txBody>
          <a:bodyPr wrap="none" rtlCol="0">
            <a:spAutoFit/>
          </a:bodyPr>
          <a:lstStyle/>
          <a:p>
            <a:r>
              <a:rPr kumimoji="1" lang="ja-JP" altLang="en-US" sz="1200" dirty="0"/>
              <a:t>確認</a:t>
            </a:r>
          </a:p>
        </p:txBody>
      </p:sp>
      <p:sp>
        <p:nvSpPr>
          <p:cNvPr id="57" name="テキスト ボックス 56"/>
          <p:cNvSpPr txBox="1"/>
          <p:nvPr/>
        </p:nvSpPr>
        <p:spPr>
          <a:xfrm>
            <a:off x="3375248" y="3911740"/>
            <a:ext cx="646331" cy="369332"/>
          </a:xfrm>
          <a:prstGeom prst="rect">
            <a:avLst/>
          </a:prstGeom>
          <a:noFill/>
        </p:spPr>
        <p:txBody>
          <a:bodyPr wrap="none" rtlCol="0">
            <a:spAutoFit/>
          </a:bodyPr>
          <a:lstStyle/>
          <a:p>
            <a:r>
              <a:rPr kumimoji="1" lang="ja-JP" altLang="en-US" b="1" dirty="0">
                <a:solidFill>
                  <a:srgbClr val="C00000"/>
                </a:solidFill>
              </a:rPr>
              <a:t>同期</a:t>
            </a:r>
          </a:p>
        </p:txBody>
      </p:sp>
      <p:grpSp>
        <p:nvGrpSpPr>
          <p:cNvPr id="12" name="Group 11">
            <a:extLst>
              <a:ext uri="{FF2B5EF4-FFF2-40B4-BE49-F238E27FC236}">
                <a16:creationId xmlns:a16="http://schemas.microsoft.com/office/drawing/2014/main" id="{F9D83C02-7D89-3B4D-957C-9659F26BBCC2}"/>
              </a:ext>
            </a:extLst>
          </p:cNvPr>
          <p:cNvGrpSpPr/>
          <p:nvPr/>
        </p:nvGrpSpPr>
        <p:grpSpPr>
          <a:xfrm>
            <a:off x="7276204" y="2754510"/>
            <a:ext cx="3714582" cy="828580"/>
            <a:chOff x="7220669" y="2637189"/>
            <a:chExt cx="3714582" cy="828580"/>
          </a:xfrm>
        </p:grpSpPr>
        <p:grpSp>
          <p:nvGrpSpPr>
            <p:cNvPr id="60" name="Group 5">
              <a:extLst>
                <a:ext uri="{FF2B5EF4-FFF2-40B4-BE49-F238E27FC236}">
                  <a16:creationId xmlns:a16="http://schemas.microsoft.com/office/drawing/2014/main" id="{CB301AD0-4538-8944-9F32-328C837EE7B8}"/>
                </a:ext>
              </a:extLst>
            </p:cNvPr>
            <p:cNvGrpSpPr/>
            <p:nvPr/>
          </p:nvGrpSpPr>
          <p:grpSpPr>
            <a:xfrm>
              <a:off x="7220669" y="2689441"/>
              <a:ext cx="804125" cy="735133"/>
              <a:chOff x="1451579" y="2849216"/>
              <a:chExt cx="1762538" cy="579784"/>
            </a:xfrm>
          </p:grpSpPr>
          <p:sp>
            <p:nvSpPr>
              <p:cNvPr id="81" name="Rectangle 3">
                <a:extLst>
                  <a:ext uri="{FF2B5EF4-FFF2-40B4-BE49-F238E27FC236}">
                    <a16:creationId xmlns:a16="http://schemas.microsoft.com/office/drawing/2014/main" id="{7568C4CF-3947-3E47-BA94-6E42A1D90FE2}"/>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4">
                <a:extLst>
                  <a:ext uri="{FF2B5EF4-FFF2-40B4-BE49-F238E27FC236}">
                    <a16:creationId xmlns:a16="http://schemas.microsoft.com/office/drawing/2014/main" id="{C88B58E5-2E9E-9D4B-8183-6952A7EC9748}"/>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22">
              <a:extLst>
                <a:ext uri="{FF2B5EF4-FFF2-40B4-BE49-F238E27FC236}">
                  <a16:creationId xmlns:a16="http://schemas.microsoft.com/office/drawing/2014/main" id="{4880BA2F-62B0-124C-B1E1-123B58DB18EA}"/>
                </a:ext>
              </a:extLst>
            </p:cNvPr>
            <p:cNvGrpSpPr/>
            <p:nvPr/>
          </p:nvGrpSpPr>
          <p:grpSpPr>
            <a:xfrm>
              <a:off x="8398276" y="2637189"/>
              <a:ext cx="169992" cy="388667"/>
              <a:chOff x="4320209" y="2661138"/>
              <a:chExt cx="441399" cy="872349"/>
            </a:xfrm>
          </p:grpSpPr>
          <p:sp>
            <p:nvSpPr>
              <p:cNvPr id="73"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75"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79"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0"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77"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8"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Can 25">
              <a:extLst>
                <a:ext uri="{FF2B5EF4-FFF2-40B4-BE49-F238E27FC236}">
                  <a16:creationId xmlns:a16="http://schemas.microsoft.com/office/drawing/2014/main" id="{93331539-DB6C-AF4A-9990-A894497E57D4}"/>
                </a:ext>
              </a:extLst>
            </p:cNvPr>
            <p:cNvSpPr/>
            <p:nvPr/>
          </p:nvSpPr>
          <p:spPr>
            <a:xfrm rot="5400000">
              <a:off x="9328125" y="2462310"/>
              <a:ext cx="154413" cy="737925"/>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26">
              <a:extLst>
                <a:ext uri="{FF2B5EF4-FFF2-40B4-BE49-F238E27FC236}">
                  <a16:creationId xmlns:a16="http://schemas.microsoft.com/office/drawing/2014/main" id="{A6068909-4A71-B943-B7D8-5223345CEE34}"/>
                </a:ext>
              </a:extLst>
            </p:cNvPr>
            <p:cNvGrpSpPr/>
            <p:nvPr/>
          </p:nvGrpSpPr>
          <p:grpSpPr>
            <a:xfrm rot="10800000">
              <a:off x="10131126" y="2716571"/>
              <a:ext cx="804125" cy="721065"/>
              <a:chOff x="1451579" y="2849216"/>
              <a:chExt cx="1762538" cy="579784"/>
            </a:xfrm>
          </p:grpSpPr>
          <p:sp>
            <p:nvSpPr>
              <p:cNvPr id="71" name="Rectangle 27">
                <a:extLst>
                  <a:ext uri="{FF2B5EF4-FFF2-40B4-BE49-F238E27FC236}">
                    <a16:creationId xmlns:a16="http://schemas.microsoft.com/office/drawing/2014/main" id="{E4C7E74E-B0A9-374D-A7D8-846E85D6114F}"/>
                  </a:ext>
                </a:extLst>
              </p:cNvPr>
              <p:cNvSpPr/>
              <p:nvPr/>
            </p:nvSpPr>
            <p:spPr>
              <a:xfrm>
                <a:off x="1451579" y="2849217"/>
                <a:ext cx="1484243"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8">
                <a:extLst>
                  <a:ext uri="{FF2B5EF4-FFF2-40B4-BE49-F238E27FC236}">
                    <a16:creationId xmlns:a16="http://schemas.microsoft.com/office/drawing/2014/main" id="{974066E0-3A3B-304B-B7AB-CB59C3F14BB1}"/>
                  </a:ext>
                </a:extLst>
              </p:cNvPr>
              <p:cNvSpPr/>
              <p:nvPr/>
            </p:nvSpPr>
            <p:spPr>
              <a:xfrm>
                <a:off x="2988830" y="2849216"/>
                <a:ext cx="225287" cy="579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4" name="Straight Arrow Connector 30">
              <a:extLst>
                <a:ext uri="{FF2B5EF4-FFF2-40B4-BE49-F238E27FC236}">
                  <a16:creationId xmlns:a16="http://schemas.microsoft.com/office/drawing/2014/main" id="{CCDDFB78-AF73-0B45-8006-A7E261A13227}"/>
                </a:ext>
              </a:extLst>
            </p:cNvPr>
            <p:cNvCxnSpPr/>
            <p:nvPr/>
          </p:nvCxnSpPr>
          <p:spPr>
            <a:xfrm>
              <a:off x="8075085" y="2830922"/>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31">
              <a:extLst>
                <a:ext uri="{FF2B5EF4-FFF2-40B4-BE49-F238E27FC236}">
                  <a16:creationId xmlns:a16="http://schemas.microsoft.com/office/drawing/2014/main" id="{B2CF511F-C767-B844-AA4B-AB33F8767A72}"/>
                </a:ext>
              </a:extLst>
            </p:cNvPr>
            <p:cNvCxnSpPr/>
            <p:nvPr/>
          </p:nvCxnSpPr>
          <p:spPr>
            <a:xfrm>
              <a:off x="8686434" y="2831176"/>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38">
              <a:extLst>
                <a:ext uri="{FF2B5EF4-FFF2-40B4-BE49-F238E27FC236}">
                  <a16:creationId xmlns:a16="http://schemas.microsoft.com/office/drawing/2014/main" id="{35F9E055-9B2A-4C40-A799-30DA3EC31F45}"/>
                </a:ext>
              </a:extLst>
            </p:cNvPr>
            <p:cNvCxnSpPr/>
            <p:nvPr/>
          </p:nvCxnSpPr>
          <p:spPr>
            <a:xfrm>
              <a:off x="9819650" y="2841501"/>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Can 25">
              <a:extLst>
                <a:ext uri="{FF2B5EF4-FFF2-40B4-BE49-F238E27FC236}">
                  <a16:creationId xmlns:a16="http://schemas.microsoft.com/office/drawing/2014/main" id="{93331539-DB6C-AF4A-9990-A894497E57D4}"/>
                </a:ext>
              </a:extLst>
            </p:cNvPr>
            <p:cNvSpPr/>
            <p:nvPr/>
          </p:nvSpPr>
          <p:spPr>
            <a:xfrm rot="16200000">
              <a:off x="8673382" y="2914772"/>
              <a:ext cx="154413" cy="737925"/>
            </a:xfrm>
            <a:prstGeom prst="can">
              <a:avLst>
                <a:gd name="adj" fmla="val 33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30">
              <a:extLst>
                <a:ext uri="{FF2B5EF4-FFF2-40B4-BE49-F238E27FC236}">
                  <a16:creationId xmlns:a16="http://schemas.microsoft.com/office/drawing/2014/main" id="{CCDDFB78-AF73-0B45-8006-A7E261A13227}"/>
                </a:ext>
              </a:extLst>
            </p:cNvPr>
            <p:cNvCxnSpPr/>
            <p:nvPr/>
          </p:nvCxnSpPr>
          <p:spPr>
            <a:xfrm rot="10800000">
              <a:off x="9814462" y="3284085"/>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31">
              <a:extLst>
                <a:ext uri="{FF2B5EF4-FFF2-40B4-BE49-F238E27FC236}">
                  <a16:creationId xmlns:a16="http://schemas.microsoft.com/office/drawing/2014/main" id="{B2CF511F-C767-B844-AA4B-AB33F8767A72}"/>
                </a:ext>
              </a:extLst>
            </p:cNvPr>
            <p:cNvCxnSpPr/>
            <p:nvPr/>
          </p:nvCxnSpPr>
          <p:spPr>
            <a:xfrm rot="10800000">
              <a:off x="9203113" y="3283831"/>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38">
              <a:extLst>
                <a:ext uri="{FF2B5EF4-FFF2-40B4-BE49-F238E27FC236}">
                  <a16:creationId xmlns:a16="http://schemas.microsoft.com/office/drawing/2014/main" id="{35F9E055-9B2A-4C40-A799-30DA3EC31F45}"/>
                </a:ext>
              </a:extLst>
            </p:cNvPr>
            <p:cNvCxnSpPr/>
            <p:nvPr/>
          </p:nvCxnSpPr>
          <p:spPr>
            <a:xfrm rot="10800000">
              <a:off x="8069897" y="3273506"/>
              <a:ext cx="26637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22">
              <a:extLst>
                <a:ext uri="{FF2B5EF4-FFF2-40B4-BE49-F238E27FC236}">
                  <a16:creationId xmlns:a16="http://schemas.microsoft.com/office/drawing/2014/main" id="{4880BA2F-62B0-124C-B1E1-123B58DB18EA}"/>
                </a:ext>
              </a:extLst>
            </p:cNvPr>
            <p:cNvGrpSpPr/>
            <p:nvPr/>
          </p:nvGrpSpPr>
          <p:grpSpPr>
            <a:xfrm>
              <a:off x="9505993" y="3077102"/>
              <a:ext cx="169992" cy="388667"/>
              <a:chOff x="4320209" y="2661138"/>
              <a:chExt cx="441399" cy="872349"/>
            </a:xfrm>
          </p:grpSpPr>
          <p:sp>
            <p:nvSpPr>
              <p:cNvPr id="139" name="Oval 9">
                <a:extLst>
                  <a:ext uri="{FF2B5EF4-FFF2-40B4-BE49-F238E27FC236}">
                    <a16:creationId xmlns:a16="http://schemas.microsoft.com/office/drawing/2014/main" id="{63BC034B-DF51-CA40-B0C0-5979CB6C0030}"/>
                  </a:ext>
                </a:extLst>
              </p:cNvPr>
              <p:cNvSpPr/>
              <p:nvPr/>
            </p:nvSpPr>
            <p:spPr>
              <a:xfrm>
                <a:off x="4320209" y="2661138"/>
                <a:ext cx="212034" cy="21203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1">
                <a:extLst>
                  <a:ext uri="{FF2B5EF4-FFF2-40B4-BE49-F238E27FC236}">
                    <a16:creationId xmlns:a16="http://schemas.microsoft.com/office/drawing/2014/main" id="{7C4CEC5D-D366-AB4E-B57B-5ECFD8263537}"/>
                  </a:ext>
                </a:extLst>
              </p:cNvPr>
              <p:cNvCxnSpPr>
                <a:cxnSpLocks/>
              </p:cNvCxnSpPr>
              <p:nvPr/>
            </p:nvCxnSpPr>
            <p:spPr>
              <a:xfrm>
                <a:off x="4426226" y="2849216"/>
                <a:ext cx="0" cy="57978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1" name="Group 17">
                <a:extLst>
                  <a:ext uri="{FF2B5EF4-FFF2-40B4-BE49-F238E27FC236}">
                    <a16:creationId xmlns:a16="http://schemas.microsoft.com/office/drawing/2014/main" id="{6F3B02DC-9105-E941-AEBD-1199978F3D6B}"/>
                  </a:ext>
                </a:extLst>
              </p:cNvPr>
              <p:cNvGrpSpPr/>
              <p:nvPr/>
            </p:nvGrpSpPr>
            <p:grpSpPr>
              <a:xfrm>
                <a:off x="4426226" y="2954723"/>
                <a:ext cx="331305" cy="225288"/>
                <a:chOff x="4426226" y="2849216"/>
                <a:chExt cx="331305" cy="225288"/>
              </a:xfrm>
            </p:grpSpPr>
            <p:cxnSp>
              <p:nvCxnSpPr>
                <p:cNvPr id="145" name="Straight Connector 13">
                  <a:extLst>
                    <a:ext uri="{FF2B5EF4-FFF2-40B4-BE49-F238E27FC236}">
                      <a16:creationId xmlns:a16="http://schemas.microsoft.com/office/drawing/2014/main" id="{5BEA5923-9B86-1B48-A127-DEE847D6F6EB}"/>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Rectangle 14">
                  <a:extLst>
                    <a:ext uri="{FF2B5EF4-FFF2-40B4-BE49-F238E27FC236}">
                      <a16:creationId xmlns:a16="http://schemas.microsoft.com/office/drawing/2014/main" id="{461F47E4-A6FA-B14F-8207-32E43B3EC95D}"/>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8">
                <a:extLst>
                  <a:ext uri="{FF2B5EF4-FFF2-40B4-BE49-F238E27FC236}">
                    <a16:creationId xmlns:a16="http://schemas.microsoft.com/office/drawing/2014/main" id="{0DE050CF-6D5E-4348-A613-92264CE1266E}"/>
                  </a:ext>
                </a:extLst>
              </p:cNvPr>
              <p:cNvGrpSpPr/>
              <p:nvPr/>
            </p:nvGrpSpPr>
            <p:grpSpPr>
              <a:xfrm>
                <a:off x="4430303" y="3308199"/>
                <a:ext cx="331305" cy="225288"/>
                <a:chOff x="4426226" y="2849216"/>
                <a:chExt cx="331305" cy="225288"/>
              </a:xfrm>
            </p:grpSpPr>
            <p:cxnSp>
              <p:nvCxnSpPr>
                <p:cNvPr id="143" name="Straight Connector 19">
                  <a:extLst>
                    <a:ext uri="{FF2B5EF4-FFF2-40B4-BE49-F238E27FC236}">
                      <a16:creationId xmlns:a16="http://schemas.microsoft.com/office/drawing/2014/main" id="{1FD5C2F0-5F6C-C240-88D3-1B4BBEBE8A9A}"/>
                    </a:ext>
                  </a:extLst>
                </p:cNvPr>
                <p:cNvCxnSpPr/>
                <p:nvPr/>
              </p:nvCxnSpPr>
              <p:spPr>
                <a:xfrm>
                  <a:off x="4426226" y="2968487"/>
                  <a:ext cx="10601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4" name="Rectangle 20">
                  <a:extLst>
                    <a:ext uri="{FF2B5EF4-FFF2-40B4-BE49-F238E27FC236}">
                      <a16:creationId xmlns:a16="http://schemas.microsoft.com/office/drawing/2014/main" id="{53B49973-31AF-3D4E-95EB-D584E3FCE9A4}"/>
                    </a:ext>
                  </a:extLst>
                </p:cNvPr>
                <p:cNvSpPr/>
                <p:nvPr/>
              </p:nvSpPr>
              <p:spPr>
                <a:xfrm>
                  <a:off x="4532243" y="2849216"/>
                  <a:ext cx="225288" cy="225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47" name="テキスト ボックス 146"/>
          <p:cNvSpPr txBox="1"/>
          <p:nvPr/>
        </p:nvSpPr>
        <p:spPr>
          <a:xfrm>
            <a:off x="6707190" y="1951878"/>
            <a:ext cx="4852610" cy="307777"/>
          </a:xfrm>
          <a:prstGeom prst="rect">
            <a:avLst/>
          </a:prstGeom>
          <a:noFill/>
        </p:spPr>
        <p:txBody>
          <a:bodyPr wrap="none" rtlCol="0">
            <a:spAutoFit/>
          </a:bodyPr>
          <a:lstStyle/>
          <a:p>
            <a:r>
              <a:rPr kumimoji="1" lang="ja-JP" altLang="en-US" sz="1400" dirty="0"/>
              <a:t>非同期のアーキテクチャをシーケンス図で表すのは難しい</a:t>
            </a:r>
          </a:p>
        </p:txBody>
      </p:sp>
      <p:sp>
        <p:nvSpPr>
          <p:cNvPr id="148" name="テキスト ボックス 147"/>
          <p:cNvSpPr txBox="1"/>
          <p:nvPr/>
        </p:nvSpPr>
        <p:spPr>
          <a:xfrm>
            <a:off x="8140780" y="2217640"/>
            <a:ext cx="1781257" cy="369332"/>
          </a:xfrm>
          <a:prstGeom prst="rect">
            <a:avLst/>
          </a:prstGeom>
          <a:noFill/>
        </p:spPr>
        <p:txBody>
          <a:bodyPr wrap="none" rtlCol="0">
            <a:spAutoFit/>
          </a:bodyPr>
          <a:lstStyle/>
          <a:p>
            <a:r>
              <a:rPr kumimoji="1" lang="en-US" altLang="ja-JP" dirty="0"/>
              <a:t>Pattern Language</a:t>
            </a:r>
            <a:endParaRPr kumimoji="1" lang="ja-JP" altLang="en-US" dirty="0"/>
          </a:p>
        </p:txBody>
      </p:sp>
      <p:sp>
        <p:nvSpPr>
          <p:cNvPr id="149" name="テキスト ボックス 148"/>
          <p:cNvSpPr txBox="1"/>
          <p:nvPr/>
        </p:nvSpPr>
        <p:spPr>
          <a:xfrm>
            <a:off x="8211608" y="4671508"/>
            <a:ext cx="1843774" cy="923330"/>
          </a:xfrm>
          <a:prstGeom prst="rect">
            <a:avLst/>
          </a:prstGeom>
          <a:noFill/>
        </p:spPr>
        <p:txBody>
          <a:bodyPr wrap="none" rtlCol="0">
            <a:spAutoFit/>
          </a:bodyPr>
          <a:lstStyle/>
          <a:p>
            <a:r>
              <a:rPr kumimoji="1" lang="en-US" altLang="ja-JP" dirty="0"/>
              <a:t>Apache Camel</a:t>
            </a:r>
          </a:p>
          <a:p>
            <a:r>
              <a:rPr kumimoji="1" lang="en-US" altLang="ja-JP" dirty="0"/>
              <a:t>Mule ESB</a:t>
            </a:r>
          </a:p>
          <a:p>
            <a:r>
              <a:rPr kumimoji="1" lang="en-US" altLang="ja-JP" dirty="0"/>
              <a:t>Spring Integration</a:t>
            </a:r>
          </a:p>
        </p:txBody>
      </p:sp>
      <p:pic>
        <p:nvPicPr>
          <p:cNvPr id="2" name="Picture 1">
            <a:extLst>
              <a:ext uri="{FF2B5EF4-FFF2-40B4-BE49-F238E27FC236}">
                <a16:creationId xmlns:a16="http://schemas.microsoft.com/office/drawing/2014/main" id="{58AD4631-1ED7-2A47-8EF4-F85FFB1382B0}"/>
              </a:ext>
            </a:extLst>
          </p:cNvPr>
          <p:cNvPicPr>
            <a:picLocks noChangeAspect="1"/>
          </p:cNvPicPr>
          <p:nvPr/>
        </p:nvPicPr>
        <p:blipFill>
          <a:blip r:embed="rId3">
            <a:alphaModFix amt="81000"/>
          </a:blip>
          <a:stretch>
            <a:fillRect/>
          </a:stretch>
        </p:blipFill>
        <p:spPr>
          <a:xfrm rot="21188222">
            <a:off x="8957876" y="2548701"/>
            <a:ext cx="3083301" cy="2187138"/>
          </a:xfrm>
          <a:prstGeom prst="rect">
            <a:avLst/>
          </a:prstGeom>
          <a:effectLst>
            <a:softEdge rad="165100"/>
          </a:effectLst>
        </p:spPr>
      </p:pic>
      <p:pic>
        <p:nvPicPr>
          <p:cNvPr id="7" name="Picture 6" descr="A picture containing cup, coffee, food, table&#10;&#10;Description automatically generated">
            <a:extLst>
              <a:ext uri="{FF2B5EF4-FFF2-40B4-BE49-F238E27FC236}">
                <a16:creationId xmlns:a16="http://schemas.microsoft.com/office/drawing/2014/main" id="{39B9F0BB-A0D9-A04C-BBEC-5C9150B3618B}"/>
              </a:ext>
            </a:extLst>
          </p:cNvPr>
          <p:cNvPicPr>
            <a:picLocks noChangeAspect="1"/>
          </p:cNvPicPr>
          <p:nvPr/>
        </p:nvPicPr>
        <p:blipFill>
          <a:blip r:embed="rId4"/>
          <a:stretch>
            <a:fillRect/>
          </a:stretch>
        </p:blipFill>
        <p:spPr>
          <a:xfrm>
            <a:off x="6942138" y="2727282"/>
            <a:ext cx="686332" cy="1223960"/>
          </a:xfrm>
          <a:prstGeom prst="rect">
            <a:avLst/>
          </a:prstGeom>
        </p:spPr>
      </p:pic>
      <p:pic>
        <p:nvPicPr>
          <p:cNvPr id="69" name="Picture 68" descr="A picture containing cup, sitting, container, table&#10;&#10;Description automatically generated">
            <a:extLst>
              <a:ext uri="{FF2B5EF4-FFF2-40B4-BE49-F238E27FC236}">
                <a16:creationId xmlns:a16="http://schemas.microsoft.com/office/drawing/2014/main" id="{F1FA1798-1D36-4448-BE10-722EB2C8FBE9}"/>
              </a:ext>
            </a:extLst>
          </p:cNvPr>
          <p:cNvPicPr>
            <a:picLocks noChangeAspect="1"/>
          </p:cNvPicPr>
          <p:nvPr/>
        </p:nvPicPr>
        <p:blipFill>
          <a:blip r:embed="rId5">
            <a:alphaModFix/>
          </a:blip>
          <a:stretch>
            <a:fillRect/>
          </a:stretch>
        </p:blipFill>
        <p:spPr>
          <a:xfrm>
            <a:off x="7403465" y="2666663"/>
            <a:ext cx="1348171" cy="1376855"/>
          </a:xfrm>
          <a:prstGeom prst="rect">
            <a:avLst/>
          </a:prstGeom>
          <a:effectLst>
            <a:softEdge rad="0"/>
          </a:effectLst>
        </p:spPr>
      </p:pic>
      <p:sp>
        <p:nvSpPr>
          <p:cNvPr id="58" name="テキスト ボックス 57"/>
          <p:cNvSpPr txBox="1"/>
          <p:nvPr/>
        </p:nvSpPr>
        <p:spPr>
          <a:xfrm>
            <a:off x="8544092" y="3911061"/>
            <a:ext cx="877163" cy="369332"/>
          </a:xfrm>
          <a:prstGeom prst="rect">
            <a:avLst/>
          </a:prstGeom>
          <a:noFill/>
        </p:spPr>
        <p:txBody>
          <a:bodyPr wrap="none" rtlCol="0">
            <a:spAutoFit/>
          </a:bodyPr>
          <a:lstStyle/>
          <a:p>
            <a:r>
              <a:rPr kumimoji="1" lang="ja-JP" altLang="en-US" b="1" dirty="0">
                <a:solidFill>
                  <a:srgbClr val="C00000"/>
                </a:solidFill>
              </a:rPr>
              <a:t>非同期</a:t>
            </a:r>
          </a:p>
        </p:txBody>
      </p:sp>
    </p:spTree>
    <p:extLst>
      <p:ext uri="{BB962C8B-B14F-4D97-AF65-F5344CB8AC3E}">
        <p14:creationId xmlns:p14="http://schemas.microsoft.com/office/powerpoint/2010/main" val="33597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heel(1)">
                                      <p:cBhvr>
                                        <p:cTn id="7" dur="1000"/>
                                        <p:tgtEl>
                                          <p:spTgt spid="69"/>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3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69"/>
                                        </p:tgtEl>
                                      </p:cBhvr>
                                    </p:animEffect>
                                    <p:set>
                                      <p:cBhvr>
                                        <p:cTn id="27" dur="1" fill="hold">
                                          <p:stCondLst>
                                            <p:cond delay="499"/>
                                          </p:stCondLst>
                                        </p:cTn>
                                        <p:tgtEl>
                                          <p:spTgt spid="69"/>
                                        </p:tgtEl>
                                        <p:attrNameLst>
                                          <p:attrName>style.visibility</p:attrName>
                                        </p:attrNameLst>
                                      </p:cBhvr>
                                      <p:to>
                                        <p:strVal val="hidden"/>
                                      </p:to>
                                    </p:se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8"/>
                                        </p:tgtEl>
                                        <p:attrNameLst>
                                          <p:attrName>style.visibility</p:attrName>
                                        </p:attrNameLst>
                                      </p:cBhvr>
                                      <p:to>
                                        <p:strVal val="visible"/>
                                      </p:to>
                                    </p:set>
                                    <p:animEffect transition="in" filter="dissolve">
                                      <p:cBhvr>
                                        <p:cTn id="34" dur="500"/>
                                        <p:tgtEl>
                                          <p:spTgt spid="14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dissolv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4665</TotalTime>
  <Words>3639</Words>
  <Application>Microsoft Macintosh PowerPoint</Application>
  <PresentationFormat>Widescreen</PresentationFormat>
  <Paragraphs>798</Paragraphs>
  <Slides>30</Slides>
  <Notes>30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游ゴシック</vt:lpstr>
      <vt:lpstr>Andale Mono</vt:lpstr>
      <vt:lpstr>Arial</vt:lpstr>
      <vt:lpstr>Calibri</vt:lpstr>
      <vt:lpstr>Gill Sans MT</vt:lpstr>
      <vt:lpstr>Gallery</vt:lpstr>
      <vt:lpstr>Enterprise Integration Patterns  with  Spring Boot</vt:lpstr>
      <vt:lpstr>RPC is ILLUSION!</vt:lpstr>
      <vt:lpstr>IS STARBUCKS  2 Phase COMMIT?</vt:lpstr>
      <vt:lpstr>Asynchronous MESSAGING STYLE 非同期なメッセージング</vt:lpstr>
      <vt:lpstr>Asynchronous MESSAGING STYLE 非同期なメッセージング</vt:lpstr>
      <vt:lpstr>Asynchronous MESSAGING STYLE 非同期なメッセージング</vt:lpstr>
      <vt:lpstr>PowerPoint Presentation</vt:lpstr>
      <vt:lpstr>PowerPoint Presentation</vt:lpstr>
      <vt:lpstr>Synchronous ARCHITECTURE  VS  Asynchronous ARCHITECURE Implementation differences  同期と非同期のアーキテクチャの実装の違い </vt:lpstr>
      <vt:lpstr>Messaging System Enterprise Integration Patterns</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Messaging System SPRING INTEGRATION’s IMPLEMENTATION</vt:lpstr>
      <vt:lpstr>SPRING INTEGRATION PROJECT</vt:lpstr>
      <vt:lpstr>Gary Russell</vt:lpstr>
      <vt:lpstr>Artem Bilan</vt:lpstr>
      <vt:lpstr>REACTIVE Streams with SPRING INTEGRATION</vt:lpstr>
      <vt:lpstr>Spring Cloud Stream is Spring Integration on steroids</vt:lpstr>
      <vt:lpstr>Spring Cloud Stream is Spring Integration on steroids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Integration Patterns  with  Spring Boot</dc:title>
  <dc:creator>Nishi Haruhiko</dc:creator>
  <cp:lastModifiedBy>Nishi Haruhiko</cp:lastModifiedBy>
  <cp:revision>760</cp:revision>
  <dcterms:created xsi:type="dcterms:W3CDTF">2018-12-05T15:46:21Z</dcterms:created>
  <dcterms:modified xsi:type="dcterms:W3CDTF">2018-12-12T17:20:00Z</dcterms:modified>
</cp:coreProperties>
</file>